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3648" r:id="rId1"/>
  </p:sldMasterIdLst>
  <p:notesMasterIdLst>
    <p:notesMasterId r:id="rId38"/>
  </p:notesMasterIdLst>
  <p:handoutMasterIdLst>
    <p:handoutMasterId r:id="rId39"/>
  </p:handoutMasterIdLst>
  <p:sldIdLst>
    <p:sldId id="388" r:id="rId2"/>
    <p:sldId id="968" r:id="rId3"/>
    <p:sldId id="864" r:id="rId4"/>
    <p:sldId id="1012" r:id="rId5"/>
    <p:sldId id="1035" r:id="rId6"/>
    <p:sldId id="1036" r:id="rId7"/>
    <p:sldId id="1037" r:id="rId8"/>
    <p:sldId id="1038" r:id="rId9"/>
    <p:sldId id="1039" r:id="rId10"/>
    <p:sldId id="1040" r:id="rId11"/>
    <p:sldId id="1041" r:id="rId12"/>
    <p:sldId id="1042" r:id="rId13"/>
    <p:sldId id="1043" r:id="rId14"/>
    <p:sldId id="1044" r:id="rId15"/>
    <p:sldId id="1045" r:id="rId16"/>
    <p:sldId id="1046" r:id="rId17"/>
    <p:sldId id="1047" r:id="rId18"/>
    <p:sldId id="1048" r:id="rId19"/>
    <p:sldId id="1049" r:id="rId20"/>
    <p:sldId id="1050" r:id="rId21"/>
    <p:sldId id="973" r:id="rId22"/>
    <p:sldId id="1070" r:id="rId23"/>
    <p:sldId id="1071" r:id="rId24"/>
    <p:sldId id="990" r:id="rId25"/>
    <p:sldId id="1063" r:id="rId26"/>
    <p:sldId id="1064" r:id="rId27"/>
    <p:sldId id="1065" r:id="rId28"/>
    <p:sldId id="1066" r:id="rId29"/>
    <p:sldId id="991" r:id="rId30"/>
    <p:sldId id="992" r:id="rId31"/>
    <p:sldId id="993" r:id="rId32"/>
    <p:sldId id="994" r:id="rId33"/>
    <p:sldId id="995" r:id="rId34"/>
    <p:sldId id="996" r:id="rId35"/>
    <p:sldId id="997" r:id="rId36"/>
    <p:sldId id="908" r:id="rId37"/>
  </p:sldIdLst>
  <p:sldSz cx="8961438" cy="6721475"/>
  <p:notesSz cx="9942513" cy="6811963"/>
  <p:custDataLst>
    <p:tags r:id="rId40"/>
  </p:custDataLst>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33">
          <p15:clr>
            <a:srgbClr val="A4A3A4"/>
          </p15:clr>
        </p15:guide>
        <p15:guide id="2" orient="horz">
          <p15:clr>
            <a:srgbClr val="A4A3A4"/>
          </p15:clr>
        </p15:guide>
        <p15:guide id="3" pos="5506">
          <p15:clr>
            <a:srgbClr val="A4A3A4"/>
          </p15:clr>
        </p15:guide>
      </p15:sldGuideLst>
    </p:ext>
    <p:ext uri="{2D200454-40CA-4A62-9FC3-DE9A4176ACB9}">
      <p15:notesGuideLst xmlns:p15="http://schemas.microsoft.com/office/powerpoint/2012/main">
        <p15:guide id="1" orient="horz" pos="2146">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C85A"/>
    <a:srgbClr val="FFAC00"/>
    <a:srgbClr val="DDDDDD"/>
    <a:srgbClr val="CC0000"/>
    <a:srgbClr val="000000"/>
    <a:srgbClr val="C0C0C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598" autoAdjust="0"/>
  </p:normalViewPr>
  <p:slideViewPr>
    <p:cSldViewPr snapToGrid="0">
      <p:cViewPr varScale="1">
        <p:scale>
          <a:sx n="106" d="100"/>
          <a:sy n="106" d="100"/>
        </p:scale>
        <p:origin x="1752" y="108"/>
      </p:cViewPr>
      <p:guideLst>
        <p:guide orient="horz" pos="4233"/>
        <p:guide orient="horz"/>
        <p:guide pos="550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11" d="100"/>
          <a:sy n="111" d="100"/>
        </p:scale>
        <p:origin x="-306" y="-84"/>
      </p:cViewPr>
      <p:guideLst>
        <p:guide orient="horz" pos="2146"/>
        <p:guide pos="3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D:\Gerhard\UWE\Cash_UK\Results\Empirical%20finding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Gerhard\UWE\Cash_UK\Results\Empirical%20findings.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'Cash over time'!$C$4</c:f>
              <c:strCache>
                <c:ptCount val="1"/>
                <c:pt idx="0">
                  <c:v>Median</c:v>
                </c:pt>
              </c:strCache>
            </c:strRef>
          </c:tx>
          <c:marker>
            <c:symbol val="none"/>
          </c:marker>
          <c:cat>
            <c:numRef>
              <c:f>'Cash over time'!$B$5:$B$25</c:f>
              <c:numCache>
                <c:formatCode>General</c:formatCode>
                <c:ptCount val="21"/>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pt idx="20">
                  <c:v>2008</c:v>
                </c:pt>
              </c:numCache>
            </c:numRef>
          </c:cat>
          <c:val>
            <c:numRef>
              <c:f>'Cash over time'!$C$5:$C$25</c:f>
              <c:numCache>
                <c:formatCode>General</c:formatCode>
                <c:ptCount val="21"/>
                <c:pt idx="0">
                  <c:v>6.0000000000000137E-2</c:v>
                </c:pt>
                <c:pt idx="1">
                  <c:v>6.0000000000000137E-2</c:v>
                </c:pt>
                <c:pt idx="2">
                  <c:v>6.0000000000000137E-2</c:v>
                </c:pt>
                <c:pt idx="3">
                  <c:v>6.0000000000000137E-2</c:v>
                </c:pt>
                <c:pt idx="4">
                  <c:v>7.0000000000000034E-2</c:v>
                </c:pt>
                <c:pt idx="5">
                  <c:v>8.0000000000000224E-2</c:v>
                </c:pt>
                <c:pt idx="6">
                  <c:v>0.1</c:v>
                </c:pt>
                <c:pt idx="7">
                  <c:v>9.0000000000000066E-2</c:v>
                </c:pt>
                <c:pt idx="8">
                  <c:v>9.0000000000000066E-2</c:v>
                </c:pt>
                <c:pt idx="9">
                  <c:v>0.1</c:v>
                </c:pt>
                <c:pt idx="10">
                  <c:v>9.0000000000000066E-2</c:v>
                </c:pt>
                <c:pt idx="11">
                  <c:v>9.0000000000000066E-2</c:v>
                </c:pt>
                <c:pt idx="12">
                  <c:v>0.1</c:v>
                </c:pt>
                <c:pt idx="13">
                  <c:v>9.0000000000000066E-2</c:v>
                </c:pt>
                <c:pt idx="14">
                  <c:v>0.1</c:v>
                </c:pt>
                <c:pt idx="15">
                  <c:v>0.1</c:v>
                </c:pt>
                <c:pt idx="16">
                  <c:v>0.12000000000000002</c:v>
                </c:pt>
                <c:pt idx="17">
                  <c:v>0.13</c:v>
                </c:pt>
                <c:pt idx="18">
                  <c:v>0.14000000000000001</c:v>
                </c:pt>
                <c:pt idx="19">
                  <c:v>0.12000000000000002</c:v>
                </c:pt>
                <c:pt idx="20">
                  <c:v>0.1100000000000001</c:v>
                </c:pt>
              </c:numCache>
            </c:numRef>
          </c:val>
          <c:smooth val="0"/>
          <c:extLst>
            <c:ext xmlns:c16="http://schemas.microsoft.com/office/drawing/2014/chart" uri="{C3380CC4-5D6E-409C-BE32-E72D297353CC}">
              <c16:uniqueId val="{00000000-CAB2-45F4-8CEB-C2D2657C4DCF}"/>
            </c:ext>
          </c:extLst>
        </c:ser>
        <c:ser>
          <c:idx val="1"/>
          <c:order val="1"/>
          <c:tx>
            <c:strRef>
              <c:f>'Cash over time'!$D$4</c:f>
              <c:strCache>
                <c:ptCount val="1"/>
                <c:pt idx="0">
                  <c:v>Mean</c:v>
                </c:pt>
              </c:strCache>
            </c:strRef>
          </c:tx>
          <c:marker>
            <c:symbol val="none"/>
          </c:marker>
          <c:cat>
            <c:numRef>
              <c:f>'Cash over time'!$B$5:$B$25</c:f>
              <c:numCache>
                <c:formatCode>General</c:formatCode>
                <c:ptCount val="21"/>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pt idx="20">
                  <c:v>2008</c:v>
                </c:pt>
              </c:numCache>
            </c:numRef>
          </c:cat>
          <c:val>
            <c:numRef>
              <c:f>'Cash over time'!$D$5:$D$25</c:f>
              <c:numCache>
                <c:formatCode>General</c:formatCode>
                <c:ptCount val="21"/>
                <c:pt idx="0">
                  <c:v>0.1100000000000001</c:v>
                </c:pt>
                <c:pt idx="1">
                  <c:v>0.1</c:v>
                </c:pt>
                <c:pt idx="2">
                  <c:v>0.1</c:v>
                </c:pt>
                <c:pt idx="3">
                  <c:v>0.1100000000000001</c:v>
                </c:pt>
                <c:pt idx="4">
                  <c:v>0.12000000000000002</c:v>
                </c:pt>
                <c:pt idx="5">
                  <c:v>0.13</c:v>
                </c:pt>
                <c:pt idx="6">
                  <c:v>0.14000000000000001</c:v>
                </c:pt>
                <c:pt idx="7">
                  <c:v>0.13</c:v>
                </c:pt>
                <c:pt idx="8">
                  <c:v>0.14000000000000001</c:v>
                </c:pt>
                <c:pt idx="9">
                  <c:v>0.15000000000000024</c:v>
                </c:pt>
                <c:pt idx="10">
                  <c:v>0.16000000000000023</c:v>
                </c:pt>
                <c:pt idx="11">
                  <c:v>0.16000000000000023</c:v>
                </c:pt>
                <c:pt idx="12">
                  <c:v>0.19000000000000022</c:v>
                </c:pt>
                <c:pt idx="13">
                  <c:v>0.19000000000000022</c:v>
                </c:pt>
                <c:pt idx="14">
                  <c:v>0.19000000000000022</c:v>
                </c:pt>
                <c:pt idx="15">
                  <c:v>0.19000000000000022</c:v>
                </c:pt>
                <c:pt idx="16">
                  <c:v>0.21000000000000021</c:v>
                </c:pt>
                <c:pt idx="17">
                  <c:v>0.22000000000000022</c:v>
                </c:pt>
                <c:pt idx="18">
                  <c:v>0.22000000000000022</c:v>
                </c:pt>
                <c:pt idx="19">
                  <c:v>0.2</c:v>
                </c:pt>
                <c:pt idx="20">
                  <c:v>0.18000000000000024</c:v>
                </c:pt>
              </c:numCache>
            </c:numRef>
          </c:val>
          <c:smooth val="0"/>
          <c:extLst>
            <c:ext xmlns:c16="http://schemas.microsoft.com/office/drawing/2014/chart" uri="{C3380CC4-5D6E-409C-BE32-E72D297353CC}">
              <c16:uniqueId val="{00000001-CAB2-45F4-8CEB-C2D2657C4DCF}"/>
            </c:ext>
          </c:extLst>
        </c:ser>
        <c:dLbls>
          <c:showLegendKey val="0"/>
          <c:showVal val="0"/>
          <c:showCatName val="0"/>
          <c:showSerName val="0"/>
          <c:showPercent val="0"/>
          <c:showBubbleSize val="0"/>
        </c:dLbls>
        <c:smooth val="0"/>
        <c:axId val="46511232"/>
        <c:axId val="46512768"/>
      </c:lineChart>
      <c:catAx>
        <c:axId val="46511232"/>
        <c:scaling>
          <c:orientation val="minMax"/>
        </c:scaling>
        <c:delete val="0"/>
        <c:axPos val="b"/>
        <c:numFmt formatCode="General" sourceLinked="1"/>
        <c:majorTickMark val="out"/>
        <c:minorTickMark val="none"/>
        <c:tickLblPos val="nextTo"/>
        <c:txPr>
          <a:bodyPr/>
          <a:lstStyle/>
          <a:p>
            <a:pPr>
              <a:defRPr sz="1600"/>
            </a:pPr>
            <a:endParaRPr lang="en-US"/>
          </a:p>
        </c:txPr>
        <c:crossAx val="46512768"/>
        <c:crosses val="autoZero"/>
        <c:auto val="1"/>
        <c:lblAlgn val="ctr"/>
        <c:lblOffset val="100"/>
        <c:tickLblSkip val="3"/>
        <c:noMultiLvlLbl val="0"/>
      </c:catAx>
      <c:valAx>
        <c:axId val="46512768"/>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46511232"/>
        <c:crosses val="autoZero"/>
        <c:crossBetween val="between"/>
      </c:valAx>
    </c:plotArea>
    <c:legend>
      <c:legendPos val="r"/>
      <c:overlay val="0"/>
      <c:txPr>
        <a:bodyPr/>
        <a:lstStyle/>
        <a:p>
          <a:pPr>
            <a:defRPr sz="16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'Cash over time'!$B$2</c:f>
              <c:strCache>
                <c:ptCount val="1"/>
                <c:pt idx="0">
                  <c:v>Cash holding</c:v>
                </c:pt>
              </c:strCache>
            </c:strRef>
          </c:tx>
          <c:marker>
            <c:symbol val="none"/>
          </c:marker>
          <c:cat>
            <c:numRef>
              <c:f>'Cash over time'!$M$5:$M$25</c:f>
              <c:numCache>
                <c:formatCode>General</c:formatCode>
                <c:ptCount val="21"/>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pt idx="20">
                  <c:v>2008</c:v>
                </c:pt>
              </c:numCache>
            </c:numRef>
          </c:cat>
          <c:val>
            <c:numRef>
              <c:f>'Cash over time'!$D$5:$D$26</c:f>
              <c:numCache>
                <c:formatCode>General</c:formatCode>
                <c:ptCount val="22"/>
                <c:pt idx="0">
                  <c:v>0.11</c:v>
                </c:pt>
                <c:pt idx="1">
                  <c:v>0.1</c:v>
                </c:pt>
                <c:pt idx="2">
                  <c:v>0.1</c:v>
                </c:pt>
                <c:pt idx="3">
                  <c:v>0.11</c:v>
                </c:pt>
                <c:pt idx="4">
                  <c:v>0.12000000000000002</c:v>
                </c:pt>
                <c:pt idx="5">
                  <c:v>0.13</c:v>
                </c:pt>
                <c:pt idx="6">
                  <c:v>0.14000000000000001</c:v>
                </c:pt>
                <c:pt idx="7">
                  <c:v>0.13</c:v>
                </c:pt>
                <c:pt idx="8">
                  <c:v>0.14000000000000001</c:v>
                </c:pt>
                <c:pt idx="9">
                  <c:v>0.15000000000000024</c:v>
                </c:pt>
                <c:pt idx="10">
                  <c:v>0.16</c:v>
                </c:pt>
                <c:pt idx="11">
                  <c:v>0.16</c:v>
                </c:pt>
                <c:pt idx="12">
                  <c:v>0.19</c:v>
                </c:pt>
                <c:pt idx="13">
                  <c:v>0.19</c:v>
                </c:pt>
                <c:pt idx="14">
                  <c:v>0.19</c:v>
                </c:pt>
                <c:pt idx="15">
                  <c:v>0.19</c:v>
                </c:pt>
                <c:pt idx="16">
                  <c:v>0.21000000000000021</c:v>
                </c:pt>
                <c:pt idx="17">
                  <c:v>0.22</c:v>
                </c:pt>
                <c:pt idx="18">
                  <c:v>0.22</c:v>
                </c:pt>
                <c:pt idx="19">
                  <c:v>0.2</c:v>
                </c:pt>
                <c:pt idx="20">
                  <c:v>0.18000000000000024</c:v>
                </c:pt>
                <c:pt idx="21">
                  <c:v>0.18000000000000024</c:v>
                </c:pt>
              </c:numCache>
            </c:numRef>
          </c:val>
          <c:smooth val="0"/>
          <c:extLst>
            <c:ext xmlns:c16="http://schemas.microsoft.com/office/drawing/2014/chart" uri="{C3380CC4-5D6E-409C-BE32-E72D297353CC}">
              <c16:uniqueId val="{00000000-733F-425C-A29A-AB5C0D40F7B5}"/>
            </c:ext>
          </c:extLst>
        </c:ser>
        <c:ser>
          <c:idx val="1"/>
          <c:order val="1"/>
          <c:tx>
            <c:strRef>
              <c:f>'Cash over time'!$M$2</c:f>
              <c:strCache>
                <c:ptCount val="1"/>
                <c:pt idx="0">
                  <c:v>Excess cash</c:v>
                </c:pt>
              </c:strCache>
            </c:strRef>
          </c:tx>
          <c:marker>
            <c:symbol val="none"/>
          </c:marker>
          <c:cat>
            <c:numRef>
              <c:f>'Cash over time'!$M$5:$M$25</c:f>
              <c:numCache>
                <c:formatCode>General</c:formatCode>
                <c:ptCount val="21"/>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pt idx="20">
                  <c:v>2008</c:v>
                </c:pt>
              </c:numCache>
            </c:numRef>
          </c:cat>
          <c:val>
            <c:numRef>
              <c:f>'Cash over time'!$O$5:$O$26</c:f>
              <c:numCache>
                <c:formatCode>General</c:formatCode>
                <c:ptCount val="22"/>
                <c:pt idx="0">
                  <c:v>8.0000000000000043E-2</c:v>
                </c:pt>
                <c:pt idx="1">
                  <c:v>7.0000000000000021E-2</c:v>
                </c:pt>
                <c:pt idx="2">
                  <c:v>7.0000000000000021E-2</c:v>
                </c:pt>
                <c:pt idx="3">
                  <c:v>8.0000000000000043E-2</c:v>
                </c:pt>
                <c:pt idx="4">
                  <c:v>9.0000000000000024E-2</c:v>
                </c:pt>
                <c:pt idx="5">
                  <c:v>0.11</c:v>
                </c:pt>
                <c:pt idx="6">
                  <c:v>0.11</c:v>
                </c:pt>
                <c:pt idx="7">
                  <c:v>0.1</c:v>
                </c:pt>
                <c:pt idx="8">
                  <c:v>0.11</c:v>
                </c:pt>
                <c:pt idx="9">
                  <c:v>0.12000000000000002</c:v>
                </c:pt>
                <c:pt idx="10">
                  <c:v>0.13</c:v>
                </c:pt>
                <c:pt idx="11">
                  <c:v>0.13</c:v>
                </c:pt>
                <c:pt idx="12">
                  <c:v>0.17</c:v>
                </c:pt>
                <c:pt idx="13">
                  <c:v>0.17</c:v>
                </c:pt>
                <c:pt idx="14">
                  <c:v>0.17</c:v>
                </c:pt>
                <c:pt idx="15">
                  <c:v>0.17</c:v>
                </c:pt>
                <c:pt idx="16">
                  <c:v>0.19</c:v>
                </c:pt>
                <c:pt idx="17">
                  <c:v>0.2</c:v>
                </c:pt>
                <c:pt idx="18">
                  <c:v>0.19</c:v>
                </c:pt>
                <c:pt idx="19">
                  <c:v>0.18000000000000024</c:v>
                </c:pt>
                <c:pt idx="20">
                  <c:v>0.16</c:v>
                </c:pt>
                <c:pt idx="21">
                  <c:v>0.15000000000000024</c:v>
                </c:pt>
              </c:numCache>
            </c:numRef>
          </c:val>
          <c:smooth val="0"/>
          <c:extLst>
            <c:ext xmlns:c16="http://schemas.microsoft.com/office/drawing/2014/chart" uri="{C3380CC4-5D6E-409C-BE32-E72D297353CC}">
              <c16:uniqueId val="{00000001-733F-425C-A29A-AB5C0D40F7B5}"/>
            </c:ext>
          </c:extLst>
        </c:ser>
        <c:dLbls>
          <c:showLegendKey val="0"/>
          <c:showVal val="0"/>
          <c:showCatName val="0"/>
          <c:showSerName val="0"/>
          <c:showPercent val="0"/>
          <c:showBubbleSize val="0"/>
        </c:dLbls>
        <c:smooth val="0"/>
        <c:axId val="49898240"/>
        <c:axId val="49899776"/>
      </c:lineChart>
      <c:catAx>
        <c:axId val="49898240"/>
        <c:scaling>
          <c:orientation val="minMax"/>
        </c:scaling>
        <c:delete val="0"/>
        <c:axPos val="b"/>
        <c:numFmt formatCode="General" sourceLinked="1"/>
        <c:majorTickMark val="out"/>
        <c:minorTickMark val="none"/>
        <c:tickLblPos val="nextTo"/>
        <c:txPr>
          <a:bodyPr/>
          <a:lstStyle/>
          <a:p>
            <a:pPr>
              <a:defRPr sz="1600"/>
            </a:pPr>
            <a:endParaRPr lang="en-US"/>
          </a:p>
        </c:txPr>
        <c:crossAx val="49899776"/>
        <c:crosses val="autoZero"/>
        <c:auto val="1"/>
        <c:lblAlgn val="ctr"/>
        <c:lblOffset val="100"/>
        <c:tickLblSkip val="3"/>
        <c:tickMarkSkip val="1"/>
        <c:noMultiLvlLbl val="0"/>
      </c:catAx>
      <c:valAx>
        <c:axId val="49899776"/>
        <c:scaling>
          <c:orientation val="minMax"/>
        </c:scaling>
        <c:delete val="0"/>
        <c:axPos val="l"/>
        <c:majorGridlines/>
        <c:numFmt formatCode="General" sourceLinked="1"/>
        <c:majorTickMark val="out"/>
        <c:minorTickMark val="none"/>
        <c:tickLblPos val="nextTo"/>
        <c:txPr>
          <a:bodyPr/>
          <a:lstStyle/>
          <a:p>
            <a:pPr>
              <a:defRPr sz="1600"/>
            </a:pPr>
            <a:endParaRPr lang="en-US"/>
          </a:p>
        </c:txPr>
        <c:crossAx val="49898240"/>
        <c:crosses val="autoZero"/>
        <c:crossBetween val="between"/>
      </c:valAx>
    </c:plotArea>
    <c:legend>
      <c:legendPos val="r"/>
      <c:overlay val="0"/>
      <c:txPr>
        <a:bodyPr/>
        <a:lstStyle/>
        <a:p>
          <a:pPr>
            <a:defRPr sz="1600"/>
          </a:pPr>
          <a:endParaRPr lang="en-US"/>
        </a:p>
      </c:txPr>
    </c:legend>
    <c:plotVisOnly val="1"/>
    <c:dispBlanksAs val="gap"/>
    <c:showDLblsOverMax val="0"/>
  </c:chart>
  <c:externalData r:id="rId2">
    <c:autoUpdate val="0"/>
  </c:externalData>
</c:chartSpace>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54A82E-2C9D-4163-BE27-F55D2869180A}"/>
              </a:ext>
            </a:extLst>
          </p:cNvPr>
          <p:cNvSpPr>
            <a:spLocks noGrp="1" noChangeArrowheads="1"/>
          </p:cNvSpPr>
          <p:nvPr>
            <p:ph type="hdr" sz="quarter"/>
          </p:nvPr>
        </p:nvSpPr>
        <p:spPr bwMode="auto">
          <a:xfrm>
            <a:off x="0" y="0"/>
            <a:ext cx="4310063" cy="338138"/>
          </a:xfrm>
          <a:prstGeom prst="rect">
            <a:avLst/>
          </a:prstGeom>
          <a:noFill/>
          <a:ln w="9525">
            <a:noFill/>
            <a:miter lim="800000"/>
            <a:headEnd/>
            <a:tailEnd/>
          </a:ln>
          <a:effectLst/>
        </p:spPr>
        <p:txBody>
          <a:bodyPr vert="horz" wrap="square" lIns="92093" tIns="46047" rIns="92093" bIns="46047" numCol="1" anchor="t" anchorCtr="0" compatLnSpc="1">
            <a:prstTxWarp prst="textNoShape">
              <a:avLst/>
            </a:prstTxWarp>
          </a:bodyPr>
          <a:lstStyle>
            <a:lvl1pPr defTabSz="922338" eaLnBrk="1" hangingPunct="1">
              <a:defRPr sz="1200"/>
            </a:lvl1pPr>
          </a:lstStyle>
          <a:p>
            <a:pPr>
              <a:defRPr/>
            </a:pPr>
            <a:endParaRPr lang="en-US"/>
          </a:p>
        </p:txBody>
      </p:sp>
      <p:sp>
        <p:nvSpPr>
          <p:cNvPr id="7171" name="Rectangle 3">
            <a:extLst>
              <a:ext uri="{FF2B5EF4-FFF2-40B4-BE49-F238E27FC236}">
                <a16:creationId xmlns:a16="http://schemas.microsoft.com/office/drawing/2014/main" id="{C7713264-9726-4E07-B40F-FE454A8CC8B3}"/>
              </a:ext>
            </a:extLst>
          </p:cNvPr>
          <p:cNvSpPr>
            <a:spLocks noGrp="1" noChangeArrowheads="1"/>
          </p:cNvSpPr>
          <p:nvPr>
            <p:ph type="dt" sz="quarter" idx="1"/>
          </p:nvPr>
        </p:nvSpPr>
        <p:spPr bwMode="auto">
          <a:xfrm>
            <a:off x="5632450" y="0"/>
            <a:ext cx="4310063" cy="338138"/>
          </a:xfrm>
          <a:prstGeom prst="rect">
            <a:avLst/>
          </a:prstGeom>
          <a:noFill/>
          <a:ln w="9525">
            <a:noFill/>
            <a:miter lim="800000"/>
            <a:headEnd/>
            <a:tailEnd/>
          </a:ln>
          <a:effectLst/>
        </p:spPr>
        <p:txBody>
          <a:bodyPr vert="horz" wrap="square" lIns="92093" tIns="46047" rIns="92093" bIns="46047" numCol="1" anchor="t" anchorCtr="0" compatLnSpc="1">
            <a:prstTxWarp prst="textNoShape">
              <a:avLst/>
            </a:prstTxWarp>
          </a:bodyPr>
          <a:lstStyle>
            <a:lvl1pPr algn="r" defTabSz="922338" eaLnBrk="1" hangingPunct="1">
              <a:defRPr sz="1200"/>
            </a:lvl1pPr>
          </a:lstStyle>
          <a:p>
            <a:pPr>
              <a:defRPr/>
            </a:pPr>
            <a:fld id="{816F5171-B5D7-4A92-90A7-FD9B76DA52CC}" type="datetime1">
              <a:rPr lang="en-US"/>
              <a:pPr>
                <a:defRPr/>
              </a:pPr>
              <a:t>1/11/2022</a:t>
            </a:fld>
            <a:endParaRPr lang="en-US"/>
          </a:p>
        </p:txBody>
      </p:sp>
      <p:sp>
        <p:nvSpPr>
          <p:cNvPr id="7173" name="Rectangle 5">
            <a:extLst>
              <a:ext uri="{FF2B5EF4-FFF2-40B4-BE49-F238E27FC236}">
                <a16:creationId xmlns:a16="http://schemas.microsoft.com/office/drawing/2014/main" id="{02EE89DE-B2D9-4742-8B91-40BE66FBFCBE}"/>
              </a:ext>
            </a:extLst>
          </p:cNvPr>
          <p:cNvSpPr>
            <a:spLocks noGrp="1" noChangeArrowheads="1"/>
          </p:cNvSpPr>
          <p:nvPr>
            <p:ph type="sldNum" sz="quarter" idx="3"/>
          </p:nvPr>
        </p:nvSpPr>
        <p:spPr bwMode="auto">
          <a:xfrm>
            <a:off x="5632450" y="6473825"/>
            <a:ext cx="4310063" cy="338138"/>
          </a:xfrm>
          <a:prstGeom prst="rect">
            <a:avLst/>
          </a:prstGeom>
          <a:noFill/>
          <a:ln w="9525">
            <a:noFill/>
            <a:miter lim="800000"/>
            <a:headEnd/>
            <a:tailEnd/>
          </a:ln>
          <a:effectLst/>
        </p:spPr>
        <p:txBody>
          <a:bodyPr vert="horz" wrap="square" lIns="92093" tIns="46047" rIns="92093" bIns="46047" numCol="1" anchor="b" anchorCtr="0" compatLnSpc="1">
            <a:prstTxWarp prst="textNoShape">
              <a:avLst/>
            </a:prstTxWarp>
          </a:bodyPr>
          <a:lstStyle>
            <a:lvl1pPr algn="r" defTabSz="922338" eaLnBrk="1" hangingPunct="1">
              <a:defRPr sz="1200"/>
            </a:lvl1pPr>
          </a:lstStyle>
          <a:p>
            <a:pPr>
              <a:defRPr/>
            </a:pPr>
            <a:fld id="{B7C77B4B-ABA7-4F00-99AA-43BDCA07204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695F0F23-1500-4B7F-A898-6D0D0F8743B3}"/>
              </a:ext>
            </a:extLst>
          </p:cNvPr>
          <p:cNvSpPr>
            <a:spLocks noGrp="1" noRot="1" noChangeAspect="1" noChangeArrowheads="1" noTextEdit="1"/>
          </p:cNvSpPr>
          <p:nvPr>
            <p:ph type="sldImg" idx="2"/>
          </p:nvPr>
        </p:nvSpPr>
        <p:spPr bwMode="gray">
          <a:xfrm>
            <a:off x="1063625" y="877888"/>
            <a:ext cx="7756525" cy="581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a:extLst>
              <a:ext uri="{FF2B5EF4-FFF2-40B4-BE49-F238E27FC236}">
                <a16:creationId xmlns:a16="http://schemas.microsoft.com/office/drawing/2014/main" id="{034E6E2E-C80C-47E9-857C-549478CF1F5B}"/>
              </a:ext>
            </a:extLst>
          </p:cNvPr>
          <p:cNvSpPr>
            <a:spLocks noGrp="1" noChangeArrowheads="1"/>
          </p:cNvSpPr>
          <p:nvPr>
            <p:ph type="body" sz="quarter" idx="3"/>
          </p:nvPr>
        </p:nvSpPr>
        <p:spPr bwMode="gray">
          <a:xfrm>
            <a:off x="1189038" y="419100"/>
            <a:ext cx="7607300" cy="2174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5127" name="pg num">
            <a:extLst>
              <a:ext uri="{FF2B5EF4-FFF2-40B4-BE49-F238E27FC236}">
                <a16:creationId xmlns:a16="http://schemas.microsoft.com/office/drawing/2014/main" id="{A7786663-3620-4DB5-8775-3C6EAC074A49}"/>
              </a:ext>
            </a:extLst>
          </p:cNvPr>
          <p:cNvSpPr>
            <a:spLocks noGrp="1" noChangeArrowheads="1"/>
          </p:cNvSpPr>
          <p:nvPr>
            <p:ph type="sldNum" sz="quarter" idx="5"/>
          </p:nvPr>
        </p:nvSpPr>
        <p:spPr bwMode="gray">
          <a:xfrm>
            <a:off x="8851900" y="6496050"/>
            <a:ext cx="792163" cy="182563"/>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22338" eaLnBrk="1" hangingPunct="1">
              <a:defRPr sz="1200"/>
            </a:lvl1pPr>
          </a:lstStyle>
          <a:p>
            <a:pPr>
              <a:defRPr/>
            </a:pPr>
            <a:fld id="{DE370939-DBE4-4694-81F8-E09FA1D27DAE}" type="slidenum">
              <a:rPr lang="en-US"/>
              <a:pPr>
                <a:defRPr/>
              </a:pPr>
              <a:t>‹#›</a:t>
            </a:fld>
            <a:endParaRPr lang="en-US"/>
          </a:p>
        </p:txBody>
      </p:sp>
      <p:sp>
        <p:nvSpPr>
          <p:cNvPr id="6149" name="McK Separator" hidden="1">
            <a:extLst>
              <a:ext uri="{FF2B5EF4-FFF2-40B4-BE49-F238E27FC236}">
                <a16:creationId xmlns:a16="http://schemas.microsoft.com/office/drawing/2014/main" id="{BCF5A445-ED03-4553-A556-7C09B6B9CEF3}"/>
              </a:ext>
            </a:extLst>
          </p:cNvPr>
          <p:cNvSpPr>
            <a:spLocks noChangeShapeType="1"/>
          </p:cNvSpPr>
          <p:nvPr/>
        </p:nvSpPr>
        <p:spPr bwMode="gray">
          <a:xfrm>
            <a:off x="1190625" y="1036638"/>
            <a:ext cx="7604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 name="Header Placeholder 1">
            <a:extLst>
              <a:ext uri="{FF2B5EF4-FFF2-40B4-BE49-F238E27FC236}">
                <a16:creationId xmlns:a16="http://schemas.microsoft.com/office/drawing/2014/main" id="{E8BD31D9-E610-443A-A64E-0633CE5830CC}"/>
              </a:ext>
            </a:extLst>
          </p:cNvPr>
          <p:cNvSpPr>
            <a:spLocks noGrp="1"/>
          </p:cNvSpPr>
          <p:nvPr>
            <p:ph type="hdr" sz="quarter"/>
          </p:nvPr>
        </p:nvSpPr>
        <p:spPr>
          <a:xfrm>
            <a:off x="0" y="0"/>
            <a:ext cx="4308475" cy="341313"/>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3" name="Date Placeholder 2">
            <a:extLst>
              <a:ext uri="{FF2B5EF4-FFF2-40B4-BE49-F238E27FC236}">
                <a16:creationId xmlns:a16="http://schemas.microsoft.com/office/drawing/2014/main" id="{A6D06357-E65D-4F59-A799-088AC5A355E7}"/>
              </a:ext>
            </a:extLst>
          </p:cNvPr>
          <p:cNvSpPr>
            <a:spLocks noGrp="1"/>
          </p:cNvSpPr>
          <p:nvPr>
            <p:ph type="dt" idx="1"/>
          </p:nvPr>
        </p:nvSpPr>
        <p:spPr>
          <a:xfrm>
            <a:off x="5632450" y="0"/>
            <a:ext cx="4308475" cy="3413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68CDCC3-250B-4CC0-81E8-60E7ACA1D99B}" type="datetimeFigureOut">
              <a:rPr lang="en-GB"/>
              <a:pPr>
                <a:defRPr/>
              </a:pPr>
              <a:t>11/01/2022</a:t>
            </a:fld>
            <a:endParaRPr lang="en-GB"/>
          </a:p>
        </p:txBody>
      </p:sp>
      <p:sp>
        <p:nvSpPr>
          <p:cNvPr id="4" name="Footer Placeholder 3">
            <a:extLst>
              <a:ext uri="{FF2B5EF4-FFF2-40B4-BE49-F238E27FC236}">
                <a16:creationId xmlns:a16="http://schemas.microsoft.com/office/drawing/2014/main" id="{4A5B7296-5F57-4F8B-AEED-61694486F0FE}"/>
              </a:ext>
            </a:extLst>
          </p:cNvPr>
          <p:cNvSpPr>
            <a:spLocks noGrp="1"/>
          </p:cNvSpPr>
          <p:nvPr>
            <p:ph type="ftr" sz="quarter" idx="4"/>
          </p:nvPr>
        </p:nvSpPr>
        <p:spPr>
          <a:xfrm>
            <a:off x="0" y="6470650"/>
            <a:ext cx="4308475"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6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pg num">
            <a:extLst>
              <a:ext uri="{FF2B5EF4-FFF2-40B4-BE49-F238E27FC236}">
                <a16:creationId xmlns:a16="http://schemas.microsoft.com/office/drawing/2014/main" id="{9DF4FC2A-F322-40DB-8E37-F625E34499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B0C2FD78-061B-4949-96A1-614833D698E6}" type="slidenum">
              <a:rPr lang="en-US" altLang="en-US" sz="1200" b="0" smtClean="0"/>
              <a:pPr>
                <a:lnSpc>
                  <a:spcPct val="100000"/>
                </a:lnSpc>
                <a:spcBef>
                  <a:spcPct val="0"/>
                </a:spcBef>
              </a:pPr>
              <a:t>0</a:t>
            </a:fld>
            <a:endParaRPr lang="en-US" altLang="en-US" sz="1200" b="0"/>
          </a:p>
        </p:txBody>
      </p:sp>
      <p:sp>
        <p:nvSpPr>
          <p:cNvPr id="9219" name="Rectangle 2">
            <a:extLst>
              <a:ext uri="{FF2B5EF4-FFF2-40B4-BE49-F238E27FC236}">
                <a16:creationId xmlns:a16="http://schemas.microsoft.com/office/drawing/2014/main" id="{E014D00F-B74A-4C07-AFAB-2B7D2A110CA7}"/>
              </a:ext>
            </a:extLst>
          </p:cNvPr>
          <p:cNvSpPr>
            <a:spLocks noGrp="1" noRot="1" noChangeAspect="1" noChangeArrowheads="1" noTextEdit="1"/>
          </p:cNvSpPr>
          <p:nvPr>
            <p:ph type="sldImg"/>
          </p:nvPr>
        </p:nvSpPr>
        <p:spPr/>
      </p:sp>
      <p:sp>
        <p:nvSpPr>
          <p:cNvPr id="9220" name="Rectangle 3">
            <a:extLst>
              <a:ext uri="{FF2B5EF4-FFF2-40B4-BE49-F238E27FC236}">
                <a16:creationId xmlns:a16="http://schemas.microsoft.com/office/drawing/2014/main" id="{B53B4CE6-DA5E-479C-B66C-AF0F3682A1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8DD30FC4-CC79-4627-9B0F-9A0F3179A04B}"/>
              </a:ext>
            </a:extLst>
          </p:cNvPr>
          <p:cNvSpPr>
            <a:spLocks noGrp="1" noRot="1" noChangeAspect="1" noTextEdit="1"/>
          </p:cNvSpPr>
          <p:nvPr>
            <p:ph type="sldImg"/>
          </p:nvPr>
        </p:nvSpPr>
        <p:spPr/>
      </p:sp>
      <p:sp>
        <p:nvSpPr>
          <p:cNvPr id="3" name="Notes Placeholder 2">
            <a:extLst>
              <a:ext uri="{FF2B5EF4-FFF2-40B4-BE49-F238E27FC236}">
                <a16:creationId xmlns:a16="http://schemas.microsoft.com/office/drawing/2014/main" id="{3CC83598-17D1-45A2-B969-2F997BFD085B}"/>
              </a:ext>
            </a:extLst>
          </p:cNvPr>
          <p:cNvSpPr>
            <a:spLocks noGrp="1"/>
          </p:cNvSpPr>
          <p:nvPr>
            <p:ph type="body" idx="1"/>
          </p:nvPr>
        </p:nvSpPr>
        <p:spPr/>
        <p:txBody>
          <a:bodyPr>
            <a:normAutofit lnSpcReduction="10000"/>
          </a:bodyPr>
          <a:lstStyle/>
          <a:p>
            <a:pPr eaLnBrk="1" hangingPunct="1">
              <a:defRPr/>
            </a:pPr>
            <a:endParaRPr lang="en-GB"/>
          </a:p>
        </p:txBody>
      </p:sp>
      <p:sp>
        <p:nvSpPr>
          <p:cNvPr id="70660" name="Footer Placeholder 3">
            <a:extLst>
              <a:ext uri="{FF2B5EF4-FFF2-40B4-BE49-F238E27FC236}">
                <a16:creationId xmlns:a16="http://schemas.microsoft.com/office/drawing/2014/main" id="{F6020E67-B1F1-45F2-B08D-C1AD2029F987}"/>
              </a:ext>
            </a:extLst>
          </p:cNvPr>
          <p:cNvSpPr>
            <a:spLocks noGrp="1"/>
          </p:cNvSpPr>
          <p:nvPr>
            <p:ph type="ftr" sz="quarter" idx="4"/>
          </p:nvPr>
        </p:nvSpPr>
        <p:spPr bwMode="auto">
          <a:xfrm>
            <a:off x="6172200" y="87313"/>
            <a:ext cx="3455988" cy="13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30000"/>
              </a:spcBef>
              <a:defRPr sz="1600" b="1">
                <a:solidFill>
                  <a:schemeClr val="tx1"/>
                </a:solidFill>
                <a:latin typeface="Arial" panose="020B0604020202020204" pitchFamily="34" charset="0"/>
              </a:defRPr>
            </a:lvl1pPr>
            <a:lvl2pPr marL="742950" indent="-285750" defTabSz="903288">
              <a:spcBef>
                <a:spcPct val="30000"/>
              </a:spcBef>
              <a:defRPr sz="1200">
                <a:solidFill>
                  <a:schemeClr val="tx1"/>
                </a:solidFill>
                <a:latin typeface="Arial" panose="020B0604020202020204" pitchFamily="34" charset="0"/>
              </a:defRPr>
            </a:lvl2pPr>
            <a:lvl3pPr marL="1143000" indent="-228600" defTabSz="903288">
              <a:spcBef>
                <a:spcPct val="30000"/>
              </a:spcBef>
              <a:defRPr sz="1200">
                <a:solidFill>
                  <a:schemeClr val="tx1"/>
                </a:solidFill>
                <a:latin typeface="Arial" panose="020B0604020202020204" pitchFamily="34" charset="0"/>
              </a:defRPr>
            </a:lvl3pPr>
            <a:lvl4pPr marL="1600200" indent="-228600" defTabSz="903288">
              <a:spcBef>
                <a:spcPct val="30000"/>
              </a:spcBef>
              <a:defRPr sz="1200">
                <a:solidFill>
                  <a:schemeClr val="tx1"/>
                </a:solidFill>
                <a:latin typeface="Arial" panose="020B0604020202020204" pitchFamily="34" charset="0"/>
              </a:defRPr>
            </a:lvl4pPr>
            <a:lvl5pPr marL="2057400" indent="-228600" defTabSz="903288">
              <a:spcBef>
                <a:spcPct val="30000"/>
              </a:spcBef>
              <a:defRPr sz="1200">
                <a:solidFill>
                  <a:schemeClr val="tx1"/>
                </a:solidFill>
                <a:latin typeface="Arial" panose="020B0604020202020204" pitchFamily="34" charset="0"/>
              </a:defRPr>
            </a:lvl5pPr>
            <a:lvl6pPr marL="2514600" indent="-228600" defTabSz="9032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032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032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0328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r>
              <a:rPr lang="sv-SE" altLang="en-US" b="0"/>
              <a:t>BVA-262310-100-20060902-GE3-v6(Banking JV master 20.9.2006)</a:t>
            </a:r>
            <a:endParaRPr lang="en-US" altLang="en-US" b="0"/>
          </a:p>
        </p:txBody>
      </p:sp>
      <p:sp>
        <p:nvSpPr>
          <p:cNvPr id="70661" name="Slide Number Placeholder 4">
            <a:extLst>
              <a:ext uri="{FF2B5EF4-FFF2-40B4-BE49-F238E27FC236}">
                <a16:creationId xmlns:a16="http://schemas.microsoft.com/office/drawing/2014/main" id="{3A9270DD-7250-42B5-9060-F8B2F19FED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lnSpc>
                <a:spcPct val="90000"/>
              </a:lnSpc>
              <a:spcBef>
                <a:spcPct val="30000"/>
              </a:spcBef>
              <a:defRPr sz="1600" b="1">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01A1828B-0DE8-414A-9E9A-0F5F0AA31361}" type="slidenum">
              <a:rPr lang="en-US" altLang="en-US" sz="1200" b="0" smtClean="0"/>
              <a:pPr>
                <a:lnSpc>
                  <a:spcPct val="100000"/>
                </a:lnSpc>
                <a:spcBef>
                  <a:spcPct val="0"/>
                </a:spcBef>
              </a:pPr>
              <a:t>26</a:t>
            </a:fld>
            <a:endParaRPr lang="en-US" altLang="en-US" sz="12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pg num">
            <a:extLst>
              <a:ext uri="{FF2B5EF4-FFF2-40B4-BE49-F238E27FC236}">
                <a16:creationId xmlns:a16="http://schemas.microsoft.com/office/drawing/2014/main" id="{DDCC4F17-A22C-4B74-A656-3ED9F6BC28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B47C9DDA-982D-4E2D-8D78-B3F2B844C095}" type="slidenum">
              <a:rPr lang="en-US" altLang="en-US" sz="1200" b="0" smtClean="0"/>
              <a:pPr>
                <a:lnSpc>
                  <a:spcPct val="100000"/>
                </a:lnSpc>
                <a:spcBef>
                  <a:spcPct val="0"/>
                </a:spcBef>
              </a:pPr>
              <a:t>28</a:t>
            </a:fld>
            <a:endParaRPr lang="en-US" altLang="en-US" sz="1200" b="0"/>
          </a:p>
        </p:txBody>
      </p:sp>
      <p:sp>
        <p:nvSpPr>
          <p:cNvPr id="93187" name="Rectangle 2">
            <a:extLst>
              <a:ext uri="{FF2B5EF4-FFF2-40B4-BE49-F238E27FC236}">
                <a16:creationId xmlns:a16="http://schemas.microsoft.com/office/drawing/2014/main" id="{C8E264A2-7BEE-41AD-949D-D3042A4CD4A4}"/>
              </a:ext>
            </a:extLst>
          </p:cNvPr>
          <p:cNvSpPr>
            <a:spLocks noGrp="1" noRot="1" noChangeAspect="1" noChangeArrowheads="1" noTextEdit="1"/>
          </p:cNvSpPr>
          <p:nvPr>
            <p:ph type="sldImg"/>
          </p:nvPr>
        </p:nvSpPr>
        <p:spPr/>
      </p:sp>
      <p:sp>
        <p:nvSpPr>
          <p:cNvPr id="93188" name="Rectangle 3">
            <a:extLst>
              <a:ext uri="{FF2B5EF4-FFF2-40B4-BE49-F238E27FC236}">
                <a16:creationId xmlns:a16="http://schemas.microsoft.com/office/drawing/2014/main" id="{3354C846-6B25-4E75-B36E-DA771BF0B9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251D0F95-11AF-40C3-B322-1975737D827E}"/>
              </a:ext>
            </a:extLst>
          </p:cNvPr>
          <p:cNvSpPr>
            <a:spLocks noGrp="1" noRot="1" noChangeAspect="1" noTextEdit="1"/>
          </p:cNvSpPr>
          <p:nvPr>
            <p:ph type="sldImg"/>
          </p:nvPr>
        </p:nvSpPr>
        <p:spPr/>
      </p:sp>
      <p:sp>
        <p:nvSpPr>
          <p:cNvPr id="80899" name="Notes Placeholder 2">
            <a:extLst>
              <a:ext uri="{FF2B5EF4-FFF2-40B4-BE49-F238E27FC236}">
                <a16:creationId xmlns:a16="http://schemas.microsoft.com/office/drawing/2014/main" id="{4354711E-5908-4C8D-823C-B92A09F4A3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80900" name="Slide Number Placeholder 3">
            <a:extLst>
              <a:ext uri="{FF2B5EF4-FFF2-40B4-BE49-F238E27FC236}">
                <a16:creationId xmlns:a16="http://schemas.microsoft.com/office/drawing/2014/main" id="{FA1F3D13-2793-4887-BC77-CB9AB114F1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CAB015F7-05B8-46BB-B4F8-B87E9E1EA3CA}" type="slidenum">
              <a:rPr lang="en-US" altLang="en-US" sz="1200" b="0" smtClean="0"/>
              <a:pPr>
                <a:lnSpc>
                  <a:spcPct val="100000"/>
                </a:lnSpc>
                <a:spcBef>
                  <a:spcPct val="0"/>
                </a:spcBef>
              </a:pPr>
              <a:t>29</a:t>
            </a:fld>
            <a:endParaRPr lang="en-US" altLang="en-US" sz="1200" b="0"/>
          </a:p>
        </p:txBody>
      </p:sp>
      <p:sp>
        <p:nvSpPr>
          <p:cNvPr id="80901" name="Footer Placeholder 4">
            <a:extLst>
              <a:ext uri="{FF2B5EF4-FFF2-40B4-BE49-F238E27FC236}">
                <a16:creationId xmlns:a16="http://schemas.microsoft.com/office/drawing/2014/main" id="{AA0A469A-A267-4F34-BF99-C59477B9BE66}"/>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defRPr sz="1600" b="1">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endParaRPr lang="en-GB" altLang="en-US" sz="1200"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E01280D3-E2ED-4A8F-AA47-FAF591ED29BD}"/>
              </a:ext>
            </a:extLst>
          </p:cNvPr>
          <p:cNvSpPr>
            <a:spLocks noGrp="1" noRot="1" noChangeAspect="1" noTextEdit="1"/>
          </p:cNvSpPr>
          <p:nvPr>
            <p:ph type="sldImg"/>
          </p:nvPr>
        </p:nvSpPr>
        <p:spPr/>
      </p:sp>
      <p:sp>
        <p:nvSpPr>
          <p:cNvPr id="82947" name="Notes Placeholder 2">
            <a:extLst>
              <a:ext uri="{FF2B5EF4-FFF2-40B4-BE49-F238E27FC236}">
                <a16:creationId xmlns:a16="http://schemas.microsoft.com/office/drawing/2014/main" id="{71884479-5A80-42E2-91BF-AD0A57EACD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82948" name="Slide Number Placeholder 3">
            <a:extLst>
              <a:ext uri="{FF2B5EF4-FFF2-40B4-BE49-F238E27FC236}">
                <a16:creationId xmlns:a16="http://schemas.microsoft.com/office/drawing/2014/main" id="{90086CD5-1BB5-46DD-A0EB-1C418E3EAE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30C51DC0-ABDF-4CA2-AF32-C16D0E84218C}" type="slidenum">
              <a:rPr lang="en-US" altLang="en-US" sz="1200" b="0" smtClean="0"/>
              <a:pPr>
                <a:lnSpc>
                  <a:spcPct val="100000"/>
                </a:lnSpc>
                <a:spcBef>
                  <a:spcPct val="0"/>
                </a:spcBef>
              </a:pPr>
              <a:t>30</a:t>
            </a:fld>
            <a:endParaRPr lang="en-US" altLang="en-US" sz="1200" b="0"/>
          </a:p>
        </p:txBody>
      </p:sp>
      <p:sp>
        <p:nvSpPr>
          <p:cNvPr id="82949" name="Footer Placeholder 4">
            <a:extLst>
              <a:ext uri="{FF2B5EF4-FFF2-40B4-BE49-F238E27FC236}">
                <a16:creationId xmlns:a16="http://schemas.microsoft.com/office/drawing/2014/main" id="{67DBEF74-3CB8-41B8-AB8C-49EACC589876}"/>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defRPr sz="1600" b="1">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endParaRPr lang="en-GB" altLang="en-US" sz="12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2051C730-00C9-4DE5-9B36-0ED5C0FBF335}"/>
              </a:ext>
            </a:extLst>
          </p:cNvPr>
          <p:cNvSpPr>
            <a:spLocks noGrp="1" noRot="1" noChangeAspect="1" noTextEdit="1"/>
          </p:cNvSpPr>
          <p:nvPr>
            <p:ph type="sldImg"/>
          </p:nvPr>
        </p:nvSpPr>
        <p:spPr/>
      </p:sp>
      <p:sp>
        <p:nvSpPr>
          <p:cNvPr id="84995" name="Notes Placeholder 2">
            <a:extLst>
              <a:ext uri="{FF2B5EF4-FFF2-40B4-BE49-F238E27FC236}">
                <a16:creationId xmlns:a16="http://schemas.microsoft.com/office/drawing/2014/main" id="{DB679C74-5BCE-4213-BF20-B0C85DD89B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84996" name="Slide Number Placeholder 3">
            <a:extLst>
              <a:ext uri="{FF2B5EF4-FFF2-40B4-BE49-F238E27FC236}">
                <a16:creationId xmlns:a16="http://schemas.microsoft.com/office/drawing/2014/main" id="{1D32A0A7-196D-4D13-851F-BC30AE5596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93BB4B8B-7169-41FB-AB1E-104A12C4EAF7}" type="slidenum">
              <a:rPr lang="en-US" altLang="en-US" sz="1200" b="0" smtClean="0"/>
              <a:pPr>
                <a:lnSpc>
                  <a:spcPct val="100000"/>
                </a:lnSpc>
                <a:spcBef>
                  <a:spcPct val="0"/>
                </a:spcBef>
              </a:pPr>
              <a:t>31</a:t>
            </a:fld>
            <a:endParaRPr lang="en-US" altLang="en-US" sz="1200" b="0"/>
          </a:p>
        </p:txBody>
      </p:sp>
      <p:sp>
        <p:nvSpPr>
          <p:cNvPr id="84997" name="Footer Placeholder 4">
            <a:extLst>
              <a:ext uri="{FF2B5EF4-FFF2-40B4-BE49-F238E27FC236}">
                <a16:creationId xmlns:a16="http://schemas.microsoft.com/office/drawing/2014/main" id="{5E2679BF-6520-4D52-A593-6A290BED285C}"/>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defRPr sz="1600" b="1">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endParaRPr lang="en-GB" altLang="en-US" sz="1200"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BD307855-5697-4763-BCF0-5CA36387917C}"/>
              </a:ext>
            </a:extLst>
          </p:cNvPr>
          <p:cNvSpPr>
            <a:spLocks noGrp="1" noRot="1" noChangeAspect="1" noTextEdit="1"/>
          </p:cNvSpPr>
          <p:nvPr>
            <p:ph type="sldImg"/>
          </p:nvPr>
        </p:nvSpPr>
        <p:spPr/>
      </p:sp>
      <p:sp>
        <p:nvSpPr>
          <p:cNvPr id="87043" name="Notes Placeholder 2">
            <a:extLst>
              <a:ext uri="{FF2B5EF4-FFF2-40B4-BE49-F238E27FC236}">
                <a16:creationId xmlns:a16="http://schemas.microsoft.com/office/drawing/2014/main" id="{01815671-2692-4436-B601-B3FD182177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87044" name="Slide Number Placeholder 3">
            <a:extLst>
              <a:ext uri="{FF2B5EF4-FFF2-40B4-BE49-F238E27FC236}">
                <a16:creationId xmlns:a16="http://schemas.microsoft.com/office/drawing/2014/main" id="{08542A1E-832B-42FD-BE7C-1951FA061D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C8282B0E-9056-4A16-9B1D-19C99EABFAB1}" type="slidenum">
              <a:rPr lang="en-US" altLang="en-US" sz="1200" b="0" smtClean="0"/>
              <a:pPr>
                <a:lnSpc>
                  <a:spcPct val="100000"/>
                </a:lnSpc>
                <a:spcBef>
                  <a:spcPct val="0"/>
                </a:spcBef>
              </a:pPr>
              <a:t>32</a:t>
            </a:fld>
            <a:endParaRPr lang="en-US" altLang="en-US" sz="1200" b="0"/>
          </a:p>
        </p:txBody>
      </p:sp>
      <p:sp>
        <p:nvSpPr>
          <p:cNvPr id="87045" name="Footer Placeholder 4">
            <a:extLst>
              <a:ext uri="{FF2B5EF4-FFF2-40B4-BE49-F238E27FC236}">
                <a16:creationId xmlns:a16="http://schemas.microsoft.com/office/drawing/2014/main" id="{F0646B2C-7486-49A1-A597-6CAD5FD7C0DB}"/>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defRPr sz="1600" b="1">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endParaRPr lang="en-GB" altLang="en-US" sz="1200"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88503553-7D18-4218-81A0-1DB70B6C18BF}"/>
              </a:ext>
            </a:extLst>
          </p:cNvPr>
          <p:cNvSpPr>
            <a:spLocks noGrp="1" noRot="1" noChangeAspect="1" noTextEdit="1"/>
          </p:cNvSpPr>
          <p:nvPr>
            <p:ph type="sldImg"/>
          </p:nvPr>
        </p:nvSpPr>
        <p:spPr/>
      </p:sp>
      <p:sp>
        <p:nvSpPr>
          <p:cNvPr id="89091" name="Notes Placeholder 2">
            <a:extLst>
              <a:ext uri="{FF2B5EF4-FFF2-40B4-BE49-F238E27FC236}">
                <a16:creationId xmlns:a16="http://schemas.microsoft.com/office/drawing/2014/main" id="{5830BB80-D276-4F7E-861C-EC9A940B29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89092" name="Slide Number Placeholder 3">
            <a:extLst>
              <a:ext uri="{FF2B5EF4-FFF2-40B4-BE49-F238E27FC236}">
                <a16:creationId xmlns:a16="http://schemas.microsoft.com/office/drawing/2014/main" id="{CA95C8B3-96E1-46F7-B33D-02378B00BE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2D5DF721-361F-4BE0-9C61-0C82D0439E79}" type="slidenum">
              <a:rPr lang="en-US" altLang="en-US" sz="1200" b="0" smtClean="0"/>
              <a:pPr>
                <a:lnSpc>
                  <a:spcPct val="100000"/>
                </a:lnSpc>
                <a:spcBef>
                  <a:spcPct val="0"/>
                </a:spcBef>
              </a:pPr>
              <a:t>33</a:t>
            </a:fld>
            <a:endParaRPr lang="en-US" altLang="en-US" sz="1200" b="0"/>
          </a:p>
        </p:txBody>
      </p:sp>
      <p:sp>
        <p:nvSpPr>
          <p:cNvPr id="89093" name="Footer Placeholder 4">
            <a:extLst>
              <a:ext uri="{FF2B5EF4-FFF2-40B4-BE49-F238E27FC236}">
                <a16:creationId xmlns:a16="http://schemas.microsoft.com/office/drawing/2014/main" id="{91E52B8C-2BF2-4F1F-8B70-C0C45957C27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defRPr sz="1600" b="1">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endParaRPr lang="en-GB" altLang="en-US" sz="1200"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D9912F93-80AD-4627-910B-861AF30ECFBB}"/>
              </a:ext>
            </a:extLst>
          </p:cNvPr>
          <p:cNvSpPr>
            <a:spLocks noGrp="1" noRot="1" noChangeAspect="1" noTextEdit="1"/>
          </p:cNvSpPr>
          <p:nvPr>
            <p:ph type="sldImg"/>
          </p:nvPr>
        </p:nvSpPr>
        <p:spPr/>
      </p:sp>
      <p:sp>
        <p:nvSpPr>
          <p:cNvPr id="91139" name="Notes Placeholder 2">
            <a:extLst>
              <a:ext uri="{FF2B5EF4-FFF2-40B4-BE49-F238E27FC236}">
                <a16:creationId xmlns:a16="http://schemas.microsoft.com/office/drawing/2014/main" id="{1DFE8AB8-026E-4D9D-8470-A86755B52A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91140" name="Slide Number Placeholder 3">
            <a:extLst>
              <a:ext uri="{FF2B5EF4-FFF2-40B4-BE49-F238E27FC236}">
                <a16:creationId xmlns:a16="http://schemas.microsoft.com/office/drawing/2014/main" id="{17F96428-AB1B-4C6B-BB4F-947DDA4F05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2C3996DE-DD19-4BCF-9172-D00B99F4D9F4}" type="slidenum">
              <a:rPr lang="en-US" altLang="en-US" sz="1200" b="0" smtClean="0"/>
              <a:pPr>
                <a:lnSpc>
                  <a:spcPct val="100000"/>
                </a:lnSpc>
                <a:spcBef>
                  <a:spcPct val="0"/>
                </a:spcBef>
              </a:pPr>
              <a:t>34</a:t>
            </a:fld>
            <a:endParaRPr lang="en-US" altLang="en-US" sz="1200" b="0"/>
          </a:p>
        </p:txBody>
      </p:sp>
      <p:sp>
        <p:nvSpPr>
          <p:cNvPr id="91141" name="Footer Placeholder 4">
            <a:extLst>
              <a:ext uri="{FF2B5EF4-FFF2-40B4-BE49-F238E27FC236}">
                <a16:creationId xmlns:a16="http://schemas.microsoft.com/office/drawing/2014/main" id="{BA2A1BC5-2DF9-408D-A0B3-EE99CEE820C3}"/>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defRPr sz="1600" b="1">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endParaRPr lang="en-GB" altLang="en-US" sz="1200"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pg num">
            <a:extLst>
              <a:ext uri="{FF2B5EF4-FFF2-40B4-BE49-F238E27FC236}">
                <a16:creationId xmlns:a16="http://schemas.microsoft.com/office/drawing/2014/main" id="{55D994A0-4A7B-4DE9-B69A-FAF444448D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3617B23C-FC1A-4098-8F0F-7A282A1E972D}" type="slidenum">
              <a:rPr lang="en-US" altLang="en-US" sz="1200" b="0" smtClean="0"/>
              <a:pPr>
                <a:lnSpc>
                  <a:spcPct val="100000"/>
                </a:lnSpc>
                <a:spcBef>
                  <a:spcPct val="0"/>
                </a:spcBef>
              </a:pPr>
              <a:t>35</a:t>
            </a:fld>
            <a:endParaRPr lang="en-US" altLang="en-US" sz="1200" b="0"/>
          </a:p>
        </p:txBody>
      </p:sp>
      <p:sp>
        <p:nvSpPr>
          <p:cNvPr id="117763" name="Rectangle 2">
            <a:extLst>
              <a:ext uri="{FF2B5EF4-FFF2-40B4-BE49-F238E27FC236}">
                <a16:creationId xmlns:a16="http://schemas.microsoft.com/office/drawing/2014/main" id="{C3C0D175-D18F-448A-95C4-11EA5988651B}"/>
              </a:ext>
            </a:extLst>
          </p:cNvPr>
          <p:cNvSpPr>
            <a:spLocks noGrp="1" noRot="1" noChangeAspect="1" noChangeArrowheads="1" noTextEdit="1"/>
          </p:cNvSpPr>
          <p:nvPr>
            <p:ph type="sldImg"/>
          </p:nvPr>
        </p:nvSpPr>
        <p:spPr/>
      </p:sp>
      <p:sp>
        <p:nvSpPr>
          <p:cNvPr id="117764" name="Rectangle 3">
            <a:extLst>
              <a:ext uri="{FF2B5EF4-FFF2-40B4-BE49-F238E27FC236}">
                <a16:creationId xmlns:a16="http://schemas.microsoft.com/office/drawing/2014/main" id="{2F8BCEE5-1747-478E-8A42-8CA5EF7FB8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pg num">
            <a:extLst>
              <a:ext uri="{FF2B5EF4-FFF2-40B4-BE49-F238E27FC236}">
                <a16:creationId xmlns:a16="http://schemas.microsoft.com/office/drawing/2014/main" id="{72FF617F-E9B4-4BA3-A251-EC602D90C5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18308A5C-0C88-4B28-996E-F2F8EB734761}" type="slidenum">
              <a:rPr lang="en-US" altLang="en-US" sz="1200" b="0" smtClean="0"/>
              <a:pPr>
                <a:lnSpc>
                  <a:spcPct val="100000"/>
                </a:lnSpc>
                <a:spcBef>
                  <a:spcPct val="0"/>
                </a:spcBef>
              </a:pPr>
              <a:t>1</a:t>
            </a:fld>
            <a:endParaRPr lang="en-US" altLang="en-US" sz="1200" b="0"/>
          </a:p>
        </p:txBody>
      </p:sp>
      <p:sp>
        <p:nvSpPr>
          <p:cNvPr id="13315" name="Rectangle 2">
            <a:extLst>
              <a:ext uri="{FF2B5EF4-FFF2-40B4-BE49-F238E27FC236}">
                <a16:creationId xmlns:a16="http://schemas.microsoft.com/office/drawing/2014/main" id="{EC2EA379-5B21-48B6-B153-4858E395BEB0}"/>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DB18040D-FD83-42F2-A70E-78D49CA2FF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g num">
            <a:extLst>
              <a:ext uri="{FF2B5EF4-FFF2-40B4-BE49-F238E27FC236}">
                <a16:creationId xmlns:a16="http://schemas.microsoft.com/office/drawing/2014/main" id="{CF6E3C4F-47D5-43F8-9FEF-A1D2B12C5B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4545C848-DFFD-4485-B426-1177953A5840}" type="slidenum">
              <a:rPr lang="en-US" altLang="en-US" sz="1200" b="0" smtClean="0"/>
              <a:pPr>
                <a:lnSpc>
                  <a:spcPct val="100000"/>
                </a:lnSpc>
                <a:spcBef>
                  <a:spcPct val="0"/>
                </a:spcBef>
              </a:pPr>
              <a:t>2</a:t>
            </a:fld>
            <a:endParaRPr lang="en-US" altLang="en-US" sz="1200" b="0"/>
          </a:p>
        </p:txBody>
      </p:sp>
      <p:sp>
        <p:nvSpPr>
          <p:cNvPr id="19459" name="Rectangle 2">
            <a:extLst>
              <a:ext uri="{FF2B5EF4-FFF2-40B4-BE49-F238E27FC236}">
                <a16:creationId xmlns:a16="http://schemas.microsoft.com/office/drawing/2014/main" id="{9BDE93CF-57E2-4D01-B297-59D9DCBD6C73}"/>
              </a:ext>
            </a:extLst>
          </p:cNvPr>
          <p:cNvSpPr>
            <a:spLocks noGrp="1" noRot="1" noChangeAspect="1" noChangeArrowheads="1" noTextEdit="1"/>
          </p:cNvSpPr>
          <p:nvPr>
            <p:ph type="sldImg"/>
          </p:nvPr>
        </p:nvSpPr>
        <p:spPr/>
      </p:sp>
      <p:sp>
        <p:nvSpPr>
          <p:cNvPr id="19460" name="Rectangle 3">
            <a:extLst>
              <a:ext uri="{FF2B5EF4-FFF2-40B4-BE49-F238E27FC236}">
                <a16:creationId xmlns:a16="http://schemas.microsoft.com/office/drawing/2014/main" id="{09706597-502B-4430-93ED-1CB9A5F573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pg num">
            <a:extLst>
              <a:ext uri="{FF2B5EF4-FFF2-40B4-BE49-F238E27FC236}">
                <a16:creationId xmlns:a16="http://schemas.microsoft.com/office/drawing/2014/main" id="{8149FC6E-73D4-43D0-B1D5-0BCF6E343D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B2CFEA28-91A6-4F2D-BBBE-F80AAD19F395}" type="slidenum">
              <a:rPr lang="en-US" altLang="en-US" sz="1200" b="0" smtClean="0"/>
              <a:pPr>
                <a:lnSpc>
                  <a:spcPct val="100000"/>
                </a:lnSpc>
                <a:spcBef>
                  <a:spcPct val="0"/>
                </a:spcBef>
              </a:pPr>
              <a:t>20</a:t>
            </a:fld>
            <a:endParaRPr lang="en-US" altLang="en-US" sz="1200" b="0"/>
          </a:p>
        </p:txBody>
      </p:sp>
      <p:sp>
        <p:nvSpPr>
          <p:cNvPr id="50179" name="Rectangle 2">
            <a:extLst>
              <a:ext uri="{FF2B5EF4-FFF2-40B4-BE49-F238E27FC236}">
                <a16:creationId xmlns:a16="http://schemas.microsoft.com/office/drawing/2014/main" id="{D6E1C341-4D16-4312-A2F5-E3FB7899A845}"/>
              </a:ext>
            </a:extLst>
          </p:cNvPr>
          <p:cNvSpPr>
            <a:spLocks noGrp="1" noRot="1" noChangeAspect="1" noChangeArrowheads="1" noTextEdit="1"/>
          </p:cNvSpPr>
          <p:nvPr>
            <p:ph type="sldImg"/>
          </p:nvPr>
        </p:nvSpPr>
        <p:spPr/>
      </p:sp>
      <p:sp>
        <p:nvSpPr>
          <p:cNvPr id="50180" name="Rectangle 3">
            <a:extLst>
              <a:ext uri="{FF2B5EF4-FFF2-40B4-BE49-F238E27FC236}">
                <a16:creationId xmlns:a16="http://schemas.microsoft.com/office/drawing/2014/main" id="{99AD4FAC-8EED-4244-8FED-7C36DC6E66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A533BF3B-DFD5-47CA-B996-2BF2137D8E8D}"/>
              </a:ext>
            </a:extLst>
          </p:cNvPr>
          <p:cNvSpPr>
            <a:spLocks noGrp="1" noRot="1" noChangeAspect="1" noTextEdit="1"/>
          </p:cNvSpPr>
          <p:nvPr>
            <p:ph type="sldImg"/>
          </p:nvPr>
        </p:nvSpPr>
        <p:spPr/>
      </p:sp>
      <p:sp>
        <p:nvSpPr>
          <p:cNvPr id="76803" name="Notes Placeholder 2">
            <a:extLst>
              <a:ext uri="{FF2B5EF4-FFF2-40B4-BE49-F238E27FC236}">
                <a16:creationId xmlns:a16="http://schemas.microsoft.com/office/drawing/2014/main" id="{D86FA6A6-4A50-41ED-89BB-24C368A314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76804" name="Slide Number Placeholder 3">
            <a:extLst>
              <a:ext uri="{FF2B5EF4-FFF2-40B4-BE49-F238E27FC236}">
                <a16:creationId xmlns:a16="http://schemas.microsoft.com/office/drawing/2014/main" id="{4C1C20B5-DE3D-4AD7-95B7-DC9D3031FA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C43CFF2F-07F8-4898-BAE7-DB111776BB83}" type="slidenum">
              <a:rPr lang="en-US" altLang="en-US" sz="1200" b="0" smtClean="0"/>
              <a:pPr>
                <a:lnSpc>
                  <a:spcPct val="100000"/>
                </a:lnSpc>
                <a:spcBef>
                  <a:spcPct val="0"/>
                </a:spcBef>
              </a:pPr>
              <a:t>21</a:t>
            </a:fld>
            <a:endParaRPr lang="en-US" altLang="en-US" sz="1200" b="0"/>
          </a:p>
        </p:txBody>
      </p:sp>
      <p:sp>
        <p:nvSpPr>
          <p:cNvPr id="76805" name="Footer Placeholder 4">
            <a:extLst>
              <a:ext uri="{FF2B5EF4-FFF2-40B4-BE49-F238E27FC236}">
                <a16:creationId xmlns:a16="http://schemas.microsoft.com/office/drawing/2014/main" id="{040745A8-12FC-4682-B46F-92E010432FC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defRPr sz="1600" b="1">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endParaRPr lang="en-GB"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A533BF3B-DFD5-47CA-B996-2BF2137D8E8D}"/>
              </a:ext>
            </a:extLst>
          </p:cNvPr>
          <p:cNvSpPr>
            <a:spLocks noGrp="1" noRot="1" noChangeAspect="1" noTextEdit="1"/>
          </p:cNvSpPr>
          <p:nvPr>
            <p:ph type="sldImg"/>
          </p:nvPr>
        </p:nvSpPr>
        <p:spPr/>
      </p:sp>
      <p:sp>
        <p:nvSpPr>
          <p:cNvPr id="76803" name="Notes Placeholder 2">
            <a:extLst>
              <a:ext uri="{FF2B5EF4-FFF2-40B4-BE49-F238E27FC236}">
                <a16:creationId xmlns:a16="http://schemas.microsoft.com/office/drawing/2014/main" id="{D86FA6A6-4A50-41ED-89BB-24C368A314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76804" name="Slide Number Placeholder 3">
            <a:extLst>
              <a:ext uri="{FF2B5EF4-FFF2-40B4-BE49-F238E27FC236}">
                <a16:creationId xmlns:a16="http://schemas.microsoft.com/office/drawing/2014/main" id="{4C1C20B5-DE3D-4AD7-95B7-DC9D3031FA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C43CFF2F-07F8-4898-BAE7-DB111776BB83}" type="slidenum">
              <a:rPr lang="en-US" altLang="en-US" sz="1200" b="0" smtClean="0"/>
              <a:pPr>
                <a:lnSpc>
                  <a:spcPct val="100000"/>
                </a:lnSpc>
                <a:spcBef>
                  <a:spcPct val="0"/>
                </a:spcBef>
              </a:pPr>
              <a:t>22</a:t>
            </a:fld>
            <a:endParaRPr lang="en-US" altLang="en-US" sz="1200" b="0"/>
          </a:p>
        </p:txBody>
      </p:sp>
      <p:sp>
        <p:nvSpPr>
          <p:cNvPr id="76805" name="Footer Placeholder 4">
            <a:extLst>
              <a:ext uri="{FF2B5EF4-FFF2-40B4-BE49-F238E27FC236}">
                <a16:creationId xmlns:a16="http://schemas.microsoft.com/office/drawing/2014/main" id="{040745A8-12FC-4682-B46F-92E010432FC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defRPr sz="1600" b="1">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endParaRPr lang="en-GB"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pg num">
            <a:extLst>
              <a:ext uri="{FF2B5EF4-FFF2-40B4-BE49-F238E27FC236}">
                <a16:creationId xmlns:a16="http://schemas.microsoft.com/office/drawing/2014/main" id="{50783A97-F2D0-4ECE-B436-0D5DDA2573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lnSpc>
                <a:spcPct val="90000"/>
              </a:lnSpc>
              <a:spcBef>
                <a:spcPct val="30000"/>
              </a:spcBef>
              <a:defRPr sz="1600" b="1">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E63B75AD-57C5-4063-947D-361C897E3218}" type="slidenum">
              <a:rPr lang="en-US" altLang="en-US" sz="1200" b="0" smtClean="0"/>
              <a:pPr>
                <a:lnSpc>
                  <a:spcPct val="100000"/>
                </a:lnSpc>
                <a:spcBef>
                  <a:spcPct val="0"/>
                </a:spcBef>
              </a:pPr>
              <a:t>23</a:t>
            </a:fld>
            <a:endParaRPr lang="en-US" altLang="en-US" sz="1200" b="0"/>
          </a:p>
        </p:txBody>
      </p:sp>
      <p:sp>
        <p:nvSpPr>
          <p:cNvPr id="72707" name="Rectangle 2">
            <a:extLst>
              <a:ext uri="{FF2B5EF4-FFF2-40B4-BE49-F238E27FC236}">
                <a16:creationId xmlns:a16="http://schemas.microsoft.com/office/drawing/2014/main" id="{F2AABDB7-3139-404A-9B52-172B45FDEEB4}"/>
              </a:ext>
            </a:extLst>
          </p:cNvPr>
          <p:cNvSpPr>
            <a:spLocks noGrp="1" noRot="1" noChangeAspect="1" noChangeArrowheads="1" noTextEdit="1"/>
          </p:cNvSpPr>
          <p:nvPr>
            <p:ph type="sldImg"/>
          </p:nvPr>
        </p:nvSpPr>
        <p:spPr/>
      </p:sp>
      <p:sp>
        <p:nvSpPr>
          <p:cNvPr id="72708" name="Rectangle 3">
            <a:extLst>
              <a:ext uri="{FF2B5EF4-FFF2-40B4-BE49-F238E27FC236}">
                <a16:creationId xmlns:a16="http://schemas.microsoft.com/office/drawing/2014/main" id="{4D23DE2E-5E0D-45F1-B0FE-C71CC3CDA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37F2DAF7-04FB-4A2E-B0C6-D75386886454}"/>
              </a:ext>
            </a:extLst>
          </p:cNvPr>
          <p:cNvSpPr>
            <a:spLocks noGrp="1" noRot="1" noChangeAspect="1" noTextEdit="1"/>
          </p:cNvSpPr>
          <p:nvPr>
            <p:ph type="sldImg"/>
          </p:nvPr>
        </p:nvSpPr>
        <p:spPr/>
      </p:sp>
      <p:sp>
        <p:nvSpPr>
          <p:cNvPr id="3" name="Notes Placeholder 2">
            <a:extLst>
              <a:ext uri="{FF2B5EF4-FFF2-40B4-BE49-F238E27FC236}">
                <a16:creationId xmlns:a16="http://schemas.microsoft.com/office/drawing/2014/main" id="{0270D9F5-8B64-42D1-AA82-89F2EAFF798A}"/>
              </a:ext>
            </a:extLst>
          </p:cNvPr>
          <p:cNvSpPr>
            <a:spLocks noGrp="1"/>
          </p:cNvSpPr>
          <p:nvPr>
            <p:ph type="body" idx="1"/>
          </p:nvPr>
        </p:nvSpPr>
        <p:spPr/>
        <p:txBody>
          <a:bodyPr>
            <a:normAutofit lnSpcReduction="10000"/>
          </a:bodyPr>
          <a:lstStyle/>
          <a:p>
            <a:pPr eaLnBrk="1" hangingPunct="1">
              <a:defRPr/>
            </a:pPr>
            <a:endParaRPr lang="en-GB"/>
          </a:p>
        </p:txBody>
      </p:sp>
      <p:sp>
        <p:nvSpPr>
          <p:cNvPr id="66564" name="Footer Placeholder 3">
            <a:extLst>
              <a:ext uri="{FF2B5EF4-FFF2-40B4-BE49-F238E27FC236}">
                <a16:creationId xmlns:a16="http://schemas.microsoft.com/office/drawing/2014/main" id="{33A59E39-2EF2-4953-8B76-FC5F3E6EAB50}"/>
              </a:ext>
            </a:extLst>
          </p:cNvPr>
          <p:cNvSpPr>
            <a:spLocks noGrp="1"/>
          </p:cNvSpPr>
          <p:nvPr>
            <p:ph type="ftr" sz="quarter" idx="4"/>
          </p:nvPr>
        </p:nvSpPr>
        <p:spPr bwMode="auto">
          <a:xfrm>
            <a:off x="6172200" y="87313"/>
            <a:ext cx="3455988" cy="13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30000"/>
              </a:spcBef>
              <a:defRPr sz="1600" b="1">
                <a:solidFill>
                  <a:schemeClr val="tx1"/>
                </a:solidFill>
                <a:latin typeface="Arial" panose="020B0604020202020204" pitchFamily="34" charset="0"/>
              </a:defRPr>
            </a:lvl1pPr>
            <a:lvl2pPr marL="742950" indent="-285750" defTabSz="903288">
              <a:spcBef>
                <a:spcPct val="30000"/>
              </a:spcBef>
              <a:defRPr sz="1200">
                <a:solidFill>
                  <a:schemeClr val="tx1"/>
                </a:solidFill>
                <a:latin typeface="Arial" panose="020B0604020202020204" pitchFamily="34" charset="0"/>
              </a:defRPr>
            </a:lvl2pPr>
            <a:lvl3pPr marL="1143000" indent="-228600" defTabSz="903288">
              <a:spcBef>
                <a:spcPct val="30000"/>
              </a:spcBef>
              <a:defRPr sz="1200">
                <a:solidFill>
                  <a:schemeClr val="tx1"/>
                </a:solidFill>
                <a:latin typeface="Arial" panose="020B0604020202020204" pitchFamily="34" charset="0"/>
              </a:defRPr>
            </a:lvl3pPr>
            <a:lvl4pPr marL="1600200" indent="-228600" defTabSz="903288">
              <a:spcBef>
                <a:spcPct val="30000"/>
              </a:spcBef>
              <a:defRPr sz="1200">
                <a:solidFill>
                  <a:schemeClr val="tx1"/>
                </a:solidFill>
                <a:latin typeface="Arial" panose="020B0604020202020204" pitchFamily="34" charset="0"/>
              </a:defRPr>
            </a:lvl4pPr>
            <a:lvl5pPr marL="2057400" indent="-228600" defTabSz="903288">
              <a:spcBef>
                <a:spcPct val="30000"/>
              </a:spcBef>
              <a:defRPr sz="1200">
                <a:solidFill>
                  <a:schemeClr val="tx1"/>
                </a:solidFill>
                <a:latin typeface="Arial" panose="020B0604020202020204" pitchFamily="34" charset="0"/>
              </a:defRPr>
            </a:lvl5pPr>
            <a:lvl6pPr marL="2514600" indent="-228600" defTabSz="9032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032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032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0328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r>
              <a:rPr lang="sv-SE" altLang="en-US" b="0"/>
              <a:t>BVA-262310-100-20060902-GE3-v6(Banking JV master 20.9.2006)</a:t>
            </a:r>
            <a:endParaRPr lang="en-US" altLang="en-US" b="0"/>
          </a:p>
        </p:txBody>
      </p:sp>
      <p:sp>
        <p:nvSpPr>
          <p:cNvPr id="66565" name="Slide Number Placeholder 4">
            <a:extLst>
              <a:ext uri="{FF2B5EF4-FFF2-40B4-BE49-F238E27FC236}">
                <a16:creationId xmlns:a16="http://schemas.microsoft.com/office/drawing/2014/main" id="{65683523-1153-4E34-8CF2-1AFD6A9C7E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lnSpc>
                <a:spcPct val="90000"/>
              </a:lnSpc>
              <a:spcBef>
                <a:spcPct val="30000"/>
              </a:spcBef>
              <a:defRPr sz="1600" b="1">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19A5956B-2713-46A3-B3B8-2DC88E0BB1ED}" type="slidenum">
              <a:rPr lang="en-US" altLang="en-US" sz="1200" b="0" smtClean="0"/>
              <a:pPr>
                <a:lnSpc>
                  <a:spcPct val="100000"/>
                </a:lnSpc>
                <a:spcBef>
                  <a:spcPct val="0"/>
                </a:spcBef>
              </a:pPr>
              <a:t>24</a:t>
            </a:fld>
            <a:endParaRPr lang="en-US"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CFCF4D92-678E-4772-A088-4A9999E130D3}"/>
              </a:ext>
            </a:extLst>
          </p:cNvPr>
          <p:cNvSpPr>
            <a:spLocks noGrp="1" noRot="1" noChangeAspect="1" noTextEdit="1"/>
          </p:cNvSpPr>
          <p:nvPr>
            <p:ph type="sldImg"/>
          </p:nvPr>
        </p:nvSpPr>
        <p:spPr/>
      </p:sp>
      <p:sp>
        <p:nvSpPr>
          <p:cNvPr id="3" name="Notes Placeholder 2">
            <a:extLst>
              <a:ext uri="{FF2B5EF4-FFF2-40B4-BE49-F238E27FC236}">
                <a16:creationId xmlns:a16="http://schemas.microsoft.com/office/drawing/2014/main" id="{EE11543A-6584-4AF1-B37A-0779F791688A}"/>
              </a:ext>
            </a:extLst>
          </p:cNvPr>
          <p:cNvSpPr>
            <a:spLocks noGrp="1"/>
          </p:cNvSpPr>
          <p:nvPr>
            <p:ph type="body" idx="1"/>
          </p:nvPr>
        </p:nvSpPr>
        <p:spPr/>
        <p:txBody>
          <a:bodyPr>
            <a:normAutofit lnSpcReduction="10000"/>
          </a:bodyPr>
          <a:lstStyle/>
          <a:p>
            <a:pPr eaLnBrk="1" hangingPunct="1">
              <a:defRPr/>
            </a:pPr>
            <a:endParaRPr lang="en-GB"/>
          </a:p>
        </p:txBody>
      </p:sp>
      <p:sp>
        <p:nvSpPr>
          <p:cNvPr id="68612" name="Footer Placeholder 3">
            <a:extLst>
              <a:ext uri="{FF2B5EF4-FFF2-40B4-BE49-F238E27FC236}">
                <a16:creationId xmlns:a16="http://schemas.microsoft.com/office/drawing/2014/main" id="{159BDAC6-78D6-460D-9E4D-F637443D245F}"/>
              </a:ext>
            </a:extLst>
          </p:cNvPr>
          <p:cNvSpPr>
            <a:spLocks noGrp="1"/>
          </p:cNvSpPr>
          <p:nvPr>
            <p:ph type="ftr" sz="quarter" idx="4"/>
          </p:nvPr>
        </p:nvSpPr>
        <p:spPr bwMode="auto">
          <a:xfrm>
            <a:off x="6172200" y="87313"/>
            <a:ext cx="3455988" cy="13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lnSpc>
                <a:spcPct val="90000"/>
              </a:lnSpc>
              <a:spcBef>
                <a:spcPct val="30000"/>
              </a:spcBef>
              <a:defRPr sz="1600" b="1">
                <a:solidFill>
                  <a:schemeClr val="tx1"/>
                </a:solidFill>
                <a:latin typeface="Arial" panose="020B0604020202020204" pitchFamily="34" charset="0"/>
              </a:defRPr>
            </a:lvl1pPr>
            <a:lvl2pPr marL="742950" indent="-285750" defTabSz="903288">
              <a:spcBef>
                <a:spcPct val="30000"/>
              </a:spcBef>
              <a:defRPr sz="1200">
                <a:solidFill>
                  <a:schemeClr val="tx1"/>
                </a:solidFill>
                <a:latin typeface="Arial" panose="020B0604020202020204" pitchFamily="34" charset="0"/>
              </a:defRPr>
            </a:lvl2pPr>
            <a:lvl3pPr marL="1143000" indent="-228600" defTabSz="903288">
              <a:spcBef>
                <a:spcPct val="30000"/>
              </a:spcBef>
              <a:defRPr sz="1200">
                <a:solidFill>
                  <a:schemeClr val="tx1"/>
                </a:solidFill>
                <a:latin typeface="Arial" panose="020B0604020202020204" pitchFamily="34" charset="0"/>
              </a:defRPr>
            </a:lvl3pPr>
            <a:lvl4pPr marL="1600200" indent="-228600" defTabSz="903288">
              <a:spcBef>
                <a:spcPct val="30000"/>
              </a:spcBef>
              <a:defRPr sz="1200">
                <a:solidFill>
                  <a:schemeClr val="tx1"/>
                </a:solidFill>
                <a:latin typeface="Arial" panose="020B0604020202020204" pitchFamily="34" charset="0"/>
              </a:defRPr>
            </a:lvl4pPr>
            <a:lvl5pPr marL="2057400" indent="-228600" defTabSz="903288">
              <a:spcBef>
                <a:spcPct val="30000"/>
              </a:spcBef>
              <a:defRPr sz="1200">
                <a:solidFill>
                  <a:schemeClr val="tx1"/>
                </a:solidFill>
                <a:latin typeface="Arial" panose="020B0604020202020204" pitchFamily="34" charset="0"/>
              </a:defRPr>
            </a:lvl5pPr>
            <a:lvl6pPr marL="2514600" indent="-228600" defTabSz="9032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032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032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03288"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r>
              <a:rPr lang="sv-SE" altLang="en-US" b="0"/>
              <a:t>BVA-262310-100-20060902-GE3-v6(Banking JV master 20.9.2006)</a:t>
            </a:r>
            <a:endParaRPr lang="en-US" altLang="en-US" b="0"/>
          </a:p>
        </p:txBody>
      </p:sp>
      <p:sp>
        <p:nvSpPr>
          <p:cNvPr id="68613" name="Slide Number Placeholder 4">
            <a:extLst>
              <a:ext uri="{FF2B5EF4-FFF2-40B4-BE49-F238E27FC236}">
                <a16:creationId xmlns:a16="http://schemas.microsoft.com/office/drawing/2014/main" id="{06B96402-02B0-4271-84F1-483C4E70CD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lnSpc>
                <a:spcPct val="90000"/>
              </a:lnSpc>
              <a:spcBef>
                <a:spcPct val="30000"/>
              </a:spcBef>
              <a:defRPr sz="1600" b="1">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lnSpc>
                <a:spcPct val="100000"/>
              </a:lnSpc>
              <a:spcBef>
                <a:spcPct val="0"/>
              </a:spcBef>
            </a:pPr>
            <a:fld id="{D27B3AE8-289C-4D19-8908-278E8955A540}" type="slidenum">
              <a:rPr lang="en-US" altLang="en-US" sz="1200" b="0" smtClean="0"/>
              <a:pPr>
                <a:lnSpc>
                  <a:spcPct val="100000"/>
                </a:lnSpc>
                <a:spcBef>
                  <a:spcPct val="0"/>
                </a:spcBef>
              </a:pPr>
              <a:t>25</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2.vml"/><Relationship Id="rId6" Type="http://schemas.openxmlformats.org/officeDocument/2006/relationships/tags" Target="../tags/tag55.xml"/><Relationship Id="rId11" Type="http://schemas.openxmlformats.org/officeDocument/2006/relationships/oleObject" Target="../embeddings/oleObject2.bin"/><Relationship Id="rId5" Type="http://schemas.openxmlformats.org/officeDocument/2006/relationships/tags" Target="../tags/tag54.xml"/><Relationship Id="rId10" Type="http://schemas.openxmlformats.org/officeDocument/2006/relationships/slideMaster" Target="../slideMasters/slideMaster1.xml"/><Relationship Id="rId4" Type="http://schemas.openxmlformats.org/officeDocument/2006/relationships/tags" Target="../tags/tag53.xml"/><Relationship Id="rId9" Type="http://schemas.openxmlformats.org/officeDocument/2006/relationships/tags" Target="../tags/tag5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1078" hidden="1">
            <a:extLst>
              <a:ext uri="{FF2B5EF4-FFF2-40B4-BE49-F238E27FC236}">
                <a16:creationId xmlns:a16="http://schemas.microsoft.com/office/drawing/2014/main" id="{98A355F9-CBBC-4A9B-B96D-D8DAB54E02BA}"/>
              </a:ext>
            </a:extLst>
          </p:cNvPr>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2127" r:id="rId11" imgW="0" imgH="0" progId="">
                  <p:embed/>
                </p:oleObj>
              </mc:Choice>
              <mc:Fallback>
                <p:oleObj r:id="rId11" imgW="0" imgH="0" progId="">
                  <p:embed/>
                  <p:pic>
                    <p:nvPicPr>
                      <p:cNvPr id="0" name="AutoShape 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McK Title Elements" hidden="1">
            <a:extLst>
              <a:ext uri="{FF2B5EF4-FFF2-40B4-BE49-F238E27FC236}">
                <a16:creationId xmlns:a16="http://schemas.microsoft.com/office/drawing/2014/main" id="{805ADFF1-D984-45BD-BC7B-C623327FDB6E}"/>
              </a:ext>
            </a:extLst>
          </p:cNvPr>
          <p:cNvGrpSpPr>
            <a:grpSpLocks/>
          </p:cNvGrpSpPr>
          <p:nvPr/>
        </p:nvGrpSpPr>
        <p:grpSpPr bwMode="auto">
          <a:xfrm>
            <a:off x="193675" y="236538"/>
            <a:ext cx="8669338" cy="6145212"/>
            <a:chOff x="122" y="149"/>
            <a:chExt cx="5461" cy="3871"/>
          </a:xfrm>
        </p:grpSpPr>
        <p:sp>
          <p:nvSpPr>
            <p:cNvPr id="6" name="McK Confidential" hidden="1">
              <a:extLst>
                <a:ext uri="{FF2B5EF4-FFF2-40B4-BE49-F238E27FC236}">
                  <a16:creationId xmlns:a16="http://schemas.microsoft.com/office/drawing/2014/main" id="{CDD01BA0-3C4B-48ED-9CB6-6205BA411729}"/>
                </a:ext>
              </a:extLst>
            </p:cNvPr>
            <p:cNvSpPr txBox="1">
              <a:spLocks noChangeArrowheads="1"/>
            </p:cNvSpPr>
            <p:nvPr/>
          </p:nvSpPr>
          <p:spPr bwMode="gray">
            <a:xfrm>
              <a:off x="2929" y="1005"/>
              <a:ext cx="9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1">
                  <a:solidFill>
                    <a:srgbClr val="676767"/>
                  </a:solidFill>
                </a:rPr>
                <a:t>CONFIDENTIAL</a:t>
              </a:r>
            </a:p>
          </p:txBody>
        </p:sp>
        <p:sp>
          <p:nvSpPr>
            <p:cNvPr id="7" name="McK Document Head" hidden="1">
              <a:extLst>
                <a:ext uri="{FF2B5EF4-FFF2-40B4-BE49-F238E27FC236}">
                  <a16:creationId xmlns:a16="http://schemas.microsoft.com/office/drawing/2014/main" id="{54B70C9D-6A47-4655-B2B0-D028457757B3}"/>
                </a:ext>
              </a:extLst>
            </p:cNvPr>
            <p:cNvSpPr txBox="1">
              <a:spLocks noChangeArrowheads="1"/>
            </p:cNvSpPr>
            <p:nvPr/>
          </p:nvSpPr>
          <p:spPr bwMode="gray">
            <a:xfrm>
              <a:off x="122" y="149"/>
              <a:ext cx="268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lnSpc>
                  <a:spcPct val="90000"/>
                </a:lnSpc>
                <a:defRPr/>
              </a:pPr>
              <a:r>
                <a:rPr lang="en-US" sz="1400" b="1">
                  <a:solidFill>
                    <a:srgbClr val="676767"/>
                  </a:solidFill>
                </a:rPr>
                <a:t>Presentation</a:t>
              </a:r>
            </a:p>
            <a:p>
              <a:pPr eaLnBrk="1" hangingPunct="1">
                <a:lnSpc>
                  <a:spcPct val="90000"/>
                </a:lnSpc>
                <a:defRPr/>
              </a:pPr>
              <a:r>
                <a:rPr lang="en-US" sz="1400" b="1">
                  <a:solidFill>
                    <a:srgbClr val="676767"/>
                  </a:solidFill>
                </a:rPr>
                <a:t>Date</a:t>
              </a:r>
            </a:p>
          </p:txBody>
        </p:sp>
        <p:sp>
          <p:nvSpPr>
            <p:cNvPr id="8" name="McK Disclaimer" hidden="1">
              <a:extLst>
                <a:ext uri="{FF2B5EF4-FFF2-40B4-BE49-F238E27FC236}">
                  <a16:creationId xmlns:a16="http://schemas.microsoft.com/office/drawing/2014/main" id="{25DC3AD9-7BBA-4C16-B4BA-B97F53EC191C}"/>
                </a:ext>
              </a:extLst>
            </p:cNvPr>
            <p:cNvSpPr>
              <a:spLocks noChangeArrowheads="1"/>
            </p:cNvSpPr>
            <p:nvPr>
              <p:custDataLst>
                <p:tags r:id="rId9"/>
              </p:custDataLst>
            </p:nvPr>
          </p:nvSpPr>
          <p:spPr bwMode="gray">
            <a:xfrm>
              <a:off x="2929" y="3685"/>
              <a:ext cx="265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04863" eaLnBrk="0" hangingPunct="0">
                <a:defRPr sz="1600">
                  <a:solidFill>
                    <a:schemeClr val="tx1"/>
                  </a:solidFill>
                  <a:latin typeface="Arial" panose="020B0604020202020204" pitchFamily="34" charset="0"/>
                </a:defRPr>
              </a:lvl1pPr>
              <a:lvl2pPr marL="742950" indent="-285750" defTabSz="804863" eaLnBrk="0" hangingPunct="0">
                <a:defRPr sz="1600">
                  <a:solidFill>
                    <a:schemeClr val="tx1"/>
                  </a:solidFill>
                  <a:latin typeface="Arial" panose="020B0604020202020204" pitchFamily="34" charset="0"/>
                </a:defRPr>
              </a:lvl2pPr>
              <a:lvl3pPr marL="1143000" indent="-228600" defTabSz="804863" eaLnBrk="0" hangingPunct="0">
                <a:defRPr sz="1600">
                  <a:solidFill>
                    <a:schemeClr val="tx1"/>
                  </a:solidFill>
                  <a:latin typeface="Arial" panose="020B0604020202020204" pitchFamily="34" charset="0"/>
                </a:defRPr>
              </a:lvl3pPr>
              <a:lvl4pPr marL="1600200" indent="-228600" defTabSz="804863" eaLnBrk="0" hangingPunct="0">
                <a:defRPr sz="1600">
                  <a:solidFill>
                    <a:schemeClr val="tx1"/>
                  </a:solidFill>
                  <a:latin typeface="Arial" panose="020B0604020202020204" pitchFamily="34" charset="0"/>
                </a:defRPr>
              </a:lvl4pPr>
              <a:lvl5pPr marL="2057400" indent="-228600" defTabSz="804863" eaLnBrk="0" hangingPunct="0">
                <a:defRPr sz="1600">
                  <a:solidFill>
                    <a:schemeClr val="tx1"/>
                  </a:solidFill>
                  <a:latin typeface="Arial" panose="020B0604020202020204" pitchFamily="34" charset="0"/>
                </a:defRPr>
              </a:lvl5pPr>
              <a:lvl6pPr marL="2514600" indent="-228600" defTabSz="80486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80486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80486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804863" eaLnBrk="0" fontAlgn="base" hangingPunct="0">
                <a:spcBef>
                  <a:spcPct val="0"/>
                </a:spcBef>
                <a:spcAft>
                  <a:spcPct val="0"/>
                </a:spcAft>
                <a:defRPr sz="1600">
                  <a:solidFill>
                    <a:schemeClr val="tx1"/>
                  </a:solidFill>
                  <a:latin typeface="Arial" panose="020B0604020202020204" pitchFamily="34" charset="0"/>
                </a:defRPr>
              </a:lvl9pPr>
            </a:lstStyle>
            <a:p>
              <a:pPr>
                <a:defRPr/>
              </a:pPr>
              <a:r>
                <a:rPr lang="en-US" sz="700">
                  <a:solidFill>
                    <a:srgbClr val="676767"/>
                  </a:solidFill>
                </a:rPr>
                <a:t>This report contains information that is confidential and proprietary to McKinsey &amp; Company, Inc., and is </a:t>
              </a:r>
              <a:br>
                <a:rPr lang="en-US" sz="700">
                  <a:solidFill>
                    <a:srgbClr val="676767"/>
                  </a:solidFill>
                </a:rPr>
              </a:br>
              <a:r>
                <a:rPr lang="en-US" sz="700">
                  <a:solidFill>
                    <a:srgbClr val="676767"/>
                  </a:solidFill>
                </a:rPr>
                <a:t>solely for the use of McKinsey &amp; Company, Inc., personnel. No part of it may be used, circulated, quoted, </a:t>
              </a:r>
              <a:br>
                <a:rPr lang="en-US" sz="700">
                  <a:solidFill>
                    <a:srgbClr val="676767"/>
                  </a:solidFill>
                </a:rPr>
              </a:br>
              <a:r>
                <a:rPr lang="en-US" sz="700">
                  <a:solidFill>
                    <a:srgbClr val="676767"/>
                  </a:solidFill>
                </a:rPr>
                <a:t>or reproduced for distribution outside McKinsey &amp; Company, Inc. If you are not the intended recipient of </a:t>
              </a:r>
              <a:br>
                <a:rPr lang="en-US" sz="700">
                  <a:solidFill>
                    <a:srgbClr val="676767"/>
                  </a:solidFill>
                </a:rPr>
              </a:br>
              <a:r>
                <a:rPr lang="en-US" sz="700">
                  <a:solidFill>
                    <a:srgbClr val="676767"/>
                  </a:solidFill>
                </a:rPr>
                <a:t>this report, you are hereby notified that the use, circulation, quoting, or reproducing of this report is strictly prohibited and may be unlawful.</a:t>
              </a:r>
            </a:p>
          </p:txBody>
        </p:sp>
      </p:grpSp>
      <p:grpSp>
        <p:nvGrpSpPr>
          <p:cNvPr id="9" name="Group 1113">
            <a:extLst>
              <a:ext uri="{FF2B5EF4-FFF2-40B4-BE49-F238E27FC236}">
                <a16:creationId xmlns:a16="http://schemas.microsoft.com/office/drawing/2014/main" id="{D5630363-2A64-46C6-AFC1-69751FED9A53}"/>
              </a:ext>
            </a:extLst>
          </p:cNvPr>
          <p:cNvGrpSpPr>
            <a:grpSpLocks/>
          </p:cNvGrpSpPr>
          <p:nvPr/>
        </p:nvGrpSpPr>
        <p:grpSpPr bwMode="auto">
          <a:xfrm>
            <a:off x="0" y="0"/>
            <a:ext cx="8961438" cy="6726238"/>
            <a:chOff x="0" y="0"/>
            <a:chExt cx="5645" cy="4237"/>
          </a:xfrm>
        </p:grpSpPr>
        <p:sp>
          <p:nvSpPr>
            <p:cNvPr id="10" name="Rectangle 1085">
              <a:extLst>
                <a:ext uri="{FF2B5EF4-FFF2-40B4-BE49-F238E27FC236}">
                  <a16:creationId xmlns:a16="http://schemas.microsoft.com/office/drawing/2014/main" id="{9513CD56-F1DE-4959-9D8A-69A01924F793}"/>
                </a:ext>
              </a:extLst>
            </p:cNvPr>
            <p:cNvSpPr>
              <a:spLocks noChangeArrowheads="1"/>
            </p:cNvSpPr>
            <p:nvPr>
              <p:custDataLst>
                <p:tags r:id="rId6"/>
              </p:custDataLst>
            </p:nvPr>
          </p:nvSpPr>
          <p:spPr bwMode="hidden">
            <a:xfrm>
              <a:off x="0" y="4065"/>
              <a:ext cx="5645" cy="1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11" name="Rectangle 1086">
              <a:extLst>
                <a:ext uri="{FF2B5EF4-FFF2-40B4-BE49-F238E27FC236}">
                  <a16:creationId xmlns:a16="http://schemas.microsoft.com/office/drawing/2014/main" id="{AEBDAE61-72D8-48DA-B8D9-FCF074663D58}"/>
                </a:ext>
              </a:extLst>
            </p:cNvPr>
            <p:cNvSpPr>
              <a:spLocks noChangeArrowheads="1"/>
            </p:cNvSpPr>
            <p:nvPr>
              <p:custDataLst>
                <p:tags r:id="rId7"/>
              </p:custDataLst>
            </p:nvPr>
          </p:nvSpPr>
          <p:spPr bwMode="hidden">
            <a:xfrm>
              <a:off x="0" y="428"/>
              <a:ext cx="86" cy="3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12" name="Rectangle 1087">
              <a:extLst>
                <a:ext uri="{FF2B5EF4-FFF2-40B4-BE49-F238E27FC236}">
                  <a16:creationId xmlns:a16="http://schemas.microsoft.com/office/drawing/2014/main" id="{A883DE41-248E-4C98-984F-EEB3E81E6645}"/>
                </a:ext>
              </a:extLst>
            </p:cNvPr>
            <p:cNvSpPr>
              <a:spLocks noChangeArrowheads="1"/>
            </p:cNvSpPr>
            <p:nvPr>
              <p:custDataLst>
                <p:tags r:id="rId8"/>
              </p:custDataLst>
            </p:nvPr>
          </p:nvSpPr>
          <p:spPr bwMode="hidden">
            <a:xfrm>
              <a:off x="0" y="0"/>
              <a:ext cx="86" cy="42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grpSp>
      <p:sp>
        <p:nvSpPr>
          <p:cNvPr id="13" name="Working Draft" hidden="1">
            <a:extLst>
              <a:ext uri="{FF2B5EF4-FFF2-40B4-BE49-F238E27FC236}">
                <a16:creationId xmlns:a16="http://schemas.microsoft.com/office/drawing/2014/main" id="{983741F5-72E3-4F67-BE60-7626494AF3C5}"/>
              </a:ext>
            </a:extLst>
          </p:cNvPr>
          <p:cNvSpPr txBox="1">
            <a:spLocks noChangeArrowheads="1"/>
          </p:cNvSpPr>
          <p:nvPr>
            <p:custDataLst>
              <p:tags r:id="rId3"/>
            </p:custDataLst>
          </p:nvPr>
        </p:nvSpPr>
        <p:spPr bwMode="gray">
          <a:xfrm>
            <a:off x="4649788" y="311150"/>
            <a:ext cx="3111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a:solidFill>
                  <a:srgbClr val="676767"/>
                </a:solidFill>
              </a:rPr>
              <a:t>Last Modified 2/12/2007 10:15:32 AM W. Europe Standard Time</a:t>
            </a:r>
          </a:p>
        </p:txBody>
      </p:sp>
      <p:sp>
        <p:nvSpPr>
          <p:cNvPr id="14" name="Printed" hidden="1">
            <a:extLst>
              <a:ext uri="{FF2B5EF4-FFF2-40B4-BE49-F238E27FC236}">
                <a16:creationId xmlns:a16="http://schemas.microsoft.com/office/drawing/2014/main" id="{E44615DA-65C4-400B-A80D-C2A43794A120}"/>
              </a:ext>
            </a:extLst>
          </p:cNvPr>
          <p:cNvSpPr txBox="1">
            <a:spLocks noChangeArrowheads="1"/>
          </p:cNvSpPr>
          <p:nvPr>
            <p:custDataLst>
              <p:tags r:id="rId4"/>
            </p:custDataLst>
          </p:nvPr>
        </p:nvSpPr>
        <p:spPr bwMode="gray">
          <a:xfrm>
            <a:off x="4649788" y="474663"/>
            <a:ext cx="2578100" cy="136525"/>
          </a:xfrm>
          <a:prstGeom prst="rect">
            <a:avLst/>
          </a:prstGeom>
          <a:noFill/>
          <a:ln w="9525">
            <a:noFill/>
            <a:miter lim="800000"/>
            <a:headEnd/>
            <a:tailEnd/>
          </a:ln>
          <a:effectLst/>
        </p:spPr>
        <p:txBody>
          <a:bodyPr wrap="none"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GB" sz="900">
                <a:solidFill>
                  <a:srgbClr val="676767"/>
                </a:solidFill>
              </a:rPr>
              <a:t>Printed 11/30/2006 3:13:02 AM India Standard Time</a:t>
            </a:r>
            <a:endParaRPr lang="en-US" sz="900">
              <a:solidFill>
                <a:srgbClr val="676767"/>
              </a:solidFill>
            </a:endParaRPr>
          </a:p>
        </p:txBody>
      </p:sp>
      <p:sp>
        <p:nvSpPr>
          <p:cNvPr id="15" name="Working Draft Text" hidden="1">
            <a:extLst>
              <a:ext uri="{FF2B5EF4-FFF2-40B4-BE49-F238E27FC236}">
                <a16:creationId xmlns:a16="http://schemas.microsoft.com/office/drawing/2014/main" id="{F68AE1DE-5598-4E13-8D2D-9F704533344F}"/>
              </a:ext>
            </a:extLst>
          </p:cNvPr>
          <p:cNvSpPr txBox="1">
            <a:spLocks noChangeArrowheads="1"/>
          </p:cNvSpPr>
          <p:nvPr>
            <p:custDataLst>
              <p:tags r:id="rId5"/>
            </p:custDataLst>
          </p:nvPr>
        </p:nvSpPr>
        <p:spPr bwMode="gray">
          <a:xfrm>
            <a:off x="4649788" y="133350"/>
            <a:ext cx="774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000">
                <a:solidFill>
                  <a:srgbClr val="676767"/>
                </a:solidFill>
              </a:rPr>
              <a:t>Working Draft</a:t>
            </a:r>
          </a:p>
        </p:txBody>
      </p:sp>
      <p:sp>
        <p:nvSpPr>
          <p:cNvPr id="13314" name="Rectangle 1026"/>
          <p:cNvSpPr>
            <a:spLocks noGrp="1" noChangeArrowheads="1"/>
          </p:cNvSpPr>
          <p:nvPr>
            <p:ph type="ctrTitle"/>
          </p:nvPr>
        </p:nvSpPr>
        <p:spPr>
          <a:xfrm>
            <a:off x="4649788" y="3032125"/>
            <a:ext cx="4078287" cy="1098550"/>
          </a:xfrm>
        </p:spPr>
        <p:txBody>
          <a:bodyPr anchor="ctr"/>
          <a:lstStyle>
            <a:lvl1pPr>
              <a:defRPr sz="4000">
                <a:solidFill>
                  <a:srgbClr val="FFAC00"/>
                </a:solidFill>
              </a:defRPr>
            </a:lvl1pPr>
          </a:lstStyle>
          <a:p>
            <a:r>
              <a:rPr lang="en-US"/>
              <a:t>Click to edit Master title style</a:t>
            </a:r>
          </a:p>
        </p:txBody>
      </p:sp>
      <p:sp>
        <p:nvSpPr>
          <p:cNvPr id="13315" name="Rectangle 1027"/>
          <p:cNvSpPr>
            <a:spLocks noGrp="1" noChangeArrowheads="1"/>
          </p:cNvSpPr>
          <p:nvPr>
            <p:ph type="subTitle" idx="1"/>
          </p:nvPr>
        </p:nvSpPr>
        <p:spPr>
          <a:xfrm>
            <a:off x="4649788" y="5002213"/>
            <a:ext cx="4078287" cy="212725"/>
          </a:xfrm>
        </p:spPr>
        <p:txBody>
          <a:bodyPr/>
          <a:lstStyle>
            <a:lvl1pPr>
              <a:defRPr sz="1400" b="1">
                <a:solidFill>
                  <a:schemeClr val="tx2"/>
                </a:solidFill>
              </a:defRPr>
            </a:lvl1pPr>
          </a:lstStyle>
          <a:p>
            <a:r>
              <a:rPr lang="en-US"/>
              <a:t>Click to edit Master subtitle style</a:t>
            </a:r>
          </a:p>
        </p:txBody>
      </p:sp>
    </p:spTree>
    <p:extLst>
      <p:ext uri="{BB962C8B-B14F-4D97-AF65-F5344CB8AC3E}">
        <p14:creationId xmlns:p14="http://schemas.microsoft.com/office/powerpoint/2010/main" val="1350476777"/>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g num">
            <a:extLst>
              <a:ext uri="{FF2B5EF4-FFF2-40B4-BE49-F238E27FC236}">
                <a16:creationId xmlns:a16="http://schemas.microsoft.com/office/drawing/2014/main" id="{A6D285DC-1D62-4D79-86A3-EEDD7FECCE70}"/>
              </a:ext>
            </a:extLst>
          </p:cNvPr>
          <p:cNvSpPr>
            <a:spLocks noGrp="1" noChangeArrowheads="1"/>
          </p:cNvSpPr>
          <p:nvPr>
            <p:ph type="sldNum" sz="quarter" idx="10"/>
            <p:custDataLst>
              <p:tags r:id="rId1"/>
            </p:custDataLst>
          </p:nvPr>
        </p:nvSpPr>
        <p:spPr>
          <a:ln/>
        </p:spPr>
        <p:txBody>
          <a:bodyPr/>
          <a:lstStyle>
            <a:lvl1pPr>
              <a:defRPr/>
            </a:lvl1pPr>
          </a:lstStyle>
          <a:p>
            <a:pPr>
              <a:defRPr/>
            </a:pPr>
            <a:fld id="{E7BCF0F0-9A46-4062-81BE-734DA728A23A}" type="slidenum">
              <a:rPr lang="en-US"/>
              <a:pPr>
                <a:defRPr/>
              </a:pPr>
              <a:t>‹#›</a:t>
            </a:fld>
            <a:endParaRPr lang="en-US"/>
          </a:p>
        </p:txBody>
      </p:sp>
      <p:sp>
        <p:nvSpPr>
          <p:cNvPr id="5" name="doc id">
            <a:extLst>
              <a:ext uri="{FF2B5EF4-FFF2-40B4-BE49-F238E27FC236}">
                <a16:creationId xmlns:a16="http://schemas.microsoft.com/office/drawing/2014/main" id="{BA8B06C3-709A-41D4-A93E-3E00B524EF62}"/>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60465669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533400"/>
            <a:ext cx="2138363" cy="25463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6213" y="533400"/>
            <a:ext cx="6262687" cy="2546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g num">
            <a:extLst>
              <a:ext uri="{FF2B5EF4-FFF2-40B4-BE49-F238E27FC236}">
                <a16:creationId xmlns:a16="http://schemas.microsoft.com/office/drawing/2014/main" id="{D65014C7-584C-4D94-85A2-A23AD7982639}"/>
              </a:ext>
            </a:extLst>
          </p:cNvPr>
          <p:cNvSpPr>
            <a:spLocks noGrp="1" noChangeArrowheads="1"/>
          </p:cNvSpPr>
          <p:nvPr>
            <p:ph type="sldNum" sz="quarter" idx="10"/>
            <p:custDataLst>
              <p:tags r:id="rId1"/>
            </p:custDataLst>
          </p:nvPr>
        </p:nvSpPr>
        <p:spPr>
          <a:ln/>
        </p:spPr>
        <p:txBody>
          <a:bodyPr/>
          <a:lstStyle>
            <a:lvl1pPr>
              <a:defRPr/>
            </a:lvl1pPr>
          </a:lstStyle>
          <a:p>
            <a:pPr>
              <a:defRPr/>
            </a:pPr>
            <a:fld id="{8A4E569C-8323-49B4-9AE8-C6F68AE4E65A}" type="slidenum">
              <a:rPr lang="en-US"/>
              <a:pPr>
                <a:defRPr/>
              </a:pPr>
              <a:t>‹#›</a:t>
            </a:fld>
            <a:endParaRPr lang="en-US"/>
          </a:p>
        </p:txBody>
      </p:sp>
      <p:sp>
        <p:nvSpPr>
          <p:cNvPr id="5" name="doc id">
            <a:extLst>
              <a:ext uri="{FF2B5EF4-FFF2-40B4-BE49-F238E27FC236}">
                <a16:creationId xmlns:a16="http://schemas.microsoft.com/office/drawing/2014/main" id="{B4CB1F8B-09C9-4839-BB94-C66F9B793234}"/>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145587387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g num">
            <a:extLst>
              <a:ext uri="{FF2B5EF4-FFF2-40B4-BE49-F238E27FC236}">
                <a16:creationId xmlns:a16="http://schemas.microsoft.com/office/drawing/2014/main" id="{8E618537-00C2-4DEF-A4A9-F089C88093AD}"/>
              </a:ext>
            </a:extLst>
          </p:cNvPr>
          <p:cNvSpPr>
            <a:spLocks noGrp="1" noChangeArrowheads="1"/>
          </p:cNvSpPr>
          <p:nvPr>
            <p:ph type="sldNum" sz="quarter" idx="10"/>
            <p:custDataLst>
              <p:tags r:id="rId1"/>
            </p:custDataLst>
          </p:nvPr>
        </p:nvSpPr>
        <p:spPr>
          <a:ln/>
        </p:spPr>
        <p:txBody>
          <a:bodyPr/>
          <a:lstStyle>
            <a:lvl1pPr>
              <a:defRPr/>
            </a:lvl1pPr>
          </a:lstStyle>
          <a:p>
            <a:pPr>
              <a:defRPr/>
            </a:pPr>
            <a:fld id="{F377D925-EE67-4A8E-9848-343A56DB1E04}" type="slidenum">
              <a:rPr lang="en-US"/>
              <a:pPr>
                <a:defRPr/>
              </a:pPr>
              <a:t>‹#›</a:t>
            </a:fld>
            <a:endParaRPr lang="en-US"/>
          </a:p>
        </p:txBody>
      </p:sp>
      <p:sp>
        <p:nvSpPr>
          <p:cNvPr id="5" name="doc id">
            <a:extLst>
              <a:ext uri="{FF2B5EF4-FFF2-40B4-BE49-F238E27FC236}">
                <a16:creationId xmlns:a16="http://schemas.microsoft.com/office/drawing/2014/main" id="{B1E48291-1222-48D3-B279-C76FB5F930C0}"/>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43954747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8025" y="4319588"/>
            <a:ext cx="7616825" cy="1335087"/>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pg num">
            <a:extLst>
              <a:ext uri="{FF2B5EF4-FFF2-40B4-BE49-F238E27FC236}">
                <a16:creationId xmlns:a16="http://schemas.microsoft.com/office/drawing/2014/main" id="{7A304A66-2841-482A-9965-F4E44AB01D85}"/>
              </a:ext>
            </a:extLst>
          </p:cNvPr>
          <p:cNvSpPr>
            <a:spLocks noGrp="1" noChangeArrowheads="1"/>
          </p:cNvSpPr>
          <p:nvPr>
            <p:ph type="sldNum" sz="quarter" idx="10"/>
            <p:custDataLst>
              <p:tags r:id="rId1"/>
            </p:custDataLst>
          </p:nvPr>
        </p:nvSpPr>
        <p:spPr>
          <a:ln/>
        </p:spPr>
        <p:txBody>
          <a:bodyPr/>
          <a:lstStyle>
            <a:lvl1pPr>
              <a:defRPr/>
            </a:lvl1pPr>
          </a:lstStyle>
          <a:p>
            <a:pPr>
              <a:defRPr/>
            </a:pPr>
            <a:fld id="{2FC1DD12-B8B5-4DB9-ABF9-A392CE190663}" type="slidenum">
              <a:rPr lang="en-US"/>
              <a:pPr>
                <a:defRPr/>
              </a:pPr>
              <a:t>‹#›</a:t>
            </a:fld>
            <a:endParaRPr lang="en-US"/>
          </a:p>
        </p:txBody>
      </p:sp>
      <p:sp>
        <p:nvSpPr>
          <p:cNvPr id="5" name="doc id">
            <a:extLst>
              <a:ext uri="{FF2B5EF4-FFF2-40B4-BE49-F238E27FC236}">
                <a16:creationId xmlns:a16="http://schemas.microsoft.com/office/drawing/2014/main" id="{AEF74B88-0E3F-499D-8DBA-0C2BA1953F11}"/>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320599491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6213" y="1273175"/>
            <a:ext cx="4200525" cy="180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29138" y="1273175"/>
            <a:ext cx="4200525" cy="180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pg num">
            <a:extLst>
              <a:ext uri="{FF2B5EF4-FFF2-40B4-BE49-F238E27FC236}">
                <a16:creationId xmlns:a16="http://schemas.microsoft.com/office/drawing/2014/main" id="{D13B5070-F7CE-4B92-999C-00B01BEEC521}"/>
              </a:ext>
            </a:extLst>
          </p:cNvPr>
          <p:cNvSpPr>
            <a:spLocks noGrp="1" noChangeArrowheads="1"/>
          </p:cNvSpPr>
          <p:nvPr>
            <p:ph type="sldNum" sz="quarter" idx="10"/>
            <p:custDataLst>
              <p:tags r:id="rId1"/>
            </p:custDataLst>
          </p:nvPr>
        </p:nvSpPr>
        <p:spPr>
          <a:ln/>
        </p:spPr>
        <p:txBody>
          <a:bodyPr/>
          <a:lstStyle>
            <a:lvl1pPr>
              <a:defRPr/>
            </a:lvl1pPr>
          </a:lstStyle>
          <a:p>
            <a:pPr>
              <a:defRPr/>
            </a:pPr>
            <a:fld id="{DEDA8666-8BF5-48D7-9D12-22E8C27511F1}" type="slidenum">
              <a:rPr lang="en-US"/>
              <a:pPr>
                <a:defRPr/>
              </a:pPr>
              <a:t>‹#›</a:t>
            </a:fld>
            <a:endParaRPr lang="en-US"/>
          </a:p>
        </p:txBody>
      </p:sp>
      <p:sp>
        <p:nvSpPr>
          <p:cNvPr id="6" name="doc id">
            <a:extLst>
              <a:ext uri="{FF2B5EF4-FFF2-40B4-BE49-F238E27FC236}">
                <a16:creationId xmlns:a16="http://schemas.microsoft.com/office/drawing/2014/main" id="{5EA106BC-DFC7-42F2-994B-F83359B8CDEF}"/>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153867444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9875"/>
            <a:ext cx="8066088" cy="111918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g num">
            <a:extLst>
              <a:ext uri="{FF2B5EF4-FFF2-40B4-BE49-F238E27FC236}">
                <a16:creationId xmlns:a16="http://schemas.microsoft.com/office/drawing/2014/main" id="{7887679F-9290-4D1A-AEC1-879CEFCE86B1}"/>
              </a:ext>
            </a:extLst>
          </p:cNvPr>
          <p:cNvSpPr>
            <a:spLocks noGrp="1" noChangeArrowheads="1"/>
          </p:cNvSpPr>
          <p:nvPr>
            <p:ph type="sldNum" sz="quarter" idx="10"/>
            <p:custDataLst>
              <p:tags r:id="rId1"/>
            </p:custDataLst>
          </p:nvPr>
        </p:nvSpPr>
        <p:spPr>
          <a:ln/>
        </p:spPr>
        <p:txBody>
          <a:bodyPr/>
          <a:lstStyle>
            <a:lvl1pPr>
              <a:defRPr/>
            </a:lvl1pPr>
          </a:lstStyle>
          <a:p>
            <a:pPr>
              <a:defRPr/>
            </a:pPr>
            <a:fld id="{F5B615A5-E858-44BC-ADFE-80D0AB3A1E74}" type="slidenum">
              <a:rPr lang="en-US"/>
              <a:pPr>
                <a:defRPr/>
              </a:pPr>
              <a:t>‹#›</a:t>
            </a:fld>
            <a:endParaRPr lang="en-US"/>
          </a:p>
        </p:txBody>
      </p:sp>
      <p:sp>
        <p:nvSpPr>
          <p:cNvPr id="8" name="doc id">
            <a:extLst>
              <a:ext uri="{FF2B5EF4-FFF2-40B4-BE49-F238E27FC236}">
                <a16:creationId xmlns:a16="http://schemas.microsoft.com/office/drawing/2014/main" id="{E2EA25E6-B15D-40DB-9A5C-50CFA5E60D0F}"/>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348321249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pg num">
            <a:extLst>
              <a:ext uri="{FF2B5EF4-FFF2-40B4-BE49-F238E27FC236}">
                <a16:creationId xmlns:a16="http://schemas.microsoft.com/office/drawing/2014/main" id="{64ACD1C2-6664-4AD6-B60B-19F82B39C518}"/>
              </a:ext>
            </a:extLst>
          </p:cNvPr>
          <p:cNvSpPr>
            <a:spLocks noGrp="1" noChangeArrowheads="1"/>
          </p:cNvSpPr>
          <p:nvPr>
            <p:ph type="sldNum" sz="quarter" idx="10"/>
            <p:custDataLst>
              <p:tags r:id="rId1"/>
            </p:custDataLst>
          </p:nvPr>
        </p:nvSpPr>
        <p:spPr>
          <a:ln/>
        </p:spPr>
        <p:txBody>
          <a:bodyPr/>
          <a:lstStyle>
            <a:lvl1pPr>
              <a:defRPr/>
            </a:lvl1pPr>
          </a:lstStyle>
          <a:p>
            <a:pPr>
              <a:defRPr/>
            </a:pPr>
            <a:fld id="{0EB06006-B437-40E0-B5DE-1D0E353C3876}" type="slidenum">
              <a:rPr lang="en-US"/>
              <a:pPr>
                <a:defRPr/>
              </a:pPr>
              <a:t>‹#›</a:t>
            </a:fld>
            <a:endParaRPr lang="en-US"/>
          </a:p>
        </p:txBody>
      </p:sp>
      <p:sp>
        <p:nvSpPr>
          <p:cNvPr id="4" name="doc id">
            <a:extLst>
              <a:ext uri="{FF2B5EF4-FFF2-40B4-BE49-F238E27FC236}">
                <a16:creationId xmlns:a16="http://schemas.microsoft.com/office/drawing/2014/main" id="{F412F2DA-AD98-4FAD-9CB1-FC903E9D9DD6}"/>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7989891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g num">
            <a:extLst>
              <a:ext uri="{FF2B5EF4-FFF2-40B4-BE49-F238E27FC236}">
                <a16:creationId xmlns:a16="http://schemas.microsoft.com/office/drawing/2014/main" id="{CF7417AE-F2AB-48C7-8728-0EE6E38485C0}"/>
              </a:ext>
            </a:extLst>
          </p:cNvPr>
          <p:cNvSpPr>
            <a:spLocks noGrp="1" noChangeArrowheads="1"/>
          </p:cNvSpPr>
          <p:nvPr>
            <p:ph type="sldNum" sz="quarter" idx="10"/>
            <p:custDataLst>
              <p:tags r:id="rId1"/>
            </p:custDataLst>
          </p:nvPr>
        </p:nvSpPr>
        <p:spPr>
          <a:ln/>
        </p:spPr>
        <p:txBody>
          <a:bodyPr/>
          <a:lstStyle>
            <a:lvl1pPr>
              <a:defRPr/>
            </a:lvl1pPr>
          </a:lstStyle>
          <a:p>
            <a:pPr>
              <a:defRPr/>
            </a:pPr>
            <a:fld id="{D971000D-3C65-48C2-B287-2EE6522E9C16}" type="slidenum">
              <a:rPr lang="en-US"/>
              <a:pPr>
                <a:defRPr/>
              </a:pPr>
              <a:t>‹#›</a:t>
            </a:fld>
            <a:endParaRPr lang="en-US"/>
          </a:p>
        </p:txBody>
      </p:sp>
      <p:sp>
        <p:nvSpPr>
          <p:cNvPr id="3" name="doc id">
            <a:extLst>
              <a:ext uri="{FF2B5EF4-FFF2-40B4-BE49-F238E27FC236}">
                <a16:creationId xmlns:a16="http://schemas.microsoft.com/office/drawing/2014/main" id="{D462051B-4B37-4CCC-87EF-F87A9A312D45}"/>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268723189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8288"/>
            <a:ext cx="2947988" cy="1138237"/>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pg num">
            <a:extLst>
              <a:ext uri="{FF2B5EF4-FFF2-40B4-BE49-F238E27FC236}">
                <a16:creationId xmlns:a16="http://schemas.microsoft.com/office/drawing/2014/main" id="{AE9D82F8-F4D9-437C-B431-21B699E082F9}"/>
              </a:ext>
            </a:extLst>
          </p:cNvPr>
          <p:cNvSpPr>
            <a:spLocks noGrp="1" noChangeArrowheads="1"/>
          </p:cNvSpPr>
          <p:nvPr>
            <p:ph type="sldNum" sz="quarter" idx="10"/>
            <p:custDataLst>
              <p:tags r:id="rId1"/>
            </p:custDataLst>
          </p:nvPr>
        </p:nvSpPr>
        <p:spPr>
          <a:ln/>
        </p:spPr>
        <p:txBody>
          <a:bodyPr/>
          <a:lstStyle>
            <a:lvl1pPr>
              <a:defRPr/>
            </a:lvl1pPr>
          </a:lstStyle>
          <a:p>
            <a:pPr>
              <a:defRPr/>
            </a:pPr>
            <a:fld id="{26EACC2F-73A2-41EE-8F8D-BD76D873D183}" type="slidenum">
              <a:rPr lang="en-US"/>
              <a:pPr>
                <a:defRPr/>
              </a:pPr>
              <a:t>‹#›</a:t>
            </a:fld>
            <a:endParaRPr lang="en-US"/>
          </a:p>
        </p:txBody>
      </p:sp>
      <p:sp>
        <p:nvSpPr>
          <p:cNvPr id="6" name="doc id">
            <a:extLst>
              <a:ext uri="{FF2B5EF4-FFF2-40B4-BE49-F238E27FC236}">
                <a16:creationId xmlns:a16="http://schemas.microsoft.com/office/drawing/2014/main" id="{2CDF6ECD-CE75-46A1-B927-47BB900E1985}"/>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124483039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5775" y="4705350"/>
            <a:ext cx="5376863" cy="555625"/>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pg num">
            <a:extLst>
              <a:ext uri="{FF2B5EF4-FFF2-40B4-BE49-F238E27FC236}">
                <a16:creationId xmlns:a16="http://schemas.microsoft.com/office/drawing/2014/main" id="{D503DCEE-D056-4DF7-8C08-996AEC2717CC}"/>
              </a:ext>
            </a:extLst>
          </p:cNvPr>
          <p:cNvSpPr>
            <a:spLocks noGrp="1" noChangeArrowheads="1"/>
          </p:cNvSpPr>
          <p:nvPr>
            <p:ph type="sldNum" sz="quarter" idx="10"/>
            <p:custDataLst>
              <p:tags r:id="rId1"/>
            </p:custDataLst>
          </p:nvPr>
        </p:nvSpPr>
        <p:spPr>
          <a:ln/>
        </p:spPr>
        <p:txBody>
          <a:bodyPr/>
          <a:lstStyle>
            <a:lvl1pPr>
              <a:defRPr/>
            </a:lvl1pPr>
          </a:lstStyle>
          <a:p>
            <a:pPr>
              <a:defRPr/>
            </a:pPr>
            <a:fld id="{6B55D88B-5B20-44E0-A370-1A4D5C4419E1}" type="slidenum">
              <a:rPr lang="en-US"/>
              <a:pPr>
                <a:defRPr/>
              </a:pPr>
              <a:t>‹#›</a:t>
            </a:fld>
            <a:endParaRPr lang="en-US"/>
          </a:p>
        </p:txBody>
      </p:sp>
      <p:sp>
        <p:nvSpPr>
          <p:cNvPr id="6" name="doc id">
            <a:extLst>
              <a:ext uri="{FF2B5EF4-FFF2-40B4-BE49-F238E27FC236}">
                <a16:creationId xmlns:a16="http://schemas.microsoft.com/office/drawing/2014/main" id="{AEA3E46E-CE0B-4747-A824-FDDFDE9BC32F}"/>
              </a:ext>
            </a:extLst>
          </p:cNvPr>
          <p:cNvSpPr>
            <a:spLocks noGrp="1" noChangeArrowheads="1"/>
          </p:cNvSpPr>
          <p:nvPr>
            <p:ph type="ftr" sz="quarter" idx="11"/>
          </p:nvPr>
        </p:nvSpPr>
        <p:spPr>
          <a:ln/>
        </p:spPr>
        <p:txBody>
          <a:bodyPr/>
          <a:lstStyle>
            <a:lvl1pPr>
              <a:defRPr/>
            </a:lvl1pPr>
          </a:lstStyle>
          <a:p>
            <a:pPr>
              <a:defRPr/>
            </a:pPr>
            <a:r>
              <a:rPr lang="sv-SE"/>
              <a:t>Dr Gerhard Kling</a:t>
            </a:r>
            <a:endParaRPr lang="en-US"/>
          </a:p>
        </p:txBody>
      </p:sp>
    </p:spTree>
    <p:extLst>
      <p:ext uri="{BB962C8B-B14F-4D97-AF65-F5344CB8AC3E}">
        <p14:creationId xmlns:p14="http://schemas.microsoft.com/office/powerpoint/2010/main" val="39443078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13" Type="http://schemas.openxmlformats.org/officeDocument/2006/relationships/vmlDrawing" Target="../drawings/vmlDrawing1.vml"/><Relationship Id="rId18" Type="http://schemas.openxmlformats.org/officeDocument/2006/relationships/tags" Target="../tags/tag6.xml"/><Relationship Id="rId26" Type="http://schemas.openxmlformats.org/officeDocument/2006/relationships/tags" Target="../tags/tag14.xml"/><Relationship Id="rId39" Type="http://schemas.openxmlformats.org/officeDocument/2006/relationships/tags" Target="../tags/tag27.xml"/><Relationship Id="rId21" Type="http://schemas.openxmlformats.org/officeDocument/2006/relationships/tags" Target="../tags/tag9.xml"/><Relationship Id="rId34" Type="http://schemas.openxmlformats.org/officeDocument/2006/relationships/tags" Target="../tags/tag22.xml"/><Relationship Id="rId42" Type="http://schemas.openxmlformats.org/officeDocument/2006/relationships/tags" Target="../tags/tag30.xml"/><Relationship Id="rId47" Type="http://schemas.openxmlformats.org/officeDocument/2006/relationships/tags" Target="../tags/tag35.xml"/><Relationship Id="rId50" Type="http://schemas.openxmlformats.org/officeDocument/2006/relationships/tags" Target="../tags/tag38.xml"/><Relationship Id="rId55" Type="http://schemas.openxmlformats.org/officeDocument/2006/relationships/tags" Target="../tags/tag43.xml"/><Relationship Id="rId63"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29" Type="http://schemas.openxmlformats.org/officeDocument/2006/relationships/tags" Target="../tags/tag17.xml"/><Relationship Id="rId41" Type="http://schemas.openxmlformats.org/officeDocument/2006/relationships/tags" Target="../tags/tag29.xml"/><Relationship Id="rId54" Type="http://schemas.openxmlformats.org/officeDocument/2006/relationships/tags" Target="../tags/tag42.xml"/><Relationship Id="rId62" Type="http://schemas.openxmlformats.org/officeDocument/2006/relationships/tags" Target="../tags/tag5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2.xml"/><Relationship Id="rId32" Type="http://schemas.openxmlformats.org/officeDocument/2006/relationships/tags" Target="../tags/tag20.xml"/><Relationship Id="rId37" Type="http://schemas.openxmlformats.org/officeDocument/2006/relationships/tags" Target="../tags/tag25.xml"/><Relationship Id="rId40" Type="http://schemas.openxmlformats.org/officeDocument/2006/relationships/tags" Target="../tags/tag28.xml"/><Relationship Id="rId45" Type="http://schemas.openxmlformats.org/officeDocument/2006/relationships/tags" Target="../tags/tag33.xml"/><Relationship Id="rId53" Type="http://schemas.openxmlformats.org/officeDocument/2006/relationships/tags" Target="../tags/tag41.xml"/><Relationship Id="rId58" Type="http://schemas.openxmlformats.org/officeDocument/2006/relationships/tags" Target="../tags/tag46.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tags" Target="../tags/tag11.xml"/><Relationship Id="rId28" Type="http://schemas.openxmlformats.org/officeDocument/2006/relationships/tags" Target="../tags/tag16.xml"/><Relationship Id="rId36" Type="http://schemas.openxmlformats.org/officeDocument/2006/relationships/tags" Target="../tags/tag24.xml"/><Relationship Id="rId49" Type="http://schemas.openxmlformats.org/officeDocument/2006/relationships/tags" Target="../tags/tag37.xml"/><Relationship Id="rId57" Type="http://schemas.openxmlformats.org/officeDocument/2006/relationships/tags" Target="../tags/tag45.xml"/><Relationship Id="rId61" Type="http://schemas.openxmlformats.org/officeDocument/2006/relationships/tags" Target="../tags/tag49.xml"/><Relationship Id="rId10" Type="http://schemas.openxmlformats.org/officeDocument/2006/relationships/slideLayout" Target="../slideLayouts/slideLayout10.xml"/><Relationship Id="rId19" Type="http://schemas.openxmlformats.org/officeDocument/2006/relationships/tags" Target="../tags/tag7.xml"/><Relationship Id="rId31" Type="http://schemas.openxmlformats.org/officeDocument/2006/relationships/tags" Target="../tags/tag19.xml"/><Relationship Id="rId44" Type="http://schemas.openxmlformats.org/officeDocument/2006/relationships/tags" Target="../tags/tag32.xml"/><Relationship Id="rId52" Type="http://schemas.openxmlformats.org/officeDocument/2006/relationships/tags" Target="../tags/tag40.xml"/><Relationship Id="rId60" Type="http://schemas.openxmlformats.org/officeDocument/2006/relationships/tags" Target="../tags/tag4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 Id="rId27" Type="http://schemas.openxmlformats.org/officeDocument/2006/relationships/tags" Target="../tags/tag15.xml"/><Relationship Id="rId30" Type="http://schemas.openxmlformats.org/officeDocument/2006/relationships/tags" Target="../tags/tag18.xml"/><Relationship Id="rId35" Type="http://schemas.openxmlformats.org/officeDocument/2006/relationships/tags" Target="../tags/tag23.xml"/><Relationship Id="rId43" Type="http://schemas.openxmlformats.org/officeDocument/2006/relationships/tags" Target="../tags/tag31.xml"/><Relationship Id="rId48" Type="http://schemas.openxmlformats.org/officeDocument/2006/relationships/tags" Target="../tags/tag36.xml"/><Relationship Id="rId56" Type="http://schemas.openxmlformats.org/officeDocument/2006/relationships/tags" Target="../tags/tag44.xml"/><Relationship Id="rId8" Type="http://schemas.openxmlformats.org/officeDocument/2006/relationships/slideLayout" Target="../slideLayouts/slideLayout8.xml"/><Relationship Id="rId51" Type="http://schemas.openxmlformats.org/officeDocument/2006/relationships/tags" Target="../tags/tag39.xml"/><Relationship Id="rId3" Type="http://schemas.openxmlformats.org/officeDocument/2006/relationships/slideLayout" Target="../slideLayouts/slideLayout3.xml"/><Relationship Id="rId12" Type="http://schemas.openxmlformats.org/officeDocument/2006/relationships/theme" Target="../theme/theme1.xml"/><Relationship Id="rId17" Type="http://schemas.openxmlformats.org/officeDocument/2006/relationships/tags" Target="../tags/tag5.xml"/><Relationship Id="rId25" Type="http://schemas.openxmlformats.org/officeDocument/2006/relationships/tags" Target="../tags/tag13.xml"/><Relationship Id="rId33" Type="http://schemas.openxmlformats.org/officeDocument/2006/relationships/tags" Target="../tags/tag21.xml"/><Relationship Id="rId38" Type="http://schemas.openxmlformats.org/officeDocument/2006/relationships/tags" Target="../tags/tag26.xml"/><Relationship Id="rId46" Type="http://schemas.openxmlformats.org/officeDocument/2006/relationships/tags" Target="../tags/tag34.xml"/><Relationship Id="rId59" Type="http://schemas.openxmlformats.org/officeDocument/2006/relationships/tags" Target="../tags/tag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6FA0BC4B-CF35-4AAF-BECB-71B9F25F77D5}"/>
              </a:ext>
            </a:extLst>
          </p:cNvPr>
          <p:cNvSpPr>
            <a:spLocks noGrp="1" noChangeArrowheads="1"/>
          </p:cNvSpPr>
          <p:nvPr>
            <p:ph type="body" idx="1"/>
            <p:custDataLst>
              <p:tags r:id="rId14"/>
            </p:custDataLst>
          </p:nvPr>
        </p:nvSpPr>
        <p:spPr bwMode="gray">
          <a:xfrm>
            <a:off x="176213" y="1273175"/>
            <a:ext cx="855345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5" name="Rectangle 2">
            <a:extLst>
              <a:ext uri="{FF2B5EF4-FFF2-40B4-BE49-F238E27FC236}">
                <a16:creationId xmlns:a16="http://schemas.microsoft.com/office/drawing/2014/main" id="{CFD2DD03-5117-4DB3-B9BE-A1841DA63846}"/>
              </a:ext>
            </a:extLst>
          </p:cNvPr>
          <p:cNvSpPr>
            <a:spLocks noGrp="1" noChangeArrowheads="1"/>
          </p:cNvSpPr>
          <p:nvPr>
            <p:ph type="title"/>
            <p:custDataLst>
              <p:tags r:id="rId15"/>
            </p:custDataLst>
          </p:nvPr>
        </p:nvSpPr>
        <p:spPr bwMode="gray">
          <a:xfrm>
            <a:off x="176213" y="533400"/>
            <a:ext cx="70913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Click to edit Master title style</a:t>
            </a:r>
          </a:p>
        </p:txBody>
      </p:sp>
      <p:grpSp>
        <p:nvGrpSpPr>
          <p:cNvPr id="3076" name="McK Slide Elements">
            <a:extLst>
              <a:ext uri="{FF2B5EF4-FFF2-40B4-BE49-F238E27FC236}">
                <a16:creationId xmlns:a16="http://schemas.microsoft.com/office/drawing/2014/main" id="{DF530769-5ABB-44C1-BA61-39F27FAAE5FA}"/>
              </a:ext>
            </a:extLst>
          </p:cNvPr>
          <p:cNvGrpSpPr>
            <a:grpSpLocks/>
          </p:cNvGrpSpPr>
          <p:nvPr/>
        </p:nvGrpSpPr>
        <p:grpSpPr bwMode="auto">
          <a:xfrm>
            <a:off x="176213" y="760413"/>
            <a:ext cx="8618537" cy="5656262"/>
            <a:chOff x="111" y="479"/>
            <a:chExt cx="5429" cy="3563"/>
          </a:xfrm>
        </p:grpSpPr>
        <p:sp>
          <p:nvSpPr>
            <p:cNvPr id="3162" name="McK Subtitle" hidden="1">
              <a:extLst>
                <a:ext uri="{FF2B5EF4-FFF2-40B4-BE49-F238E27FC236}">
                  <a16:creationId xmlns:a16="http://schemas.microsoft.com/office/drawing/2014/main" id="{6F3D23A8-18DD-4325-BAF0-8C9F527A06BE}"/>
                </a:ext>
              </a:extLst>
            </p:cNvPr>
            <p:cNvSpPr txBox="1">
              <a:spLocks noChangeArrowheads="1"/>
            </p:cNvSpPr>
            <p:nvPr userDrawn="1">
              <p:custDataLst>
                <p:tags r:id="rId61"/>
              </p:custDataLst>
            </p:nvPr>
          </p:nvSpPr>
          <p:spPr bwMode="gray">
            <a:xfrm>
              <a:off x="111" y="479"/>
              <a:ext cx="54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sz="1600">
                  <a:solidFill>
                    <a:schemeClr val="tx1"/>
                  </a:solidFill>
                  <a:latin typeface="Arial" charset="0"/>
                </a:defRPr>
              </a:lvl1pPr>
              <a:lvl2pPr marL="742950" indent="-285750" defTabSz="895350" eaLnBrk="0" hangingPunct="0">
                <a:defRPr sz="1600">
                  <a:solidFill>
                    <a:schemeClr val="tx1"/>
                  </a:solidFill>
                  <a:latin typeface="Arial" charset="0"/>
                </a:defRPr>
              </a:lvl2pPr>
              <a:lvl3pPr marL="1143000" indent="-228600" defTabSz="895350" eaLnBrk="0" hangingPunct="0">
                <a:defRPr sz="1600">
                  <a:solidFill>
                    <a:schemeClr val="tx1"/>
                  </a:solidFill>
                  <a:latin typeface="Arial" charset="0"/>
                </a:defRPr>
              </a:lvl3pPr>
              <a:lvl4pPr marL="1600200" indent="-228600" defTabSz="895350" eaLnBrk="0" hangingPunct="0">
                <a:defRPr sz="1600">
                  <a:solidFill>
                    <a:schemeClr val="tx1"/>
                  </a:solidFill>
                  <a:latin typeface="Arial" charset="0"/>
                </a:defRPr>
              </a:lvl4pPr>
              <a:lvl5pPr marL="2057400" indent="-228600" defTabSz="895350" eaLnBrk="0" hangingPunct="0">
                <a:defRPr sz="1600">
                  <a:solidFill>
                    <a:schemeClr val="tx1"/>
                  </a:solidFill>
                  <a:latin typeface="Arial" charset="0"/>
                </a:defRPr>
              </a:lvl5pPr>
              <a:lvl6pPr marL="2514600" indent="-228600" defTabSz="895350" eaLnBrk="0" fontAlgn="base" hangingPunct="0">
                <a:spcBef>
                  <a:spcPct val="0"/>
                </a:spcBef>
                <a:spcAft>
                  <a:spcPct val="0"/>
                </a:spcAft>
                <a:defRPr sz="1600">
                  <a:solidFill>
                    <a:schemeClr val="tx1"/>
                  </a:solidFill>
                  <a:latin typeface="Arial" charset="0"/>
                </a:defRPr>
              </a:lvl6pPr>
              <a:lvl7pPr marL="2971800" indent="-228600" defTabSz="895350" eaLnBrk="0" fontAlgn="base" hangingPunct="0">
                <a:spcBef>
                  <a:spcPct val="0"/>
                </a:spcBef>
                <a:spcAft>
                  <a:spcPct val="0"/>
                </a:spcAft>
                <a:defRPr sz="1600">
                  <a:solidFill>
                    <a:schemeClr val="tx1"/>
                  </a:solidFill>
                  <a:latin typeface="Arial" charset="0"/>
                </a:defRPr>
              </a:lvl7pPr>
              <a:lvl8pPr marL="3429000" indent="-228600" defTabSz="895350" eaLnBrk="0" fontAlgn="base" hangingPunct="0">
                <a:spcBef>
                  <a:spcPct val="0"/>
                </a:spcBef>
                <a:spcAft>
                  <a:spcPct val="0"/>
                </a:spcAft>
                <a:defRPr sz="1600">
                  <a:solidFill>
                    <a:schemeClr val="tx1"/>
                  </a:solidFill>
                  <a:latin typeface="Arial" charset="0"/>
                </a:defRPr>
              </a:lvl8pPr>
              <a:lvl9pPr marL="3886200" indent="-228600" defTabSz="895350" eaLnBrk="0" fontAlgn="base" hangingPunct="0">
                <a:spcBef>
                  <a:spcPct val="0"/>
                </a:spcBef>
                <a:spcAft>
                  <a:spcPct val="0"/>
                </a:spcAft>
                <a:defRPr sz="1600">
                  <a:solidFill>
                    <a:schemeClr val="tx1"/>
                  </a:solidFill>
                  <a:latin typeface="Arial" charset="0"/>
                </a:defRPr>
              </a:lvl9pPr>
            </a:lstStyle>
            <a:p>
              <a:pPr eaLnBrk="1" hangingPunct="1">
                <a:defRPr/>
              </a:pPr>
              <a:r>
                <a:rPr lang="en-US" b="1">
                  <a:solidFill>
                    <a:srgbClr val="676767"/>
                  </a:solidFill>
                </a:rPr>
                <a:t>SUBTITLE (IF THERE IS A MESSAGE TITLE ONLY)</a:t>
              </a:r>
            </a:p>
          </p:txBody>
        </p:sp>
        <p:sp>
          <p:nvSpPr>
            <p:cNvPr id="3163" name="McK Footnote" hidden="1">
              <a:extLst>
                <a:ext uri="{FF2B5EF4-FFF2-40B4-BE49-F238E27FC236}">
                  <a16:creationId xmlns:a16="http://schemas.microsoft.com/office/drawing/2014/main" id="{E62532D0-6525-4B60-9A7E-535423D4C664}"/>
                </a:ext>
              </a:extLst>
            </p:cNvPr>
            <p:cNvSpPr txBox="1">
              <a:spLocks noChangeArrowheads="1"/>
            </p:cNvSpPr>
            <p:nvPr userDrawn="1">
              <p:custDataLst>
                <p:tags r:id="rId62"/>
              </p:custDataLst>
            </p:nvPr>
          </p:nvSpPr>
          <p:spPr bwMode="gray">
            <a:xfrm>
              <a:off x="111" y="3875"/>
              <a:ext cx="539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441325" indent="-441325" defTabSz="895350" eaLnBrk="0" hangingPunct="0">
                <a:tabLst>
                  <a:tab pos="395288" algn="r"/>
                </a:tabLst>
                <a:defRPr sz="1600">
                  <a:solidFill>
                    <a:schemeClr val="tx1"/>
                  </a:solidFill>
                  <a:latin typeface="Arial" charset="0"/>
                </a:defRPr>
              </a:lvl1pPr>
              <a:lvl2pPr marL="742950" indent="-285750" defTabSz="895350" eaLnBrk="0" hangingPunct="0">
                <a:tabLst>
                  <a:tab pos="395288" algn="r"/>
                </a:tabLst>
                <a:defRPr sz="1600">
                  <a:solidFill>
                    <a:schemeClr val="tx1"/>
                  </a:solidFill>
                  <a:latin typeface="Arial" charset="0"/>
                </a:defRPr>
              </a:lvl2pPr>
              <a:lvl3pPr marL="1143000" indent="-228600" defTabSz="895350" eaLnBrk="0" hangingPunct="0">
                <a:tabLst>
                  <a:tab pos="395288" algn="r"/>
                </a:tabLst>
                <a:defRPr sz="1600">
                  <a:solidFill>
                    <a:schemeClr val="tx1"/>
                  </a:solidFill>
                  <a:latin typeface="Arial" charset="0"/>
                </a:defRPr>
              </a:lvl3pPr>
              <a:lvl4pPr marL="1600200" indent="-228600" defTabSz="895350" eaLnBrk="0" hangingPunct="0">
                <a:tabLst>
                  <a:tab pos="395288" algn="r"/>
                </a:tabLst>
                <a:defRPr sz="1600">
                  <a:solidFill>
                    <a:schemeClr val="tx1"/>
                  </a:solidFill>
                  <a:latin typeface="Arial" charset="0"/>
                </a:defRPr>
              </a:lvl4pPr>
              <a:lvl5pPr marL="2057400" indent="-228600" defTabSz="895350" eaLnBrk="0" hangingPunct="0">
                <a:tabLst>
                  <a:tab pos="395288" algn="r"/>
                </a:tabLst>
                <a:defRPr sz="1600">
                  <a:solidFill>
                    <a:schemeClr val="tx1"/>
                  </a:solidFill>
                  <a:latin typeface="Arial" charset="0"/>
                </a:defRPr>
              </a:lvl5pPr>
              <a:lvl6pPr marL="2514600" indent="-228600" defTabSz="895350" eaLnBrk="0" fontAlgn="base" hangingPunct="0">
                <a:spcBef>
                  <a:spcPct val="0"/>
                </a:spcBef>
                <a:spcAft>
                  <a:spcPct val="0"/>
                </a:spcAft>
                <a:tabLst>
                  <a:tab pos="395288" algn="r"/>
                </a:tabLst>
                <a:defRPr sz="1600">
                  <a:solidFill>
                    <a:schemeClr val="tx1"/>
                  </a:solidFill>
                  <a:latin typeface="Arial" charset="0"/>
                </a:defRPr>
              </a:lvl6pPr>
              <a:lvl7pPr marL="2971800" indent="-228600" defTabSz="895350" eaLnBrk="0" fontAlgn="base" hangingPunct="0">
                <a:spcBef>
                  <a:spcPct val="0"/>
                </a:spcBef>
                <a:spcAft>
                  <a:spcPct val="0"/>
                </a:spcAft>
                <a:tabLst>
                  <a:tab pos="395288" algn="r"/>
                </a:tabLst>
                <a:defRPr sz="1600">
                  <a:solidFill>
                    <a:schemeClr val="tx1"/>
                  </a:solidFill>
                  <a:latin typeface="Arial" charset="0"/>
                </a:defRPr>
              </a:lvl7pPr>
              <a:lvl8pPr marL="3429000" indent="-228600" defTabSz="895350" eaLnBrk="0" fontAlgn="base" hangingPunct="0">
                <a:spcBef>
                  <a:spcPct val="0"/>
                </a:spcBef>
                <a:spcAft>
                  <a:spcPct val="0"/>
                </a:spcAft>
                <a:tabLst>
                  <a:tab pos="395288" algn="r"/>
                </a:tabLst>
                <a:defRPr sz="1600">
                  <a:solidFill>
                    <a:schemeClr val="tx1"/>
                  </a:solidFill>
                  <a:latin typeface="Arial" charset="0"/>
                </a:defRPr>
              </a:lvl8pPr>
              <a:lvl9pPr marL="3886200" indent="-228600" defTabSz="895350" eaLnBrk="0" fontAlgn="base" hangingPunct="0">
                <a:spcBef>
                  <a:spcPct val="0"/>
                </a:spcBef>
                <a:spcAft>
                  <a:spcPct val="0"/>
                </a:spcAft>
                <a:tabLst>
                  <a:tab pos="395288" algn="r"/>
                </a:tabLst>
                <a:defRPr sz="1600">
                  <a:solidFill>
                    <a:schemeClr val="tx1"/>
                  </a:solidFill>
                  <a:latin typeface="Arial" charset="0"/>
                </a:defRPr>
              </a:lvl9pPr>
            </a:lstStyle>
            <a:p>
              <a:pPr eaLnBrk="1" hangingPunct="1">
                <a:lnSpc>
                  <a:spcPct val="90000"/>
                </a:lnSpc>
                <a:defRPr/>
              </a:pPr>
              <a:r>
                <a:rPr lang="en-US" sz="900">
                  <a:solidFill>
                    <a:srgbClr val="676767"/>
                  </a:solidFill>
                </a:rPr>
                <a:t>	*	Footnote</a:t>
              </a:r>
            </a:p>
            <a:p>
              <a:pPr eaLnBrk="1" hangingPunct="1">
                <a:lnSpc>
                  <a:spcPct val="90000"/>
                </a:lnSpc>
                <a:spcBef>
                  <a:spcPct val="15000"/>
                </a:spcBef>
                <a:defRPr/>
              </a:pPr>
              <a:r>
                <a:rPr lang="en-US" sz="900">
                  <a:solidFill>
                    <a:srgbClr val="676767"/>
                  </a:solidFill>
                </a:rPr>
                <a:t>	Source:	Source</a:t>
              </a:r>
            </a:p>
          </p:txBody>
        </p:sp>
      </p:grpSp>
      <p:sp>
        <p:nvSpPr>
          <p:cNvPr id="3077" name="Working Draft" hidden="1">
            <a:extLst>
              <a:ext uri="{FF2B5EF4-FFF2-40B4-BE49-F238E27FC236}">
                <a16:creationId xmlns:a16="http://schemas.microsoft.com/office/drawing/2014/main" id="{3BBF7626-68CB-4733-BD91-5D125006D653}"/>
              </a:ext>
            </a:extLst>
          </p:cNvPr>
          <p:cNvSpPr txBox="1">
            <a:spLocks noChangeArrowheads="1"/>
          </p:cNvSpPr>
          <p:nvPr>
            <p:custDataLst>
              <p:tags r:id="rId16"/>
            </p:custDataLst>
          </p:nvPr>
        </p:nvSpPr>
        <p:spPr bwMode="gray">
          <a:xfrm rot="5400000">
            <a:off x="7716044" y="2358231"/>
            <a:ext cx="22923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a:solidFill>
                  <a:srgbClr val="676767"/>
                </a:solidFill>
              </a:rPr>
              <a:t>Working Draft - Last Modified 2/12/2007 10:15:31 AM</a:t>
            </a:r>
          </a:p>
        </p:txBody>
      </p:sp>
      <p:sp>
        <p:nvSpPr>
          <p:cNvPr id="3078" name="Printed" hidden="1">
            <a:extLst>
              <a:ext uri="{FF2B5EF4-FFF2-40B4-BE49-F238E27FC236}">
                <a16:creationId xmlns:a16="http://schemas.microsoft.com/office/drawing/2014/main" id="{7BAF47D5-02D6-4B56-A753-D334FFC4CB4B}"/>
              </a:ext>
            </a:extLst>
          </p:cNvPr>
          <p:cNvSpPr txBox="1">
            <a:spLocks noChangeArrowheads="1"/>
          </p:cNvSpPr>
          <p:nvPr>
            <p:custDataLst>
              <p:tags r:id="rId17"/>
            </p:custDataLst>
          </p:nvPr>
        </p:nvSpPr>
        <p:spPr bwMode="gray">
          <a:xfrm rot="5400000">
            <a:off x="8181181" y="4361657"/>
            <a:ext cx="13620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a:solidFill>
                  <a:srgbClr val="676767"/>
                </a:solidFill>
              </a:rPr>
              <a:t>Printed 11/30/2006 3:13:02 AM</a:t>
            </a:r>
          </a:p>
        </p:txBody>
      </p:sp>
      <p:grpSp>
        <p:nvGrpSpPr>
          <p:cNvPr id="3079" name="McK Legend Moons" hidden="1">
            <a:extLst>
              <a:ext uri="{FF2B5EF4-FFF2-40B4-BE49-F238E27FC236}">
                <a16:creationId xmlns:a16="http://schemas.microsoft.com/office/drawing/2014/main" id="{B84DE081-4858-4FB7-8571-F1F79F8CE551}"/>
              </a:ext>
            </a:extLst>
          </p:cNvPr>
          <p:cNvGrpSpPr>
            <a:grpSpLocks/>
          </p:cNvGrpSpPr>
          <p:nvPr>
            <p:custDataLst>
              <p:tags r:id="rId18"/>
            </p:custDataLst>
          </p:nvPr>
        </p:nvGrpSpPr>
        <p:grpSpPr bwMode="auto">
          <a:xfrm>
            <a:off x="8043863" y="819150"/>
            <a:ext cx="758825" cy="1071563"/>
            <a:chOff x="4883" y="516"/>
            <a:chExt cx="478" cy="675"/>
          </a:xfrm>
        </p:grpSpPr>
        <p:sp>
          <p:nvSpPr>
            <p:cNvPr id="3146" name="Rectangle 260" hidden="1">
              <a:extLst>
                <a:ext uri="{FF2B5EF4-FFF2-40B4-BE49-F238E27FC236}">
                  <a16:creationId xmlns:a16="http://schemas.microsoft.com/office/drawing/2014/main" id="{3CEED21A-B022-4A11-9EEB-BBF63D9A820C}"/>
                </a:ext>
              </a:extLst>
            </p:cNvPr>
            <p:cNvSpPr>
              <a:spLocks noChangeArrowheads="1"/>
            </p:cNvSpPr>
            <p:nvPr userDrawn="1"/>
          </p:nvSpPr>
          <p:spPr bwMode="gray">
            <a:xfrm>
              <a:off x="5043" y="51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47" name="Rectangle 261" hidden="1">
              <a:extLst>
                <a:ext uri="{FF2B5EF4-FFF2-40B4-BE49-F238E27FC236}">
                  <a16:creationId xmlns:a16="http://schemas.microsoft.com/office/drawing/2014/main" id="{E5F9222D-7D08-4E49-8E2D-B3D185EE522D}"/>
                </a:ext>
              </a:extLst>
            </p:cNvPr>
            <p:cNvSpPr>
              <a:spLocks noChangeArrowheads="1"/>
            </p:cNvSpPr>
            <p:nvPr userDrawn="1"/>
          </p:nvSpPr>
          <p:spPr bwMode="gray">
            <a:xfrm>
              <a:off x="5043" y="65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48" name="Rectangle 262" hidden="1">
              <a:extLst>
                <a:ext uri="{FF2B5EF4-FFF2-40B4-BE49-F238E27FC236}">
                  <a16:creationId xmlns:a16="http://schemas.microsoft.com/office/drawing/2014/main" id="{F9814339-24CB-4302-8F5D-E251FA8805CC}"/>
                </a:ext>
              </a:extLst>
            </p:cNvPr>
            <p:cNvSpPr>
              <a:spLocks noChangeArrowheads="1"/>
            </p:cNvSpPr>
            <p:nvPr userDrawn="1"/>
          </p:nvSpPr>
          <p:spPr bwMode="gray">
            <a:xfrm>
              <a:off x="5043" y="79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49" name="Rectangle 263" hidden="1">
              <a:extLst>
                <a:ext uri="{FF2B5EF4-FFF2-40B4-BE49-F238E27FC236}">
                  <a16:creationId xmlns:a16="http://schemas.microsoft.com/office/drawing/2014/main" id="{0FF761A1-B048-4F00-94B3-D406503EFE28}"/>
                </a:ext>
              </a:extLst>
            </p:cNvPr>
            <p:cNvSpPr>
              <a:spLocks noChangeArrowheads="1"/>
            </p:cNvSpPr>
            <p:nvPr userDrawn="1"/>
          </p:nvSpPr>
          <p:spPr bwMode="gray">
            <a:xfrm>
              <a:off x="5043" y="93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50" name="Oval 194" hidden="1">
              <a:extLst>
                <a:ext uri="{FF2B5EF4-FFF2-40B4-BE49-F238E27FC236}">
                  <a16:creationId xmlns:a16="http://schemas.microsoft.com/office/drawing/2014/main" id="{E19F38E8-3DA8-4A37-A2ED-9619319F647F}"/>
                </a:ext>
              </a:extLst>
            </p:cNvPr>
            <p:cNvSpPr>
              <a:spLocks noChangeAspect="1" noChangeArrowheads="1"/>
            </p:cNvSpPr>
            <p:nvPr userDrawn="1">
              <p:custDataLst>
                <p:tags r:id="rId50"/>
              </p:custDataLst>
            </p:nvPr>
          </p:nvSpPr>
          <p:spPr bwMode="gray">
            <a:xfrm>
              <a:off x="4883" y="522"/>
              <a:ext cx="102" cy="102"/>
            </a:xfrm>
            <a:prstGeom prst="ellipse">
              <a:avLst/>
            </a:prstGeom>
            <a:solidFill>
              <a:schemeClr val="accent1"/>
            </a:solidFill>
            <a:ln w="9525">
              <a:solidFill>
                <a:schemeClr val="tx2"/>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grpSp>
          <p:nvGrpSpPr>
            <p:cNvPr id="3151" name="Group 196" hidden="1">
              <a:extLst>
                <a:ext uri="{FF2B5EF4-FFF2-40B4-BE49-F238E27FC236}">
                  <a16:creationId xmlns:a16="http://schemas.microsoft.com/office/drawing/2014/main" id="{BDCDDBA3-AE13-42E9-AABF-9EA3B4E642CC}"/>
                </a:ext>
              </a:extLst>
            </p:cNvPr>
            <p:cNvGrpSpPr>
              <a:grpSpLocks noChangeAspect="1"/>
            </p:cNvGrpSpPr>
            <p:nvPr userDrawn="1">
              <p:custDataLst>
                <p:tags r:id="rId51"/>
              </p:custDataLst>
            </p:nvPr>
          </p:nvGrpSpPr>
          <p:grpSpPr bwMode="auto">
            <a:xfrm>
              <a:off x="4883" y="662"/>
              <a:ext cx="102" cy="102"/>
              <a:chOff x="1694" y="2044"/>
              <a:chExt cx="160" cy="160"/>
            </a:xfrm>
          </p:grpSpPr>
          <p:sp>
            <p:nvSpPr>
              <p:cNvPr id="3160" name="Oval 197" hidden="1">
                <a:extLst>
                  <a:ext uri="{FF2B5EF4-FFF2-40B4-BE49-F238E27FC236}">
                    <a16:creationId xmlns:a16="http://schemas.microsoft.com/office/drawing/2014/main" id="{8BA1A5D5-5D18-4AFC-B1D7-7A0CBEE93AF8}"/>
                  </a:ext>
                </a:extLst>
              </p:cNvPr>
              <p:cNvSpPr>
                <a:spLocks noChangeAspect="1" noChangeArrowheads="1"/>
              </p:cNvSpPr>
              <p:nvPr>
                <p:custDataLst>
                  <p:tags r:id="rId59"/>
                </p:custDataLst>
              </p:nvPr>
            </p:nvSpPr>
            <p:spPr bwMode="gray">
              <a:xfrm>
                <a:off x="1694" y="2044"/>
                <a:ext cx="160" cy="160"/>
              </a:xfrm>
              <a:prstGeom prst="ellipse">
                <a:avLst/>
              </a:prstGeom>
              <a:solidFill>
                <a:schemeClr val="accent1"/>
              </a:solidFill>
              <a:ln w="9525">
                <a:solidFill>
                  <a:schemeClr val="tx2"/>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61" name="Arc 198" hidden="1">
                <a:extLst>
                  <a:ext uri="{FF2B5EF4-FFF2-40B4-BE49-F238E27FC236}">
                    <a16:creationId xmlns:a16="http://schemas.microsoft.com/office/drawing/2014/main" id="{4E1B68F1-B14C-452D-885D-CD6603E82B0C}"/>
                  </a:ext>
                </a:extLst>
              </p:cNvPr>
              <p:cNvSpPr>
                <a:spLocks noChangeAspect="1"/>
              </p:cNvSpPr>
              <p:nvPr>
                <p:custDataLst>
                  <p:tags r:id="rId60"/>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2"/>
                </a:solidFill>
                <a:round/>
                <a:headEnd/>
                <a:tailEnd/>
              </a:ln>
            </p:spPr>
            <p:txBody>
              <a:bodyPr wrap="none" anchor="ctr"/>
              <a:lstStyle/>
              <a:p>
                <a:endParaRPr lang="en-GB"/>
              </a:p>
            </p:txBody>
          </p:sp>
        </p:grpSp>
        <p:grpSp>
          <p:nvGrpSpPr>
            <p:cNvPr id="3152" name="Group 200" hidden="1">
              <a:extLst>
                <a:ext uri="{FF2B5EF4-FFF2-40B4-BE49-F238E27FC236}">
                  <a16:creationId xmlns:a16="http://schemas.microsoft.com/office/drawing/2014/main" id="{F6255A44-5B2D-40DA-84ED-EEFEAD7301E6}"/>
                </a:ext>
              </a:extLst>
            </p:cNvPr>
            <p:cNvGrpSpPr>
              <a:grpSpLocks noChangeAspect="1"/>
            </p:cNvGrpSpPr>
            <p:nvPr userDrawn="1">
              <p:custDataLst>
                <p:tags r:id="rId52"/>
              </p:custDataLst>
            </p:nvPr>
          </p:nvGrpSpPr>
          <p:grpSpPr bwMode="auto">
            <a:xfrm>
              <a:off x="4883" y="802"/>
              <a:ext cx="102" cy="102"/>
              <a:chOff x="1521" y="1401"/>
              <a:chExt cx="102" cy="102"/>
            </a:xfrm>
          </p:grpSpPr>
          <p:sp>
            <p:nvSpPr>
              <p:cNvPr id="3158" name="Oval 201" hidden="1">
                <a:extLst>
                  <a:ext uri="{FF2B5EF4-FFF2-40B4-BE49-F238E27FC236}">
                    <a16:creationId xmlns:a16="http://schemas.microsoft.com/office/drawing/2014/main" id="{CD577EC2-B4AE-4DA9-8838-16CF79B27F0C}"/>
                  </a:ext>
                </a:extLst>
              </p:cNvPr>
              <p:cNvSpPr>
                <a:spLocks noChangeAspect="1" noChangeArrowheads="1"/>
              </p:cNvSpPr>
              <p:nvPr>
                <p:custDataLst>
                  <p:tags r:id="rId57"/>
                </p:custDataLst>
              </p:nvPr>
            </p:nvSpPr>
            <p:spPr bwMode="gray">
              <a:xfrm>
                <a:off x="1521" y="1401"/>
                <a:ext cx="102" cy="102"/>
              </a:xfrm>
              <a:prstGeom prst="ellipse">
                <a:avLst/>
              </a:prstGeom>
              <a:solidFill>
                <a:schemeClr val="accent1"/>
              </a:solidFill>
              <a:ln w="9525">
                <a:solidFill>
                  <a:schemeClr val="tx2"/>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59" name="Arc 202" hidden="1">
                <a:extLst>
                  <a:ext uri="{FF2B5EF4-FFF2-40B4-BE49-F238E27FC236}">
                    <a16:creationId xmlns:a16="http://schemas.microsoft.com/office/drawing/2014/main" id="{42B7FFC1-FFCE-4CFB-A88D-3166B467CCCE}"/>
                  </a:ext>
                </a:extLst>
              </p:cNvPr>
              <p:cNvSpPr>
                <a:spLocks noChangeAspect="1"/>
              </p:cNvSpPr>
              <p:nvPr>
                <p:custDataLst>
                  <p:tags r:id="rId58"/>
                </p:custDataLst>
              </p:nvPr>
            </p:nvSpPr>
            <p:spPr bwMode="gray">
              <a:xfrm>
                <a:off x="1572" y="1401"/>
                <a:ext cx="51" cy="102"/>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2"/>
                </a:solidFill>
                <a:round/>
                <a:headEnd/>
                <a:tailEnd/>
              </a:ln>
            </p:spPr>
            <p:txBody>
              <a:bodyPr wrap="none" anchor="ctr"/>
              <a:lstStyle/>
              <a:p>
                <a:endParaRPr lang="en-GB"/>
              </a:p>
            </p:txBody>
          </p:sp>
        </p:grpSp>
        <p:grpSp>
          <p:nvGrpSpPr>
            <p:cNvPr id="3153" name="Group 204" hidden="1">
              <a:extLst>
                <a:ext uri="{FF2B5EF4-FFF2-40B4-BE49-F238E27FC236}">
                  <a16:creationId xmlns:a16="http://schemas.microsoft.com/office/drawing/2014/main" id="{F3A85D16-9246-457F-B5B8-F4DBEB5E50A7}"/>
                </a:ext>
              </a:extLst>
            </p:cNvPr>
            <p:cNvGrpSpPr>
              <a:grpSpLocks noChangeAspect="1"/>
            </p:cNvGrpSpPr>
            <p:nvPr userDrawn="1">
              <p:custDataLst>
                <p:tags r:id="rId53"/>
              </p:custDataLst>
            </p:nvPr>
          </p:nvGrpSpPr>
          <p:grpSpPr bwMode="auto">
            <a:xfrm>
              <a:off x="4883" y="942"/>
              <a:ext cx="102" cy="102"/>
              <a:chOff x="1521" y="1539"/>
              <a:chExt cx="102" cy="102"/>
            </a:xfrm>
          </p:grpSpPr>
          <p:sp>
            <p:nvSpPr>
              <p:cNvPr id="3156" name="Oval 205" hidden="1">
                <a:extLst>
                  <a:ext uri="{FF2B5EF4-FFF2-40B4-BE49-F238E27FC236}">
                    <a16:creationId xmlns:a16="http://schemas.microsoft.com/office/drawing/2014/main" id="{55C30B0D-0D99-425C-AA64-463F1A933B8D}"/>
                  </a:ext>
                </a:extLst>
              </p:cNvPr>
              <p:cNvSpPr>
                <a:spLocks noChangeAspect="1" noChangeArrowheads="1"/>
              </p:cNvSpPr>
              <p:nvPr>
                <p:custDataLst>
                  <p:tags r:id="rId55"/>
                </p:custDataLst>
              </p:nvPr>
            </p:nvSpPr>
            <p:spPr bwMode="gray">
              <a:xfrm>
                <a:off x="1521" y="1539"/>
                <a:ext cx="102" cy="102"/>
              </a:xfrm>
              <a:prstGeom prst="ellipse">
                <a:avLst/>
              </a:prstGeom>
              <a:solidFill>
                <a:schemeClr val="accent1"/>
              </a:solidFill>
              <a:ln w="9525">
                <a:solidFill>
                  <a:schemeClr val="tx2"/>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57" name="Arc 206" hidden="1">
                <a:extLst>
                  <a:ext uri="{FF2B5EF4-FFF2-40B4-BE49-F238E27FC236}">
                    <a16:creationId xmlns:a16="http://schemas.microsoft.com/office/drawing/2014/main" id="{B58F1CEC-4226-4C83-B241-47D6DA3D5E58}"/>
                  </a:ext>
                </a:extLst>
              </p:cNvPr>
              <p:cNvSpPr>
                <a:spLocks noChangeAspect="1"/>
              </p:cNvSpPr>
              <p:nvPr>
                <p:custDataLst>
                  <p:tags r:id="rId56"/>
                </p:custDataLst>
              </p:nvPr>
            </p:nvSpPr>
            <p:spPr bwMode="gray">
              <a:xfrm>
                <a:off x="1521" y="1539"/>
                <a:ext cx="102" cy="10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2"/>
                </a:solidFill>
                <a:round/>
                <a:headEnd/>
                <a:tailEnd/>
              </a:ln>
            </p:spPr>
            <p:txBody>
              <a:bodyPr wrap="none" anchor="ctr"/>
              <a:lstStyle/>
              <a:p>
                <a:endParaRPr lang="en-GB"/>
              </a:p>
            </p:txBody>
          </p:sp>
        </p:grpSp>
        <p:sp>
          <p:nvSpPr>
            <p:cNvPr id="3154" name="Oval 208" hidden="1">
              <a:extLst>
                <a:ext uri="{FF2B5EF4-FFF2-40B4-BE49-F238E27FC236}">
                  <a16:creationId xmlns:a16="http://schemas.microsoft.com/office/drawing/2014/main" id="{9E89FC53-1313-4AA7-AF82-784C9644B507}"/>
                </a:ext>
              </a:extLst>
            </p:cNvPr>
            <p:cNvSpPr>
              <a:spLocks noChangeAspect="1" noChangeArrowheads="1"/>
            </p:cNvSpPr>
            <p:nvPr userDrawn="1">
              <p:custDataLst>
                <p:tags r:id="rId54"/>
              </p:custDataLst>
            </p:nvPr>
          </p:nvSpPr>
          <p:spPr bwMode="gray">
            <a:xfrm>
              <a:off x="4883" y="1082"/>
              <a:ext cx="102" cy="102"/>
            </a:xfrm>
            <a:prstGeom prst="ellipse">
              <a:avLst/>
            </a:prstGeom>
            <a:solidFill>
              <a:schemeClr val="folHlink"/>
            </a:solidFill>
            <a:ln w="9525">
              <a:solidFill>
                <a:schemeClr val="tx2"/>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55" name="Rectangle 264" hidden="1">
              <a:extLst>
                <a:ext uri="{FF2B5EF4-FFF2-40B4-BE49-F238E27FC236}">
                  <a16:creationId xmlns:a16="http://schemas.microsoft.com/office/drawing/2014/main" id="{870D8CB3-8963-426A-AF2F-503C45179067}"/>
                </a:ext>
              </a:extLst>
            </p:cNvPr>
            <p:cNvSpPr>
              <a:spLocks noChangeArrowheads="1"/>
            </p:cNvSpPr>
            <p:nvPr userDrawn="1"/>
          </p:nvSpPr>
          <p:spPr bwMode="gray">
            <a:xfrm>
              <a:off x="5043" y="107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grpSp>
      <p:grpSp>
        <p:nvGrpSpPr>
          <p:cNvPr id="3080" name="McK Legend Boxes" hidden="1">
            <a:extLst>
              <a:ext uri="{FF2B5EF4-FFF2-40B4-BE49-F238E27FC236}">
                <a16:creationId xmlns:a16="http://schemas.microsoft.com/office/drawing/2014/main" id="{397A89BE-B199-4C88-90F5-E18600EEF912}"/>
              </a:ext>
            </a:extLst>
          </p:cNvPr>
          <p:cNvGrpSpPr>
            <a:grpSpLocks/>
          </p:cNvGrpSpPr>
          <p:nvPr>
            <p:custDataLst>
              <p:tags r:id="rId19"/>
            </p:custDataLst>
          </p:nvPr>
        </p:nvGrpSpPr>
        <p:grpSpPr bwMode="auto">
          <a:xfrm>
            <a:off x="8016875" y="819150"/>
            <a:ext cx="785813" cy="849313"/>
            <a:chOff x="4866" y="516"/>
            <a:chExt cx="495" cy="535"/>
          </a:xfrm>
        </p:grpSpPr>
        <p:sp>
          <p:nvSpPr>
            <p:cNvPr id="3138" name="Rectangle 179" hidden="1">
              <a:extLst>
                <a:ext uri="{FF2B5EF4-FFF2-40B4-BE49-F238E27FC236}">
                  <a16:creationId xmlns:a16="http://schemas.microsoft.com/office/drawing/2014/main" id="{CAE9ED80-1AD0-4D27-A3CE-2F1319CE085B}"/>
                </a:ext>
              </a:extLst>
            </p:cNvPr>
            <p:cNvSpPr>
              <a:spLocks noChangeArrowheads="1"/>
            </p:cNvSpPr>
            <p:nvPr userDrawn="1">
              <p:custDataLst>
                <p:tags r:id="rId46"/>
              </p:custDataLst>
            </p:nvPr>
          </p:nvSpPr>
          <p:spPr bwMode="gray">
            <a:xfrm>
              <a:off x="4866" y="522"/>
              <a:ext cx="136" cy="102"/>
            </a:xfrm>
            <a:prstGeom prst="rect">
              <a:avLst/>
            </a:prstGeom>
            <a:solidFill>
              <a:schemeClr val="accent1"/>
            </a:solidFill>
            <a:ln w="9525">
              <a:solidFill>
                <a:schemeClr val="tx2"/>
              </a:solidFill>
              <a:miter lim="800000"/>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39" name="Rectangle 181" hidden="1">
              <a:extLst>
                <a:ext uri="{FF2B5EF4-FFF2-40B4-BE49-F238E27FC236}">
                  <a16:creationId xmlns:a16="http://schemas.microsoft.com/office/drawing/2014/main" id="{17976B08-E18A-4B9B-8DA5-BB405C5D6306}"/>
                </a:ext>
              </a:extLst>
            </p:cNvPr>
            <p:cNvSpPr>
              <a:spLocks noChangeArrowheads="1"/>
            </p:cNvSpPr>
            <p:nvPr userDrawn="1">
              <p:custDataLst>
                <p:tags r:id="rId47"/>
              </p:custDataLst>
            </p:nvPr>
          </p:nvSpPr>
          <p:spPr bwMode="gray">
            <a:xfrm>
              <a:off x="4866" y="662"/>
              <a:ext cx="136" cy="102"/>
            </a:xfrm>
            <a:prstGeom prst="rect">
              <a:avLst/>
            </a:prstGeom>
            <a:solidFill>
              <a:schemeClr val="accent2"/>
            </a:solidFill>
            <a:ln w="9525">
              <a:solidFill>
                <a:schemeClr val="tx2"/>
              </a:solidFill>
              <a:miter lim="800000"/>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40" name="Rectangle 183" hidden="1">
              <a:extLst>
                <a:ext uri="{FF2B5EF4-FFF2-40B4-BE49-F238E27FC236}">
                  <a16:creationId xmlns:a16="http://schemas.microsoft.com/office/drawing/2014/main" id="{6EC95A5E-3760-4971-8816-6BC7E9291E46}"/>
                </a:ext>
              </a:extLst>
            </p:cNvPr>
            <p:cNvSpPr>
              <a:spLocks noChangeArrowheads="1"/>
            </p:cNvSpPr>
            <p:nvPr userDrawn="1">
              <p:custDataLst>
                <p:tags r:id="rId48"/>
              </p:custDataLst>
            </p:nvPr>
          </p:nvSpPr>
          <p:spPr bwMode="gray">
            <a:xfrm>
              <a:off x="4866" y="802"/>
              <a:ext cx="136" cy="102"/>
            </a:xfrm>
            <a:prstGeom prst="rect">
              <a:avLst/>
            </a:prstGeom>
            <a:solidFill>
              <a:schemeClr val="hlink"/>
            </a:solidFill>
            <a:ln w="9525">
              <a:solidFill>
                <a:schemeClr val="tx2"/>
              </a:solidFill>
              <a:miter lim="800000"/>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41" name="Rectangle 185" hidden="1">
              <a:extLst>
                <a:ext uri="{FF2B5EF4-FFF2-40B4-BE49-F238E27FC236}">
                  <a16:creationId xmlns:a16="http://schemas.microsoft.com/office/drawing/2014/main" id="{C166D94B-EA92-4B12-B8E7-31462CA45B75}"/>
                </a:ext>
              </a:extLst>
            </p:cNvPr>
            <p:cNvSpPr>
              <a:spLocks noChangeArrowheads="1"/>
            </p:cNvSpPr>
            <p:nvPr userDrawn="1">
              <p:custDataLst>
                <p:tags r:id="rId49"/>
              </p:custDataLst>
            </p:nvPr>
          </p:nvSpPr>
          <p:spPr bwMode="gray">
            <a:xfrm>
              <a:off x="4866" y="942"/>
              <a:ext cx="136" cy="102"/>
            </a:xfrm>
            <a:prstGeom prst="rect">
              <a:avLst/>
            </a:prstGeom>
            <a:solidFill>
              <a:schemeClr val="folHlink"/>
            </a:solidFill>
            <a:ln w="9525">
              <a:solidFill>
                <a:schemeClr val="tx2"/>
              </a:solidFill>
              <a:miter lim="800000"/>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42" name="Rectangle 273" hidden="1">
              <a:extLst>
                <a:ext uri="{FF2B5EF4-FFF2-40B4-BE49-F238E27FC236}">
                  <a16:creationId xmlns:a16="http://schemas.microsoft.com/office/drawing/2014/main" id="{89C4675E-6182-4D65-A2D4-8E459FD7CF8E}"/>
                </a:ext>
              </a:extLst>
            </p:cNvPr>
            <p:cNvSpPr>
              <a:spLocks noChangeArrowheads="1"/>
            </p:cNvSpPr>
            <p:nvPr userDrawn="1"/>
          </p:nvSpPr>
          <p:spPr bwMode="gray">
            <a:xfrm>
              <a:off x="5043" y="51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43" name="Rectangle 274" hidden="1">
              <a:extLst>
                <a:ext uri="{FF2B5EF4-FFF2-40B4-BE49-F238E27FC236}">
                  <a16:creationId xmlns:a16="http://schemas.microsoft.com/office/drawing/2014/main" id="{D396AD5B-324D-4B76-8021-15DB24A1A60F}"/>
                </a:ext>
              </a:extLst>
            </p:cNvPr>
            <p:cNvSpPr>
              <a:spLocks noChangeArrowheads="1"/>
            </p:cNvSpPr>
            <p:nvPr userDrawn="1"/>
          </p:nvSpPr>
          <p:spPr bwMode="gray">
            <a:xfrm>
              <a:off x="5043" y="65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44" name="Rectangle 275" hidden="1">
              <a:extLst>
                <a:ext uri="{FF2B5EF4-FFF2-40B4-BE49-F238E27FC236}">
                  <a16:creationId xmlns:a16="http://schemas.microsoft.com/office/drawing/2014/main" id="{2EA292E9-595B-4CD3-8A3C-253D69F4987D}"/>
                </a:ext>
              </a:extLst>
            </p:cNvPr>
            <p:cNvSpPr>
              <a:spLocks noChangeArrowheads="1"/>
            </p:cNvSpPr>
            <p:nvPr userDrawn="1"/>
          </p:nvSpPr>
          <p:spPr bwMode="gray">
            <a:xfrm>
              <a:off x="5043" y="79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45" name="Rectangle 276" hidden="1">
              <a:extLst>
                <a:ext uri="{FF2B5EF4-FFF2-40B4-BE49-F238E27FC236}">
                  <a16:creationId xmlns:a16="http://schemas.microsoft.com/office/drawing/2014/main" id="{EE10152E-52B7-47B1-AD19-3A3325D05C7E}"/>
                </a:ext>
              </a:extLst>
            </p:cNvPr>
            <p:cNvSpPr>
              <a:spLocks noChangeArrowheads="1"/>
            </p:cNvSpPr>
            <p:nvPr userDrawn="1"/>
          </p:nvSpPr>
          <p:spPr bwMode="gray">
            <a:xfrm>
              <a:off x="5043" y="93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grpSp>
      <p:grpSp>
        <p:nvGrpSpPr>
          <p:cNvPr id="3081" name="McK Legend Lines" hidden="1">
            <a:extLst>
              <a:ext uri="{FF2B5EF4-FFF2-40B4-BE49-F238E27FC236}">
                <a16:creationId xmlns:a16="http://schemas.microsoft.com/office/drawing/2014/main" id="{89ED49CE-0474-45E9-AABE-F4CE27BE9B83}"/>
              </a:ext>
            </a:extLst>
          </p:cNvPr>
          <p:cNvGrpSpPr>
            <a:grpSpLocks/>
          </p:cNvGrpSpPr>
          <p:nvPr>
            <p:custDataLst>
              <p:tags r:id="rId20"/>
            </p:custDataLst>
          </p:nvPr>
        </p:nvGrpSpPr>
        <p:grpSpPr bwMode="auto">
          <a:xfrm>
            <a:off x="7762875" y="819150"/>
            <a:ext cx="1039813" cy="627063"/>
            <a:chOff x="4706" y="516"/>
            <a:chExt cx="655" cy="395"/>
          </a:xfrm>
        </p:grpSpPr>
        <p:sp>
          <p:nvSpPr>
            <p:cNvPr id="3132" name="Line 190" hidden="1">
              <a:extLst>
                <a:ext uri="{FF2B5EF4-FFF2-40B4-BE49-F238E27FC236}">
                  <a16:creationId xmlns:a16="http://schemas.microsoft.com/office/drawing/2014/main" id="{E1902719-449E-4390-8CCD-832999D51303}"/>
                </a:ext>
              </a:extLst>
            </p:cNvPr>
            <p:cNvSpPr>
              <a:spLocks noChangeShapeType="1"/>
            </p:cNvSpPr>
            <p:nvPr userDrawn="1">
              <p:custDataLst>
                <p:tags r:id="rId43"/>
              </p:custDataLst>
            </p:nvPr>
          </p:nvSpPr>
          <p:spPr bwMode="gray">
            <a:xfrm flipH="1">
              <a:off x="4706" y="573"/>
              <a:ext cx="29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33" name="Line 191" hidden="1">
              <a:extLst>
                <a:ext uri="{FF2B5EF4-FFF2-40B4-BE49-F238E27FC236}">
                  <a16:creationId xmlns:a16="http://schemas.microsoft.com/office/drawing/2014/main" id="{621F3446-D4E4-4E66-918C-91A88778FFD9}"/>
                </a:ext>
              </a:extLst>
            </p:cNvPr>
            <p:cNvSpPr>
              <a:spLocks noChangeShapeType="1"/>
            </p:cNvSpPr>
            <p:nvPr userDrawn="1">
              <p:custDataLst>
                <p:tags r:id="rId44"/>
              </p:custDataLst>
            </p:nvPr>
          </p:nvSpPr>
          <p:spPr bwMode="gray">
            <a:xfrm flipH="1">
              <a:off x="4706" y="713"/>
              <a:ext cx="296"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34" name="Line 192" hidden="1">
              <a:extLst>
                <a:ext uri="{FF2B5EF4-FFF2-40B4-BE49-F238E27FC236}">
                  <a16:creationId xmlns:a16="http://schemas.microsoft.com/office/drawing/2014/main" id="{D4238F65-EBE3-4B09-8FE0-6F5EED906997}"/>
                </a:ext>
              </a:extLst>
            </p:cNvPr>
            <p:cNvSpPr>
              <a:spLocks noChangeShapeType="1"/>
            </p:cNvSpPr>
            <p:nvPr userDrawn="1">
              <p:custDataLst>
                <p:tags r:id="rId45"/>
              </p:custDataLst>
            </p:nvPr>
          </p:nvSpPr>
          <p:spPr bwMode="gray">
            <a:xfrm flipH="1">
              <a:off x="4706" y="853"/>
              <a:ext cx="296"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35" name="Rectangle 278" hidden="1">
              <a:extLst>
                <a:ext uri="{FF2B5EF4-FFF2-40B4-BE49-F238E27FC236}">
                  <a16:creationId xmlns:a16="http://schemas.microsoft.com/office/drawing/2014/main" id="{1189AE54-1701-4C49-A7C5-D2049A6AE957}"/>
                </a:ext>
              </a:extLst>
            </p:cNvPr>
            <p:cNvSpPr>
              <a:spLocks noChangeArrowheads="1"/>
            </p:cNvSpPr>
            <p:nvPr userDrawn="1"/>
          </p:nvSpPr>
          <p:spPr bwMode="gray">
            <a:xfrm>
              <a:off x="5043" y="51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36" name="Rectangle 279" hidden="1">
              <a:extLst>
                <a:ext uri="{FF2B5EF4-FFF2-40B4-BE49-F238E27FC236}">
                  <a16:creationId xmlns:a16="http://schemas.microsoft.com/office/drawing/2014/main" id="{D14BF3FB-A1E9-490C-A2AC-087E75C8033E}"/>
                </a:ext>
              </a:extLst>
            </p:cNvPr>
            <p:cNvSpPr>
              <a:spLocks noChangeArrowheads="1"/>
            </p:cNvSpPr>
            <p:nvPr userDrawn="1"/>
          </p:nvSpPr>
          <p:spPr bwMode="gray">
            <a:xfrm>
              <a:off x="5043" y="65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sp>
          <p:nvSpPr>
            <p:cNvPr id="3137" name="Rectangle 280" hidden="1">
              <a:extLst>
                <a:ext uri="{FF2B5EF4-FFF2-40B4-BE49-F238E27FC236}">
                  <a16:creationId xmlns:a16="http://schemas.microsoft.com/office/drawing/2014/main" id="{C8F575B3-63D6-48A0-978D-C9130ED4FAD5}"/>
                </a:ext>
              </a:extLst>
            </p:cNvPr>
            <p:cNvSpPr>
              <a:spLocks noChangeArrowheads="1"/>
            </p:cNvSpPr>
            <p:nvPr userDrawn="1"/>
          </p:nvSpPr>
          <p:spPr bwMode="gray">
            <a:xfrm>
              <a:off x="5043" y="796"/>
              <a:ext cx="3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defRPr/>
              </a:pPr>
              <a:r>
                <a:rPr lang="en-US" sz="1200"/>
                <a:t>Legend</a:t>
              </a:r>
            </a:p>
          </p:txBody>
        </p:sp>
      </p:grpSp>
      <p:grpSp>
        <p:nvGrpSpPr>
          <p:cNvPr id="3082" name="McK Alternative Sticker" hidden="1">
            <a:extLst>
              <a:ext uri="{FF2B5EF4-FFF2-40B4-BE49-F238E27FC236}">
                <a16:creationId xmlns:a16="http://schemas.microsoft.com/office/drawing/2014/main" id="{FE626159-6C77-47CC-9BAC-A395CF21B766}"/>
              </a:ext>
            </a:extLst>
          </p:cNvPr>
          <p:cNvGrpSpPr>
            <a:grpSpLocks/>
          </p:cNvGrpSpPr>
          <p:nvPr>
            <p:custDataLst>
              <p:tags r:id="rId21"/>
            </p:custDataLst>
          </p:nvPr>
        </p:nvGrpSpPr>
        <p:grpSpPr bwMode="auto">
          <a:xfrm>
            <a:off x="8126413" y="793750"/>
            <a:ext cx="668337" cy="200025"/>
            <a:chOff x="2144" y="2357"/>
            <a:chExt cx="421" cy="126"/>
          </a:xfrm>
        </p:grpSpPr>
        <p:sp>
          <p:nvSpPr>
            <p:cNvPr id="3129" name="AutoShape 283" hidden="1">
              <a:extLst>
                <a:ext uri="{FF2B5EF4-FFF2-40B4-BE49-F238E27FC236}">
                  <a16:creationId xmlns:a16="http://schemas.microsoft.com/office/drawing/2014/main" id="{042D5F8B-C60F-42D1-969E-70930ACCCD13}"/>
                </a:ext>
              </a:extLst>
            </p:cNvPr>
            <p:cNvSpPr>
              <a:spLocks noChangeArrowheads="1"/>
            </p:cNvSpPr>
            <p:nvPr userDrawn="1"/>
          </p:nvSpPr>
          <p:spPr bwMode="gray">
            <a:xfrm>
              <a:off x="2144" y="2357"/>
              <a:ext cx="421" cy="126"/>
            </a:xfrm>
            <a:prstGeom prst="leftRightArrow">
              <a:avLst>
                <a:gd name="adj1" fmla="val 100000"/>
                <a:gd name="adj2"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18000" rIns="0" bIns="0">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defRPr/>
              </a:pPr>
              <a:r>
                <a:rPr lang="en-US" sz="1200" b="1">
                  <a:solidFill>
                    <a:srgbClr val="676767"/>
                  </a:solidFill>
                </a:rPr>
                <a:t>STICKER</a:t>
              </a:r>
            </a:p>
          </p:txBody>
        </p:sp>
        <p:cxnSp>
          <p:nvCxnSpPr>
            <p:cNvPr id="3130" name="AutoShape 284" hidden="1">
              <a:extLst>
                <a:ext uri="{FF2B5EF4-FFF2-40B4-BE49-F238E27FC236}">
                  <a16:creationId xmlns:a16="http://schemas.microsoft.com/office/drawing/2014/main" id="{18616D8B-5E6D-4E2D-A038-015DB55A843B}"/>
                </a:ext>
              </a:extLst>
            </p:cNvPr>
            <p:cNvCxnSpPr>
              <a:cxnSpLocks noChangeShapeType="1"/>
              <a:stCxn id="3129" idx="2"/>
              <a:endCxn id="3129" idx="0"/>
            </p:cNvCxnSpPr>
            <p:nvPr userDrawn="1"/>
          </p:nvCxnSpPr>
          <p:spPr bwMode="gray">
            <a:xfrm>
              <a:off x="2144" y="2357"/>
              <a:ext cx="421" cy="0"/>
            </a:xfrm>
            <a:prstGeom prst="straightConnector1">
              <a:avLst/>
            </a:prstGeom>
            <a:noFill/>
            <a:ln w="9525">
              <a:solidFill>
                <a:srgbClr val="676767"/>
              </a:solidFill>
              <a:round/>
              <a:headEnd/>
              <a:tailEnd/>
            </a:ln>
            <a:extLst>
              <a:ext uri="{909E8E84-426E-40DD-AFC4-6F175D3DCCD1}">
                <a14:hiddenFill xmlns:a14="http://schemas.microsoft.com/office/drawing/2010/main">
                  <a:noFill/>
                </a14:hiddenFill>
              </a:ext>
            </a:extLst>
          </p:spPr>
        </p:cxnSp>
        <p:cxnSp>
          <p:nvCxnSpPr>
            <p:cNvPr id="3131" name="AutoShape 285" hidden="1">
              <a:extLst>
                <a:ext uri="{FF2B5EF4-FFF2-40B4-BE49-F238E27FC236}">
                  <a16:creationId xmlns:a16="http://schemas.microsoft.com/office/drawing/2014/main" id="{15E45E72-8E11-41FB-AD33-07E6D153AD62}"/>
                </a:ext>
              </a:extLst>
            </p:cNvPr>
            <p:cNvCxnSpPr>
              <a:cxnSpLocks noChangeShapeType="1"/>
              <a:stCxn id="3129" idx="4"/>
              <a:endCxn id="3129" idx="6"/>
            </p:cNvCxnSpPr>
            <p:nvPr userDrawn="1"/>
          </p:nvCxnSpPr>
          <p:spPr bwMode="gray">
            <a:xfrm>
              <a:off x="2144" y="2483"/>
              <a:ext cx="421" cy="0"/>
            </a:xfrm>
            <a:prstGeom prst="straightConnector1">
              <a:avLst/>
            </a:prstGeom>
            <a:noFill/>
            <a:ln w="9525">
              <a:solidFill>
                <a:srgbClr val="676767"/>
              </a:solidFill>
              <a:round/>
              <a:headEnd/>
              <a:tailEnd/>
            </a:ln>
            <a:extLst>
              <a:ext uri="{909E8E84-426E-40DD-AFC4-6F175D3DCCD1}">
                <a14:hiddenFill xmlns:a14="http://schemas.microsoft.com/office/drawing/2010/main">
                  <a:noFill/>
                </a14:hiddenFill>
              </a:ext>
            </a:extLst>
          </p:spPr>
        </p:cxnSp>
      </p:grpSp>
      <p:grpSp>
        <p:nvGrpSpPr>
          <p:cNvPr id="3083" name="McK Default Sticker" hidden="1">
            <a:extLst>
              <a:ext uri="{FF2B5EF4-FFF2-40B4-BE49-F238E27FC236}">
                <a16:creationId xmlns:a16="http://schemas.microsoft.com/office/drawing/2014/main" id="{4CD5E24D-667B-495F-A16D-008A9639A260}"/>
              </a:ext>
            </a:extLst>
          </p:cNvPr>
          <p:cNvGrpSpPr>
            <a:grpSpLocks/>
          </p:cNvGrpSpPr>
          <p:nvPr>
            <p:custDataLst>
              <p:tags r:id="rId22"/>
            </p:custDataLst>
          </p:nvPr>
        </p:nvGrpSpPr>
        <p:grpSpPr bwMode="auto">
          <a:xfrm>
            <a:off x="8126413" y="512763"/>
            <a:ext cx="668337" cy="200025"/>
            <a:chOff x="2144" y="2357"/>
            <a:chExt cx="421" cy="126"/>
          </a:xfrm>
        </p:grpSpPr>
        <p:sp>
          <p:nvSpPr>
            <p:cNvPr id="3126" name="AutoShape 288" hidden="1">
              <a:extLst>
                <a:ext uri="{FF2B5EF4-FFF2-40B4-BE49-F238E27FC236}">
                  <a16:creationId xmlns:a16="http://schemas.microsoft.com/office/drawing/2014/main" id="{00279E62-02D4-4376-9232-CAE1BE8DAECE}"/>
                </a:ext>
              </a:extLst>
            </p:cNvPr>
            <p:cNvSpPr>
              <a:spLocks noChangeArrowheads="1"/>
            </p:cNvSpPr>
            <p:nvPr userDrawn="1"/>
          </p:nvSpPr>
          <p:spPr bwMode="gray">
            <a:xfrm>
              <a:off x="2144" y="2357"/>
              <a:ext cx="421" cy="126"/>
            </a:xfrm>
            <a:prstGeom prst="leftRightArrow">
              <a:avLst>
                <a:gd name="adj1" fmla="val 100000"/>
                <a:gd name="adj2"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18000" rIns="0" bIns="0" anchor="b">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defRPr/>
              </a:pPr>
              <a:r>
                <a:rPr lang="en-US" sz="1200" b="1">
                  <a:solidFill>
                    <a:srgbClr val="676767"/>
                  </a:solidFill>
                </a:rPr>
                <a:t>STICKER</a:t>
              </a:r>
            </a:p>
          </p:txBody>
        </p:sp>
        <p:cxnSp>
          <p:nvCxnSpPr>
            <p:cNvPr id="3127" name="AutoShape 289" hidden="1">
              <a:extLst>
                <a:ext uri="{FF2B5EF4-FFF2-40B4-BE49-F238E27FC236}">
                  <a16:creationId xmlns:a16="http://schemas.microsoft.com/office/drawing/2014/main" id="{CBB082BF-EB2C-4675-B21B-E1971F412CA6}"/>
                </a:ext>
              </a:extLst>
            </p:cNvPr>
            <p:cNvCxnSpPr>
              <a:cxnSpLocks noChangeShapeType="1"/>
              <a:stCxn id="3126" idx="2"/>
              <a:endCxn id="3126" idx="0"/>
            </p:cNvCxnSpPr>
            <p:nvPr userDrawn="1"/>
          </p:nvCxnSpPr>
          <p:spPr bwMode="gray">
            <a:xfrm>
              <a:off x="2144" y="2357"/>
              <a:ext cx="421" cy="0"/>
            </a:xfrm>
            <a:prstGeom prst="straightConnector1">
              <a:avLst/>
            </a:prstGeom>
            <a:noFill/>
            <a:ln w="9525">
              <a:solidFill>
                <a:srgbClr val="676767"/>
              </a:solidFill>
              <a:round/>
              <a:headEnd/>
              <a:tailEnd/>
            </a:ln>
            <a:extLst>
              <a:ext uri="{909E8E84-426E-40DD-AFC4-6F175D3DCCD1}">
                <a14:hiddenFill xmlns:a14="http://schemas.microsoft.com/office/drawing/2010/main">
                  <a:noFill/>
                </a14:hiddenFill>
              </a:ext>
            </a:extLst>
          </p:spPr>
        </p:cxnSp>
        <p:cxnSp>
          <p:nvCxnSpPr>
            <p:cNvPr id="3128" name="AutoShape 290" hidden="1">
              <a:extLst>
                <a:ext uri="{FF2B5EF4-FFF2-40B4-BE49-F238E27FC236}">
                  <a16:creationId xmlns:a16="http://schemas.microsoft.com/office/drawing/2014/main" id="{4A5F07AB-84C6-451B-A5C2-EE837A9C80F2}"/>
                </a:ext>
              </a:extLst>
            </p:cNvPr>
            <p:cNvCxnSpPr>
              <a:cxnSpLocks noChangeShapeType="1"/>
              <a:stCxn id="3126" idx="4"/>
              <a:endCxn id="3126" idx="6"/>
            </p:cNvCxnSpPr>
            <p:nvPr userDrawn="1"/>
          </p:nvCxnSpPr>
          <p:spPr bwMode="gray">
            <a:xfrm>
              <a:off x="2144" y="2483"/>
              <a:ext cx="421" cy="0"/>
            </a:xfrm>
            <a:prstGeom prst="straightConnector1">
              <a:avLst/>
            </a:prstGeom>
            <a:noFill/>
            <a:ln w="9525">
              <a:solidFill>
                <a:srgbClr val="676767"/>
              </a:solidFill>
              <a:round/>
              <a:headEnd/>
              <a:tailEnd/>
            </a:ln>
            <a:extLst>
              <a:ext uri="{909E8E84-426E-40DD-AFC4-6F175D3DCCD1}">
                <a14:hiddenFill xmlns:a14="http://schemas.microsoft.com/office/drawing/2010/main">
                  <a:noFill/>
                </a14:hiddenFill>
              </a:ext>
            </a:extLst>
          </p:spPr>
        </p:cxnSp>
      </p:grpSp>
      <p:grpSp>
        <p:nvGrpSpPr>
          <p:cNvPr id="3084" name="Group 370">
            <a:extLst>
              <a:ext uri="{FF2B5EF4-FFF2-40B4-BE49-F238E27FC236}">
                <a16:creationId xmlns:a16="http://schemas.microsoft.com/office/drawing/2014/main" id="{ABECB424-256E-44FB-8BD7-826BCA907FC3}"/>
              </a:ext>
            </a:extLst>
          </p:cNvPr>
          <p:cNvGrpSpPr>
            <a:grpSpLocks/>
          </p:cNvGrpSpPr>
          <p:nvPr/>
        </p:nvGrpSpPr>
        <p:grpSpPr bwMode="auto">
          <a:xfrm>
            <a:off x="0" y="0"/>
            <a:ext cx="8961438" cy="6726238"/>
            <a:chOff x="0" y="0"/>
            <a:chExt cx="5645" cy="4237"/>
          </a:xfrm>
        </p:grpSpPr>
        <p:sp>
          <p:nvSpPr>
            <p:cNvPr id="3123" name="Rectangle 46">
              <a:extLst>
                <a:ext uri="{FF2B5EF4-FFF2-40B4-BE49-F238E27FC236}">
                  <a16:creationId xmlns:a16="http://schemas.microsoft.com/office/drawing/2014/main" id="{2B287F39-8DF3-4635-B716-4264C49F239A}"/>
                </a:ext>
              </a:extLst>
            </p:cNvPr>
            <p:cNvSpPr>
              <a:spLocks noChangeArrowheads="1"/>
            </p:cNvSpPr>
            <p:nvPr userDrawn="1">
              <p:custDataLst>
                <p:tags r:id="rId40"/>
              </p:custDataLst>
            </p:nvPr>
          </p:nvSpPr>
          <p:spPr bwMode="hidden">
            <a:xfrm>
              <a:off x="0" y="4065"/>
              <a:ext cx="5645" cy="1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24" name="Rectangle 49">
              <a:extLst>
                <a:ext uri="{FF2B5EF4-FFF2-40B4-BE49-F238E27FC236}">
                  <a16:creationId xmlns:a16="http://schemas.microsoft.com/office/drawing/2014/main" id="{89A8F80D-6FF5-438A-9DC6-9647381B2DCE}"/>
                </a:ext>
              </a:extLst>
            </p:cNvPr>
            <p:cNvSpPr>
              <a:spLocks noChangeArrowheads="1"/>
            </p:cNvSpPr>
            <p:nvPr userDrawn="1">
              <p:custDataLst>
                <p:tags r:id="rId41"/>
              </p:custDataLst>
            </p:nvPr>
          </p:nvSpPr>
          <p:spPr bwMode="hidden">
            <a:xfrm>
              <a:off x="0" y="0"/>
              <a:ext cx="86" cy="42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sp>
          <p:nvSpPr>
            <p:cNvPr id="3125" name="Rectangle 48">
              <a:extLst>
                <a:ext uri="{FF2B5EF4-FFF2-40B4-BE49-F238E27FC236}">
                  <a16:creationId xmlns:a16="http://schemas.microsoft.com/office/drawing/2014/main" id="{8049A635-0FA6-4582-AF5D-CCB89705EE85}"/>
                </a:ext>
              </a:extLst>
            </p:cNvPr>
            <p:cNvSpPr>
              <a:spLocks noChangeArrowheads="1"/>
            </p:cNvSpPr>
            <p:nvPr userDrawn="1">
              <p:custDataLst>
                <p:tags r:id="rId42"/>
              </p:custDataLst>
            </p:nvPr>
          </p:nvSpPr>
          <p:spPr bwMode="hidden">
            <a:xfrm>
              <a:off x="0" y="428"/>
              <a:ext cx="86" cy="3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buFontTx/>
                <a:buChar char="•"/>
                <a:defRPr/>
              </a:pPr>
              <a:endParaRPr lang="en-GB"/>
            </a:p>
          </p:txBody>
        </p:sp>
      </p:grpSp>
      <p:grpSp>
        <p:nvGrpSpPr>
          <p:cNvPr id="3085" name="McK Working Grid A" hidden="1">
            <a:extLst>
              <a:ext uri="{FF2B5EF4-FFF2-40B4-BE49-F238E27FC236}">
                <a16:creationId xmlns:a16="http://schemas.microsoft.com/office/drawing/2014/main" id="{0CD7DBC4-429D-4648-A101-4F58939FF99D}"/>
              </a:ext>
            </a:extLst>
          </p:cNvPr>
          <p:cNvGrpSpPr>
            <a:grpSpLocks/>
          </p:cNvGrpSpPr>
          <p:nvPr>
            <p:custDataLst>
              <p:tags r:id="rId23"/>
            </p:custDataLst>
          </p:nvPr>
        </p:nvGrpSpPr>
        <p:grpSpPr bwMode="auto">
          <a:xfrm>
            <a:off x="-307975" y="-158750"/>
            <a:ext cx="9505950" cy="7015163"/>
            <a:chOff x="-194" y="-100"/>
            <a:chExt cx="5988" cy="4419"/>
          </a:xfrm>
        </p:grpSpPr>
        <p:sp>
          <p:nvSpPr>
            <p:cNvPr id="3109" name="Line 310" hidden="1">
              <a:extLst>
                <a:ext uri="{FF2B5EF4-FFF2-40B4-BE49-F238E27FC236}">
                  <a16:creationId xmlns:a16="http://schemas.microsoft.com/office/drawing/2014/main" id="{4A7E6F7F-2043-40F4-9C63-440DA916EA9D}"/>
                </a:ext>
              </a:extLst>
            </p:cNvPr>
            <p:cNvSpPr>
              <a:spLocks noChangeShapeType="1"/>
            </p:cNvSpPr>
            <p:nvPr/>
          </p:nvSpPr>
          <p:spPr bwMode="gray">
            <a:xfrm>
              <a:off x="-194" y="4030"/>
              <a:ext cx="5987" cy="0"/>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0" name="Line 311" hidden="1">
              <a:extLst>
                <a:ext uri="{FF2B5EF4-FFF2-40B4-BE49-F238E27FC236}">
                  <a16:creationId xmlns:a16="http://schemas.microsoft.com/office/drawing/2014/main" id="{1DFE5321-F5BD-4B7C-9B19-9C9643680CA3}"/>
                </a:ext>
              </a:extLst>
            </p:cNvPr>
            <p:cNvSpPr>
              <a:spLocks noChangeShapeType="1"/>
            </p:cNvSpPr>
            <p:nvPr/>
          </p:nvSpPr>
          <p:spPr bwMode="gray">
            <a:xfrm>
              <a:off x="-194" y="3885"/>
              <a:ext cx="5987" cy="0"/>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1" name="Line 312" hidden="1">
              <a:extLst>
                <a:ext uri="{FF2B5EF4-FFF2-40B4-BE49-F238E27FC236}">
                  <a16:creationId xmlns:a16="http://schemas.microsoft.com/office/drawing/2014/main" id="{C8DF9841-95C7-4B40-8052-CE29FB0866B8}"/>
                </a:ext>
              </a:extLst>
            </p:cNvPr>
            <p:cNvSpPr>
              <a:spLocks noChangeShapeType="1"/>
            </p:cNvSpPr>
            <p:nvPr/>
          </p:nvSpPr>
          <p:spPr bwMode="gray">
            <a:xfrm>
              <a:off x="-194" y="3831"/>
              <a:ext cx="5987" cy="0"/>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2" name="Line 313" hidden="1">
              <a:extLst>
                <a:ext uri="{FF2B5EF4-FFF2-40B4-BE49-F238E27FC236}">
                  <a16:creationId xmlns:a16="http://schemas.microsoft.com/office/drawing/2014/main" id="{2C0A7560-60FE-4623-BB6D-9C1601C58FAA}"/>
                </a:ext>
              </a:extLst>
            </p:cNvPr>
            <p:cNvSpPr>
              <a:spLocks noChangeShapeType="1"/>
            </p:cNvSpPr>
            <p:nvPr/>
          </p:nvSpPr>
          <p:spPr bwMode="gray">
            <a:xfrm>
              <a:off x="-194" y="427"/>
              <a:ext cx="5987" cy="0"/>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3" name="Line 314" hidden="1">
              <a:extLst>
                <a:ext uri="{FF2B5EF4-FFF2-40B4-BE49-F238E27FC236}">
                  <a16:creationId xmlns:a16="http://schemas.microsoft.com/office/drawing/2014/main" id="{693DE93B-7B12-48FC-817F-1C989E6A5CAA}"/>
                </a:ext>
              </a:extLst>
            </p:cNvPr>
            <p:cNvSpPr>
              <a:spLocks noChangeShapeType="1"/>
            </p:cNvSpPr>
            <p:nvPr/>
          </p:nvSpPr>
          <p:spPr bwMode="gray">
            <a:xfrm>
              <a:off x="-194" y="605"/>
              <a:ext cx="5987" cy="0"/>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4" name="Line 315" hidden="1">
              <a:extLst>
                <a:ext uri="{FF2B5EF4-FFF2-40B4-BE49-F238E27FC236}">
                  <a16:creationId xmlns:a16="http://schemas.microsoft.com/office/drawing/2014/main" id="{C962C7A8-6F62-4610-8EF6-981EF39F60DE}"/>
                </a:ext>
              </a:extLst>
            </p:cNvPr>
            <p:cNvSpPr>
              <a:spLocks noChangeShapeType="1"/>
            </p:cNvSpPr>
            <p:nvPr/>
          </p:nvSpPr>
          <p:spPr bwMode="gray">
            <a:xfrm>
              <a:off x="-194" y="661"/>
              <a:ext cx="5987" cy="0"/>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5" name="Line 316" hidden="1">
              <a:extLst>
                <a:ext uri="{FF2B5EF4-FFF2-40B4-BE49-F238E27FC236}">
                  <a16:creationId xmlns:a16="http://schemas.microsoft.com/office/drawing/2014/main" id="{9025970F-B915-46F9-894D-78FEABE5A5C1}"/>
                </a:ext>
              </a:extLst>
            </p:cNvPr>
            <p:cNvSpPr>
              <a:spLocks noChangeShapeType="1"/>
            </p:cNvSpPr>
            <p:nvPr/>
          </p:nvSpPr>
          <p:spPr bwMode="gray">
            <a:xfrm>
              <a:off x="111" y="-100"/>
              <a:ext cx="0" cy="4419"/>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6" name="Line 317" hidden="1">
              <a:extLst>
                <a:ext uri="{FF2B5EF4-FFF2-40B4-BE49-F238E27FC236}">
                  <a16:creationId xmlns:a16="http://schemas.microsoft.com/office/drawing/2014/main" id="{7A75318F-BDC3-42A3-9718-9956697615FF}"/>
                </a:ext>
              </a:extLst>
            </p:cNvPr>
            <p:cNvSpPr>
              <a:spLocks noChangeShapeType="1"/>
            </p:cNvSpPr>
            <p:nvPr/>
          </p:nvSpPr>
          <p:spPr bwMode="gray">
            <a:xfrm>
              <a:off x="5543" y="-100"/>
              <a:ext cx="0" cy="4419"/>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7" name="Line 318" hidden="1">
              <a:extLst>
                <a:ext uri="{FF2B5EF4-FFF2-40B4-BE49-F238E27FC236}">
                  <a16:creationId xmlns:a16="http://schemas.microsoft.com/office/drawing/2014/main" id="{9C51D037-F56F-4E96-8723-041669FC4528}"/>
                </a:ext>
              </a:extLst>
            </p:cNvPr>
            <p:cNvSpPr>
              <a:spLocks noChangeShapeType="1"/>
            </p:cNvSpPr>
            <p:nvPr/>
          </p:nvSpPr>
          <p:spPr bwMode="gray">
            <a:xfrm>
              <a:off x="2826" y="-100"/>
              <a:ext cx="0" cy="4419"/>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8" name="Line 319" hidden="1">
              <a:extLst>
                <a:ext uri="{FF2B5EF4-FFF2-40B4-BE49-F238E27FC236}">
                  <a16:creationId xmlns:a16="http://schemas.microsoft.com/office/drawing/2014/main" id="{0E4B77FE-97C1-416E-BF5A-21444856A36B}"/>
                </a:ext>
              </a:extLst>
            </p:cNvPr>
            <p:cNvSpPr>
              <a:spLocks noChangeShapeType="1"/>
            </p:cNvSpPr>
            <p:nvPr/>
          </p:nvSpPr>
          <p:spPr bwMode="gray">
            <a:xfrm>
              <a:off x="2781" y="-100"/>
              <a:ext cx="0" cy="4419"/>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19" name="Line 320" hidden="1">
              <a:extLst>
                <a:ext uri="{FF2B5EF4-FFF2-40B4-BE49-F238E27FC236}">
                  <a16:creationId xmlns:a16="http://schemas.microsoft.com/office/drawing/2014/main" id="{9D7FA97C-F157-4F4D-9CC3-FE7386A3911A}"/>
                </a:ext>
              </a:extLst>
            </p:cNvPr>
            <p:cNvSpPr>
              <a:spLocks noChangeShapeType="1"/>
            </p:cNvSpPr>
            <p:nvPr/>
          </p:nvSpPr>
          <p:spPr bwMode="gray">
            <a:xfrm>
              <a:off x="2872" y="-100"/>
              <a:ext cx="0" cy="4419"/>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20" name="Line 321" hidden="1">
              <a:extLst>
                <a:ext uri="{FF2B5EF4-FFF2-40B4-BE49-F238E27FC236}">
                  <a16:creationId xmlns:a16="http://schemas.microsoft.com/office/drawing/2014/main" id="{CEFD88DB-1310-46F8-9B5A-7015FF78E123}"/>
                </a:ext>
              </a:extLst>
            </p:cNvPr>
            <p:cNvSpPr>
              <a:spLocks noChangeShapeType="1"/>
            </p:cNvSpPr>
            <p:nvPr/>
          </p:nvSpPr>
          <p:spPr bwMode="gray">
            <a:xfrm rot="5400000">
              <a:off x="2801" y="-748"/>
              <a:ext cx="0" cy="5987"/>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21" name="Line 322" hidden="1">
              <a:extLst>
                <a:ext uri="{FF2B5EF4-FFF2-40B4-BE49-F238E27FC236}">
                  <a16:creationId xmlns:a16="http://schemas.microsoft.com/office/drawing/2014/main" id="{1D732016-0058-4F2E-9F2D-6DF19546DA77}"/>
                </a:ext>
              </a:extLst>
            </p:cNvPr>
            <p:cNvSpPr>
              <a:spLocks noChangeShapeType="1"/>
            </p:cNvSpPr>
            <p:nvPr/>
          </p:nvSpPr>
          <p:spPr bwMode="gray">
            <a:xfrm rot="5400000">
              <a:off x="2801" y="-793"/>
              <a:ext cx="0" cy="5987"/>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22" name="Line 323" hidden="1">
              <a:extLst>
                <a:ext uri="{FF2B5EF4-FFF2-40B4-BE49-F238E27FC236}">
                  <a16:creationId xmlns:a16="http://schemas.microsoft.com/office/drawing/2014/main" id="{4050735D-0EE7-41F2-805B-952B3BEC9FBF}"/>
                </a:ext>
              </a:extLst>
            </p:cNvPr>
            <p:cNvSpPr>
              <a:spLocks noChangeShapeType="1"/>
            </p:cNvSpPr>
            <p:nvPr/>
          </p:nvSpPr>
          <p:spPr bwMode="gray">
            <a:xfrm rot="5400000">
              <a:off x="2801" y="-702"/>
              <a:ext cx="0" cy="5987"/>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3086" name="McK Working Grid B" hidden="1">
            <a:extLst>
              <a:ext uri="{FF2B5EF4-FFF2-40B4-BE49-F238E27FC236}">
                <a16:creationId xmlns:a16="http://schemas.microsoft.com/office/drawing/2014/main" id="{6EB42DF5-696F-4718-BDBC-7DB147A5CB2B}"/>
              </a:ext>
            </a:extLst>
          </p:cNvPr>
          <p:cNvGrpSpPr>
            <a:grpSpLocks/>
          </p:cNvGrpSpPr>
          <p:nvPr>
            <p:custDataLst>
              <p:tags r:id="rId24"/>
            </p:custDataLst>
          </p:nvPr>
        </p:nvGrpSpPr>
        <p:grpSpPr bwMode="auto">
          <a:xfrm>
            <a:off x="-307975" y="-158750"/>
            <a:ext cx="9505950" cy="7015163"/>
            <a:chOff x="-194" y="-100"/>
            <a:chExt cx="5988" cy="4419"/>
          </a:xfrm>
        </p:grpSpPr>
        <p:grpSp>
          <p:nvGrpSpPr>
            <p:cNvPr id="3090" name="Group 346" hidden="1">
              <a:extLst>
                <a:ext uri="{FF2B5EF4-FFF2-40B4-BE49-F238E27FC236}">
                  <a16:creationId xmlns:a16="http://schemas.microsoft.com/office/drawing/2014/main" id="{C02D198B-1FCB-4141-BF52-C678FFE4689B}"/>
                </a:ext>
              </a:extLst>
            </p:cNvPr>
            <p:cNvGrpSpPr>
              <a:grpSpLocks/>
            </p:cNvGrpSpPr>
            <p:nvPr>
              <p:custDataLst>
                <p:tags r:id="rId27"/>
              </p:custDataLst>
            </p:nvPr>
          </p:nvGrpSpPr>
          <p:grpSpPr bwMode="auto">
            <a:xfrm>
              <a:off x="3686" y="-100"/>
              <a:ext cx="91" cy="4419"/>
              <a:chOff x="2781" y="-100"/>
              <a:chExt cx="91" cy="4419"/>
            </a:xfrm>
          </p:grpSpPr>
          <p:sp>
            <p:nvSpPr>
              <p:cNvPr id="3106" name="Line 347" hidden="1">
                <a:extLst>
                  <a:ext uri="{FF2B5EF4-FFF2-40B4-BE49-F238E27FC236}">
                    <a16:creationId xmlns:a16="http://schemas.microsoft.com/office/drawing/2014/main" id="{89CF5DA5-3645-48A7-A39B-70470E55F8F4}"/>
                  </a:ext>
                </a:extLst>
              </p:cNvPr>
              <p:cNvSpPr>
                <a:spLocks noChangeShapeType="1"/>
              </p:cNvSpPr>
              <p:nvPr/>
            </p:nvSpPr>
            <p:spPr bwMode="gray">
              <a:xfrm>
                <a:off x="2826" y="-100"/>
                <a:ext cx="0" cy="4419"/>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07" name="Line 348" hidden="1">
                <a:extLst>
                  <a:ext uri="{FF2B5EF4-FFF2-40B4-BE49-F238E27FC236}">
                    <a16:creationId xmlns:a16="http://schemas.microsoft.com/office/drawing/2014/main" id="{2D7C1679-E881-4537-92CE-A58E8DD92262}"/>
                  </a:ext>
                </a:extLst>
              </p:cNvPr>
              <p:cNvSpPr>
                <a:spLocks noChangeShapeType="1"/>
              </p:cNvSpPr>
              <p:nvPr/>
            </p:nvSpPr>
            <p:spPr bwMode="gray">
              <a:xfrm>
                <a:off x="2781" y="-100"/>
                <a:ext cx="0" cy="4419"/>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08" name="Line 349" hidden="1">
                <a:extLst>
                  <a:ext uri="{FF2B5EF4-FFF2-40B4-BE49-F238E27FC236}">
                    <a16:creationId xmlns:a16="http://schemas.microsoft.com/office/drawing/2014/main" id="{D2351101-94A2-428E-9703-B84A910AD259}"/>
                  </a:ext>
                </a:extLst>
              </p:cNvPr>
              <p:cNvSpPr>
                <a:spLocks noChangeShapeType="1"/>
              </p:cNvSpPr>
              <p:nvPr/>
            </p:nvSpPr>
            <p:spPr bwMode="gray">
              <a:xfrm>
                <a:off x="2872" y="-100"/>
                <a:ext cx="0" cy="4419"/>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3091" name="Line 350" hidden="1">
              <a:extLst>
                <a:ext uri="{FF2B5EF4-FFF2-40B4-BE49-F238E27FC236}">
                  <a16:creationId xmlns:a16="http://schemas.microsoft.com/office/drawing/2014/main" id="{355F8863-2206-4447-A1A1-B45A70A39095}"/>
                </a:ext>
              </a:extLst>
            </p:cNvPr>
            <p:cNvSpPr>
              <a:spLocks noChangeShapeType="1"/>
            </p:cNvSpPr>
            <p:nvPr>
              <p:custDataLst>
                <p:tags r:id="rId28"/>
              </p:custDataLst>
            </p:nvPr>
          </p:nvSpPr>
          <p:spPr bwMode="gray">
            <a:xfrm>
              <a:off x="-194" y="4030"/>
              <a:ext cx="5987" cy="0"/>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2" name="Line 351" hidden="1">
              <a:extLst>
                <a:ext uri="{FF2B5EF4-FFF2-40B4-BE49-F238E27FC236}">
                  <a16:creationId xmlns:a16="http://schemas.microsoft.com/office/drawing/2014/main" id="{CA3E46D2-B7EE-4326-B982-9AD7CF475B3F}"/>
                </a:ext>
              </a:extLst>
            </p:cNvPr>
            <p:cNvSpPr>
              <a:spLocks noChangeShapeType="1"/>
            </p:cNvSpPr>
            <p:nvPr>
              <p:custDataLst>
                <p:tags r:id="rId29"/>
              </p:custDataLst>
            </p:nvPr>
          </p:nvSpPr>
          <p:spPr bwMode="gray">
            <a:xfrm>
              <a:off x="-194" y="3885"/>
              <a:ext cx="5987" cy="0"/>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3" name="Line 352" hidden="1">
              <a:extLst>
                <a:ext uri="{FF2B5EF4-FFF2-40B4-BE49-F238E27FC236}">
                  <a16:creationId xmlns:a16="http://schemas.microsoft.com/office/drawing/2014/main" id="{3A914975-31F9-4908-B91A-C76E8CDC792B}"/>
                </a:ext>
              </a:extLst>
            </p:cNvPr>
            <p:cNvSpPr>
              <a:spLocks noChangeShapeType="1"/>
            </p:cNvSpPr>
            <p:nvPr>
              <p:custDataLst>
                <p:tags r:id="rId30"/>
              </p:custDataLst>
            </p:nvPr>
          </p:nvSpPr>
          <p:spPr bwMode="gray">
            <a:xfrm>
              <a:off x="-194" y="3831"/>
              <a:ext cx="5987" cy="0"/>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4" name="Line 353" hidden="1">
              <a:extLst>
                <a:ext uri="{FF2B5EF4-FFF2-40B4-BE49-F238E27FC236}">
                  <a16:creationId xmlns:a16="http://schemas.microsoft.com/office/drawing/2014/main" id="{B1CCF374-7880-4A2C-9173-090F2EC7818B}"/>
                </a:ext>
              </a:extLst>
            </p:cNvPr>
            <p:cNvSpPr>
              <a:spLocks noChangeShapeType="1"/>
            </p:cNvSpPr>
            <p:nvPr>
              <p:custDataLst>
                <p:tags r:id="rId31"/>
              </p:custDataLst>
            </p:nvPr>
          </p:nvSpPr>
          <p:spPr bwMode="gray">
            <a:xfrm>
              <a:off x="-194" y="427"/>
              <a:ext cx="5987" cy="0"/>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5" name="Line 354" hidden="1">
              <a:extLst>
                <a:ext uri="{FF2B5EF4-FFF2-40B4-BE49-F238E27FC236}">
                  <a16:creationId xmlns:a16="http://schemas.microsoft.com/office/drawing/2014/main" id="{40FFCA59-17F7-4847-9363-037170AE17BA}"/>
                </a:ext>
              </a:extLst>
            </p:cNvPr>
            <p:cNvSpPr>
              <a:spLocks noChangeShapeType="1"/>
            </p:cNvSpPr>
            <p:nvPr>
              <p:custDataLst>
                <p:tags r:id="rId32"/>
              </p:custDataLst>
            </p:nvPr>
          </p:nvSpPr>
          <p:spPr bwMode="gray">
            <a:xfrm>
              <a:off x="-194" y="605"/>
              <a:ext cx="5987" cy="0"/>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6" name="Line 355" hidden="1">
              <a:extLst>
                <a:ext uri="{FF2B5EF4-FFF2-40B4-BE49-F238E27FC236}">
                  <a16:creationId xmlns:a16="http://schemas.microsoft.com/office/drawing/2014/main" id="{8A212305-9090-4CED-88CE-55538D3B65B7}"/>
                </a:ext>
              </a:extLst>
            </p:cNvPr>
            <p:cNvSpPr>
              <a:spLocks noChangeShapeType="1"/>
            </p:cNvSpPr>
            <p:nvPr>
              <p:custDataLst>
                <p:tags r:id="rId33"/>
              </p:custDataLst>
            </p:nvPr>
          </p:nvSpPr>
          <p:spPr bwMode="gray">
            <a:xfrm>
              <a:off x="-194" y="661"/>
              <a:ext cx="5987" cy="0"/>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7" name="Line 356" hidden="1">
              <a:extLst>
                <a:ext uri="{FF2B5EF4-FFF2-40B4-BE49-F238E27FC236}">
                  <a16:creationId xmlns:a16="http://schemas.microsoft.com/office/drawing/2014/main" id="{EF812B7E-8B85-4E62-9E5A-4920810C6E96}"/>
                </a:ext>
              </a:extLst>
            </p:cNvPr>
            <p:cNvSpPr>
              <a:spLocks noChangeShapeType="1"/>
            </p:cNvSpPr>
            <p:nvPr>
              <p:custDataLst>
                <p:tags r:id="rId34"/>
              </p:custDataLst>
            </p:nvPr>
          </p:nvSpPr>
          <p:spPr bwMode="gray">
            <a:xfrm>
              <a:off x="111" y="-100"/>
              <a:ext cx="0" cy="4419"/>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98" name="Line 357" hidden="1">
              <a:extLst>
                <a:ext uri="{FF2B5EF4-FFF2-40B4-BE49-F238E27FC236}">
                  <a16:creationId xmlns:a16="http://schemas.microsoft.com/office/drawing/2014/main" id="{3C3A732A-92C4-4786-98C5-BA836D58FF0F}"/>
                </a:ext>
              </a:extLst>
            </p:cNvPr>
            <p:cNvSpPr>
              <a:spLocks noChangeShapeType="1"/>
            </p:cNvSpPr>
            <p:nvPr>
              <p:custDataLst>
                <p:tags r:id="rId35"/>
              </p:custDataLst>
            </p:nvPr>
          </p:nvSpPr>
          <p:spPr bwMode="gray">
            <a:xfrm>
              <a:off x="5543" y="-100"/>
              <a:ext cx="0" cy="4419"/>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3099" name="Group 358" hidden="1">
              <a:extLst>
                <a:ext uri="{FF2B5EF4-FFF2-40B4-BE49-F238E27FC236}">
                  <a16:creationId xmlns:a16="http://schemas.microsoft.com/office/drawing/2014/main" id="{684D6F66-4CBE-4F90-ABDB-B3A6DCD188A4}"/>
                </a:ext>
              </a:extLst>
            </p:cNvPr>
            <p:cNvGrpSpPr>
              <a:grpSpLocks/>
            </p:cNvGrpSpPr>
            <p:nvPr>
              <p:custDataLst>
                <p:tags r:id="rId36"/>
              </p:custDataLst>
            </p:nvPr>
          </p:nvGrpSpPr>
          <p:grpSpPr bwMode="auto">
            <a:xfrm>
              <a:off x="1875" y="-100"/>
              <a:ext cx="91" cy="4419"/>
              <a:chOff x="2781" y="-100"/>
              <a:chExt cx="91" cy="4419"/>
            </a:xfrm>
          </p:grpSpPr>
          <p:sp>
            <p:nvSpPr>
              <p:cNvPr id="3103" name="Line 359" hidden="1">
                <a:extLst>
                  <a:ext uri="{FF2B5EF4-FFF2-40B4-BE49-F238E27FC236}">
                    <a16:creationId xmlns:a16="http://schemas.microsoft.com/office/drawing/2014/main" id="{353BCA80-303D-4DD0-9059-47FA9AB3194B}"/>
                  </a:ext>
                </a:extLst>
              </p:cNvPr>
              <p:cNvSpPr>
                <a:spLocks noChangeShapeType="1"/>
              </p:cNvSpPr>
              <p:nvPr/>
            </p:nvSpPr>
            <p:spPr bwMode="gray">
              <a:xfrm>
                <a:off x="2826" y="-100"/>
                <a:ext cx="0" cy="4419"/>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04" name="Line 360" hidden="1">
                <a:extLst>
                  <a:ext uri="{FF2B5EF4-FFF2-40B4-BE49-F238E27FC236}">
                    <a16:creationId xmlns:a16="http://schemas.microsoft.com/office/drawing/2014/main" id="{B79D57CC-9E09-48ED-926A-80711F68EFC8}"/>
                  </a:ext>
                </a:extLst>
              </p:cNvPr>
              <p:cNvSpPr>
                <a:spLocks noChangeShapeType="1"/>
              </p:cNvSpPr>
              <p:nvPr/>
            </p:nvSpPr>
            <p:spPr bwMode="gray">
              <a:xfrm>
                <a:off x="2781" y="-100"/>
                <a:ext cx="0" cy="4419"/>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05" name="Line 361" hidden="1">
                <a:extLst>
                  <a:ext uri="{FF2B5EF4-FFF2-40B4-BE49-F238E27FC236}">
                    <a16:creationId xmlns:a16="http://schemas.microsoft.com/office/drawing/2014/main" id="{F19852B2-9EE4-4050-9EB2-DA433B088DCA}"/>
                  </a:ext>
                </a:extLst>
              </p:cNvPr>
              <p:cNvSpPr>
                <a:spLocks noChangeShapeType="1"/>
              </p:cNvSpPr>
              <p:nvPr/>
            </p:nvSpPr>
            <p:spPr bwMode="gray">
              <a:xfrm>
                <a:off x="2872" y="-100"/>
                <a:ext cx="0" cy="4419"/>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3100" name="Line 362" hidden="1">
              <a:extLst>
                <a:ext uri="{FF2B5EF4-FFF2-40B4-BE49-F238E27FC236}">
                  <a16:creationId xmlns:a16="http://schemas.microsoft.com/office/drawing/2014/main" id="{3A9CB5F6-76F6-4F00-860B-5DA4489ED71D}"/>
                </a:ext>
              </a:extLst>
            </p:cNvPr>
            <p:cNvSpPr>
              <a:spLocks noChangeShapeType="1"/>
            </p:cNvSpPr>
            <p:nvPr>
              <p:custDataLst>
                <p:tags r:id="rId37"/>
              </p:custDataLst>
            </p:nvPr>
          </p:nvSpPr>
          <p:spPr bwMode="gray">
            <a:xfrm rot="5400000">
              <a:off x="2801" y="-748"/>
              <a:ext cx="0" cy="5987"/>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01" name="Line 363" hidden="1">
              <a:extLst>
                <a:ext uri="{FF2B5EF4-FFF2-40B4-BE49-F238E27FC236}">
                  <a16:creationId xmlns:a16="http://schemas.microsoft.com/office/drawing/2014/main" id="{61756018-8F45-499A-826C-930DC127E789}"/>
                </a:ext>
              </a:extLst>
            </p:cNvPr>
            <p:cNvSpPr>
              <a:spLocks noChangeShapeType="1"/>
            </p:cNvSpPr>
            <p:nvPr>
              <p:custDataLst>
                <p:tags r:id="rId38"/>
              </p:custDataLst>
            </p:nvPr>
          </p:nvSpPr>
          <p:spPr bwMode="gray">
            <a:xfrm rot="5400000">
              <a:off x="2801" y="-793"/>
              <a:ext cx="0" cy="5987"/>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02" name="Line 364" hidden="1">
              <a:extLst>
                <a:ext uri="{FF2B5EF4-FFF2-40B4-BE49-F238E27FC236}">
                  <a16:creationId xmlns:a16="http://schemas.microsoft.com/office/drawing/2014/main" id="{FEB11AD5-65CC-429F-8C36-45750C0ABB87}"/>
                </a:ext>
              </a:extLst>
            </p:cNvPr>
            <p:cNvSpPr>
              <a:spLocks noChangeShapeType="1"/>
            </p:cNvSpPr>
            <p:nvPr>
              <p:custDataLst>
                <p:tags r:id="rId39"/>
              </p:custDataLst>
            </p:nvPr>
          </p:nvSpPr>
          <p:spPr bwMode="gray">
            <a:xfrm rot="5400000">
              <a:off x="2801" y="-702"/>
              <a:ext cx="0" cy="5987"/>
            </a:xfrm>
            <a:prstGeom prst="line">
              <a:avLst/>
            </a:prstGeom>
            <a:noFill/>
            <a:ln w="3175">
              <a:solidFill>
                <a:srgbClr val="676767"/>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4" name="pg num">
            <a:extLst>
              <a:ext uri="{FF2B5EF4-FFF2-40B4-BE49-F238E27FC236}">
                <a16:creationId xmlns:a16="http://schemas.microsoft.com/office/drawing/2014/main" id="{AA517907-55AF-472C-93CE-61D25FFBBE6A}"/>
              </a:ext>
            </a:extLst>
          </p:cNvPr>
          <p:cNvSpPr>
            <a:spLocks noGrp="1" noChangeArrowheads="1"/>
          </p:cNvSpPr>
          <p:nvPr>
            <p:ph type="sldNum" sz="quarter" idx="4"/>
            <p:custDataLst>
              <p:tags r:id="rId25"/>
            </p:custDataLst>
          </p:nvPr>
        </p:nvSpPr>
        <p:spPr bwMode="black">
          <a:xfrm>
            <a:off x="176213" y="6499225"/>
            <a:ext cx="185737" cy="182563"/>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eaLnBrk="1" hangingPunct="1">
              <a:defRPr sz="1200" b="1">
                <a:solidFill>
                  <a:srgbClr val="C0C0C0"/>
                </a:solidFill>
              </a:defRPr>
            </a:lvl1pPr>
          </a:lstStyle>
          <a:p>
            <a:pPr>
              <a:defRPr/>
            </a:pPr>
            <a:fld id="{1B847AA6-8BFF-40FF-9B8D-637AA1DD108B}" type="slidenum">
              <a:rPr lang="en-US"/>
              <a:pPr>
                <a:defRPr/>
              </a:pPr>
              <a:t>‹#›</a:t>
            </a:fld>
            <a:endParaRPr lang="en-US"/>
          </a:p>
        </p:txBody>
      </p:sp>
      <p:graphicFrame>
        <p:nvGraphicFramePr>
          <p:cNvPr id="3088" name="Rectangle 47" hidden="1">
            <a:extLst>
              <a:ext uri="{FF2B5EF4-FFF2-40B4-BE49-F238E27FC236}">
                <a16:creationId xmlns:a16="http://schemas.microsoft.com/office/drawing/2014/main" id="{43CD6A9F-881E-4C58-86B5-01288FE0B793}"/>
              </a:ext>
            </a:extLst>
          </p:cNvPr>
          <p:cNvGraphicFramePr>
            <a:graphicFrameLocks/>
          </p:cNvGraphicFramePr>
          <p:nvPr>
            <p:custDataLst>
              <p:tags r:id="rId2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94" r:id="rId63" imgW="0" imgH="0" progId="">
                  <p:embed/>
                </p:oleObj>
              </mc:Choice>
              <mc:Fallback>
                <p:oleObj r:id="rId63" imgW="0" imgH="0" progId="">
                  <p:embed/>
                  <p:pic>
                    <p:nvPicPr>
                      <p:cNvPr id="0" name="AutoShape 12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0" name="doc id">
            <a:extLst>
              <a:ext uri="{FF2B5EF4-FFF2-40B4-BE49-F238E27FC236}">
                <a16:creationId xmlns:a16="http://schemas.microsoft.com/office/drawing/2014/main" id="{0B8070CE-7DA9-4C72-8118-999D3FC991BD}"/>
              </a:ext>
            </a:extLst>
          </p:cNvPr>
          <p:cNvSpPr>
            <a:spLocks noGrp="1" noChangeArrowheads="1"/>
          </p:cNvSpPr>
          <p:nvPr>
            <p:ph type="ftr" sz="quarter" idx="3"/>
          </p:nvPr>
        </p:nvSpPr>
        <p:spPr bwMode="auto">
          <a:xfrm>
            <a:off x="549275" y="6530975"/>
            <a:ext cx="920750" cy="136525"/>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eaLnBrk="1" hangingPunct="1">
              <a:defRPr sz="900" b="1">
                <a:solidFill>
                  <a:srgbClr val="C0C0C0"/>
                </a:solidFill>
              </a:defRPr>
            </a:lvl1pPr>
          </a:lstStyle>
          <a:p>
            <a:pPr>
              <a:defRPr/>
            </a:pPr>
            <a:r>
              <a:rPr lang="sv-SE"/>
              <a:t>Dr Gerhard Kling</a:t>
            </a:r>
            <a:endParaRPr lang="en-US"/>
          </a:p>
        </p:txBody>
      </p:sp>
    </p:spTree>
  </p:cSld>
  <p:clrMap bg1="lt1" tx1="dk1" bg2="lt2" tx2="dk2" accent1="accent1" accent2="accent2" accent3="accent3" accent4="accent4" accent5="accent5" accent6="accent6" hlink="hlink" folHlink="folHlink"/>
  <p:sldLayoutIdLst>
    <p:sldLayoutId id="2147483848"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ransition>
    <p:wipe dir="r"/>
  </p:transition>
  <p:hf hdr="0" dt="0"/>
  <p:txStyles>
    <p:titleStyle>
      <a:lvl1pPr algn="l" defTabSz="895350" rtl="0" eaLnBrk="0" fontAlgn="base" hangingPunct="0">
        <a:lnSpc>
          <a:spcPct val="90000"/>
        </a:lnSpc>
        <a:spcBef>
          <a:spcPct val="0"/>
        </a:spcBef>
        <a:spcAft>
          <a:spcPct val="0"/>
        </a:spcAft>
        <a:defRPr sz="1900" b="1">
          <a:solidFill>
            <a:schemeClr val="tx2"/>
          </a:solidFill>
          <a:latin typeface="+mj-lt"/>
          <a:ea typeface="+mj-ea"/>
          <a:cs typeface="+mj-cs"/>
        </a:defRPr>
      </a:lvl1pPr>
      <a:lvl2pPr algn="l" defTabSz="895350" rtl="0" eaLnBrk="0" fontAlgn="base" hangingPunct="0">
        <a:lnSpc>
          <a:spcPct val="90000"/>
        </a:lnSpc>
        <a:spcBef>
          <a:spcPct val="0"/>
        </a:spcBef>
        <a:spcAft>
          <a:spcPct val="0"/>
        </a:spcAft>
        <a:defRPr sz="1900" b="1">
          <a:solidFill>
            <a:schemeClr val="tx2"/>
          </a:solidFill>
          <a:latin typeface="Arial" pitchFamily="34" charset="0"/>
        </a:defRPr>
      </a:lvl2pPr>
      <a:lvl3pPr algn="l" defTabSz="895350" rtl="0" eaLnBrk="0" fontAlgn="base" hangingPunct="0">
        <a:lnSpc>
          <a:spcPct val="90000"/>
        </a:lnSpc>
        <a:spcBef>
          <a:spcPct val="0"/>
        </a:spcBef>
        <a:spcAft>
          <a:spcPct val="0"/>
        </a:spcAft>
        <a:defRPr sz="1900" b="1">
          <a:solidFill>
            <a:schemeClr val="tx2"/>
          </a:solidFill>
          <a:latin typeface="Arial" pitchFamily="34" charset="0"/>
        </a:defRPr>
      </a:lvl3pPr>
      <a:lvl4pPr algn="l" defTabSz="895350" rtl="0" eaLnBrk="0" fontAlgn="base" hangingPunct="0">
        <a:lnSpc>
          <a:spcPct val="90000"/>
        </a:lnSpc>
        <a:spcBef>
          <a:spcPct val="0"/>
        </a:spcBef>
        <a:spcAft>
          <a:spcPct val="0"/>
        </a:spcAft>
        <a:defRPr sz="1900" b="1">
          <a:solidFill>
            <a:schemeClr val="tx2"/>
          </a:solidFill>
          <a:latin typeface="Arial" pitchFamily="34" charset="0"/>
        </a:defRPr>
      </a:lvl4pPr>
      <a:lvl5pPr algn="l" defTabSz="895350" rtl="0" eaLnBrk="0" fontAlgn="base" hangingPunct="0">
        <a:lnSpc>
          <a:spcPct val="90000"/>
        </a:lnSpc>
        <a:spcBef>
          <a:spcPct val="0"/>
        </a:spcBef>
        <a:spcAft>
          <a:spcPct val="0"/>
        </a:spcAft>
        <a:defRPr sz="1900" b="1">
          <a:solidFill>
            <a:schemeClr val="tx2"/>
          </a:solidFill>
          <a:latin typeface="Arial" pitchFamily="34" charset="0"/>
        </a:defRPr>
      </a:lvl5pPr>
      <a:lvl6pPr marL="457200" algn="l" defTabSz="895350" rtl="0" fontAlgn="base">
        <a:lnSpc>
          <a:spcPct val="90000"/>
        </a:lnSpc>
        <a:spcBef>
          <a:spcPct val="0"/>
        </a:spcBef>
        <a:spcAft>
          <a:spcPct val="0"/>
        </a:spcAft>
        <a:defRPr sz="1900" b="1">
          <a:solidFill>
            <a:schemeClr val="tx2"/>
          </a:solidFill>
          <a:latin typeface="Arial" pitchFamily="34" charset="0"/>
        </a:defRPr>
      </a:lvl6pPr>
      <a:lvl7pPr marL="914400" algn="l" defTabSz="895350" rtl="0" fontAlgn="base">
        <a:lnSpc>
          <a:spcPct val="90000"/>
        </a:lnSpc>
        <a:spcBef>
          <a:spcPct val="0"/>
        </a:spcBef>
        <a:spcAft>
          <a:spcPct val="0"/>
        </a:spcAft>
        <a:defRPr sz="1900" b="1">
          <a:solidFill>
            <a:schemeClr val="tx2"/>
          </a:solidFill>
          <a:latin typeface="Arial" pitchFamily="34" charset="0"/>
        </a:defRPr>
      </a:lvl7pPr>
      <a:lvl8pPr marL="1371600" algn="l" defTabSz="895350" rtl="0" fontAlgn="base">
        <a:lnSpc>
          <a:spcPct val="90000"/>
        </a:lnSpc>
        <a:spcBef>
          <a:spcPct val="0"/>
        </a:spcBef>
        <a:spcAft>
          <a:spcPct val="0"/>
        </a:spcAft>
        <a:defRPr sz="1900" b="1">
          <a:solidFill>
            <a:schemeClr val="tx2"/>
          </a:solidFill>
          <a:latin typeface="Arial" pitchFamily="34" charset="0"/>
        </a:defRPr>
      </a:lvl8pPr>
      <a:lvl9pPr marL="1828800" algn="l" defTabSz="895350" rtl="0" fontAlgn="base">
        <a:lnSpc>
          <a:spcPct val="90000"/>
        </a:lnSpc>
        <a:spcBef>
          <a:spcPct val="0"/>
        </a:spcBef>
        <a:spcAft>
          <a:spcPct val="0"/>
        </a:spcAft>
        <a:defRPr sz="1900" b="1">
          <a:solidFill>
            <a:schemeClr val="tx2"/>
          </a:solidFill>
          <a:latin typeface="Arial" pitchFamily="34" charset="0"/>
        </a:defRPr>
      </a:lvl9pPr>
    </p:titleStyle>
    <p:bodyStyle>
      <a:lvl1pPr marL="342900" indent="-342900" algn="l" defTabSz="895350" rtl="0" eaLnBrk="0" fontAlgn="base" hangingPunct="0">
        <a:spcBef>
          <a:spcPct val="0"/>
        </a:spcBef>
        <a:spcAft>
          <a:spcPct val="60000"/>
        </a:spcAft>
        <a:buSzPct val="120000"/>
        <a:defRPr sz="1600">
          <a:solidFill>
            <a:schemeClr val="tx1"/>
          </a:solidFill>
          <a:latin typeface="+mn-lt"/>
          <a:ea typeface="+mn-ea"/>
          <a:cs typeface="+mn-cs"/>
        </a:defRPr>
      </a:lvl1pPr>
      <a:lvl2pPr marL="144463" indent="-142875" algn="l" defTabSz="895350" rtl="0" eaLnBrk="0" fontAlgn="base" hangingPunct="0">
        <a:spcBef>
          <a:spcPct val="0"/>
        </a:spcBef>
        <a:spcAft>
          <a:spcPct val="60000"/>
        </a:spcAft>
        <a:buClr>
          <a:schemeClr val="tx2"/>
        </a:buClr>
        <a:buFont typeface="Wingdings" panose="05000000000000000000" pitchFamily="2" charset="2"/>
        <a:buChar char="Ø"/>
        <a:defRPr sz="1600">
          <a:solidFill>
            <a:schemeClr val="tx1"/>
          </a:solidFill>
          <a:latin typeface="+mn-lt"/>
        </a:defRPr>
      </a:lvl2pPr>
      <a:lvl3pPr marL="295275" indent="-149225" algn="l" defTabSz="895350" rtl="0" eaLnBrk="0" fontAlgn="base" hangingPunct="0">
        <a:spcBef>
          <a:spcPct val="0"/>
        </a:spcBef>
        <a:spcAft>
          <a:spcPct val="60000"/>
        </a:spcAft>
        <a:buClr>
          <a:schemeClr val="tx2"/>
        </a:buClr>
        <a:buFont typeface="Wingdings" panose="05000000000000000000" pitchFamily="2" charset="2"/>
        <a:buChar char="§"/>
        <a:defRPr sz="1600">
          <a:solidFill>
            <a:schemeClr val="tx1"/>
          </a:solidFill>
          <a:latin typeface="+mn-lt"/>
        </a:defRPr>
      </a:lvl3pPr>
      <a:lvl4pPr marL="431800" indent="-134938" algn="l" defTabSz="895350" rtl="0" eaLnBrk="0" fontAlgn="base" hangingPunct="0">
        <a:spcBef>
          <a:spcPct val="0"/>
        </a:spcBef>
        <a:spcAft>
          <a:spcPct val="60000"/>
        </a:spcAft>
        <a:buClr>
          <a:schemeClr val="tx2"/>
        </a:buClr>
        <a:buChar char="•"/>
        <a:defRPr sz="1600">
          <a:solidFill>
            <a:schemeClr val="tx1"/>
          </a:solidFill>
          <a:latin typeface="+mn-lt"/>
        </a:defRPr>
      </a:lvl4pPr>
      <a:lvl5pPr marL="582613" indent="-149225" algn="l" defTabSz="895350" rtl="0" eaLnBrk="0" fontAlgn="base" hangingPunct="0">
        <a:spcBef>
          <a:spcPct val="0"/>
        </a:spcBef>
        <a:spcAft>
          <a:spcPct val="60000"/>
        </a:spcAft>
        <a:buClr>
          <a:schemeClr val="tx2"/>
        </a:buClr>
        <a:buChar char="•"/>
        <a:defRPr sz="1600">
          <a:solidFill>
            <a:schemeClr val="tx1"/>
          </a:solidFill>
          <a:latin typeface="+mn-lt"/>
        </a:defRPr>
      </a:lvl5pPr>
      <a:lvl6pPr marL="1039813" indent="-149225" algn="l" defTabSz="895350" rtl="0" fontAlgn="base">
        <a:spcBef>
          <a:spcPct val="0"/>
        </a:spcBef>
        <a:spcAft>
          <a:spcPct val="60000"/>
        </a:spcAft>
        <a:buClr>
          <a:schemeClr val="tx2"/>
        </a:buClr>
        <a:buChar char="•"/>
        <a:defRPr sz="1600">
          <a:solidFill>
            <a:schemeClr val="tx1"/>
          </a:solidFill>
          <a:latin typeface="+mn-lt"/>
        </a:defRPr>
      </a:lvl6pPr>
      <a:lvl7pPr marL="1497013" indent="-149225" algn="l" defTabSz="895350" rtl="0" fontAlgn="base">
        <a:spcBef>
          <a:spcPct val="0"/>
        </a:spcBef>
        <a:spcAft>
          <a:spcPct val="60000"/>
        </a:spcAft>
        <a:buClr>
          <a:schemeClr val="tx2"/>
        </a:buClr>
        <a:buChar char="•"/>
        <a:defRPr sz="1600">
          <a:solidFill>
            <a:schemeClr val="tx1"/>
          </a:solidFill>
          <a:latin typeface="+mn-lt"/>
        </a:defRPr>
      </a:lvl7pPr>
      <a:lvl8pPr marL="1954213" indent="-149225" algn="l" defTabSz="895350" rtl="0" fontAlgn="base">
        <a:spcBef>
          <a:spcPct val="0"/>
        </a:spcBef>
        <a:spcAft>
          <a:spcPct val="60000"/>
        </a:spcAft>
        <a:buClr>
          <a:schemeClr val="tx2"/>
        </a:buClr>
        <a:buChar char="•"/>
        <a:defRPr sz="1600">
          <a:solidFill>
            <a:schemeClr val="tx1"/>
          </a:solidFill>
          <a:latin typeface="+mn-lt"/>
        </a:defRPr>
      </a:lvl8pPr>
      <a:lvl9pPr marL="2411413" indent="-149225" algn="l" defTabSz="895350" rtl="0" fontAlgn="base">
        <a:spcBef>
          <a:spcPct val="0"/>
        </a:spcBef>
        <a:spcAft>
          <a:spcPct val="6000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vmlDrawing" Target="../drawings/vmlDrawing3.vml"/><Relationship Id="rId6" Type="http://schemas.openxmlformats.org/officeDocument/2006/relationships/tags" Target="../tags/tag73.xml"/><Relationship Id="rId11" Type="http://schemas.openxmlformats.org/officeDocument/2006/relationships/image" Target="../media/image1.png"/><Relationship Id="rId5" Type="http://schemas.openxmlformats.org/officeDocument/2006/relationships/tags" Target="../tags/tag72.xml"/><Relationship Id="rId10" Type="http://schemas.openxmlformats.org/officeDocument/2006/relationships/oleObject" Target="../embeddings/oleObject3.bin"/><Relationship Id="rId4" Type="http://schemas.openxmlformats.org/officeDocument/2006/relationships/tags" Target="../tags/tag71.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vmlDrawing" Target="../drawings/vmlDrawing6.vml"/><Relationship Id="rId6" Type="http://schemas.openxmlformats.org/officeDocument/2006/relationships/tags" Target="../tags/tag91.xml"/><Relationship Id="rId5" Type="http://schemas.openxmlformats.org/officeDocument/2006/relationships/tags" Target="../tags/tag90.xml"/><Relationship Id="rId10" Type="http://schemas.openxmlformats.org/officeDocument/2006/relationships/oleObject" Target="../embeddings/oleObject6.bin"/><Relationship Id="rId4" Type="http://schemas.openxmlformats.org/officeDocument/2006/relationships/tags" Target="../tags/tag89.xml"/><Relationship Id="rId9"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94.xml"/><Relationship Id="rId7" Type="http://schemas.openxmlformats.org/officeDocument/2006/relationships/notesSlide" Target="../notesSlides/notesSlide7.xml"/><Relationship Id="rId2" Type="http://schemas.openxmlformats.org/officeDocument/2006/relationships/tags" Target="../tags/tag93.xml"/><Relationship Id="rId1"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98.xml"/><Relationship Id="rId7" Type="http://schemas.openxmlformats.org/officeDocument/2006/relationships/notesSlide" Target="../notesSlides/notesSlide11.xml"/><Relationship Id="rId2" Type="http://schemas.openxmlformats.org/officeDocument/2006/relationships/tags" Target="../tags/tag97.xml"/><Relationship Id="rId1"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tags" Target="../tags/tag99.xml"/></Relationships>
</file>

<file path=ppt/slides/_rels/slide3.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notesSlide" Target="../notesSlides/notesSlide3.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vmlDrawing" Target="../drawings/vmlDrawing5.v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a:extLst>
              <a:ext uri="{FF2B5EF4-FFF2-40B4-BE49-F238E27FC236}">
                <a16:creationId xmlns:a16="http://schemas.microsoft.com/office/drawing/2014/main" id="{1848DC62-A128-4408-95E7-938782FE1C51}"/>
              </a:ext>
            </a:extLst>
          </p:cNvPr>
          <p:cNvSpPr>
            <a:spLocks noGrp="1" noChangeArrowheads="1"/>
          </p:cNvSpPr>
          <p:nvPr>
            <p:ph type="subTitle" idx="1"/>
            <p:custDataLst>
              <p:tags r:id="rId2"/>
            </p:custDataLst>
          </p:nvPr>
        </p:nvSpPr>
        <p:spPr>
          <a:xfrm>
            <a:off x="4649788" y="5002213"/>
            <a:ext cx="4078287" cy="775597"/>
          </a:xfrm>
        </p:spPr>
        <p:txBody>
          <a:bodyPr/>
          <a:lstStyle/>
          <a:p>
            <a:pPr marL="0" indent="0" eaLnBrk="1" hangingPunct="1"/>
            <a:r>
              <a:rPr lang="en-US" altLang="en-US" dirty="0"/>
              <a:t>Prof Gerhard Kling</a:t>
            </a:r>
            <a:br>
              <a:rPr lang="en-US" altLang="en-US" dirty="0"/>
            </a:br>
            <a:r>
              <a:rPr lang="en-US" altLang="en-US" dirty="0"/>
              <a:t>University of Aberdeen</a:t>
            </a:r>
          </a:p>
          <a:p>
            <a:pPr marL="0" indent="0" eaLnBrk="1" hangingPunct="1"/>
            <a:endParaRPr lang="en-US" altLang="en-US" dirty="0"/>
          </a:p>
        </p:txBody>
      </p:sp>
      <p:sp>
        <p:nvSpPr>
          <p:cNvPr id="8196" name="Rectangle 8">
            <a:extLst>
              <a:ext uri="{FF2B5EF4-FFF2-40B4-BE49-F238E27FC236}">
                <a16:creationId xmlns:a16="http://schemas.microsoft.com/office/drawing/2014/main" id="{05890F46-9608-4367-870B-1CB63E9B8158}"/>
              </a:ext>
            </a:extLst>
          </p:cNvPr>
          <p:cNvSpPr>
            <a:spLocks noGrp="1" noChangeArrowheads="1"/>
          </p:cNvSpPr>
          <p:nvPr>
            <p:ph type="ctrTitle"/>
            <p:custDataLst>
              <p:tags r:id="rId3"/>
            </p:custDataLst>
          </p:nvPr>
        </p:nvSpPr>
        <p:spPr>
          <a:xfrm>
            <a:off x="4649788" y="3002776"/>
            <a:ext cx="4122737" cy="553998"/>
          </a:xfrm>
        </p:spPr>
        <p:txBody>
          <a:bodyPr/>
          <a:lstStyle/>
          <a:p>
            <a:pPr eaLnBrk="1" hangingPunct="1"/>
            <a:r>
              <a:rPr lang="en-GB" altLang="en-US" dirty="0"/>
              <a:t>Financial health</a:t>
            </a:r>
            <a:endParaRPr lang="en-US" altLang="en-US" sz="2400" i="1" dirty="0"/>
          </a:p>
        </p:txBody>
      </p:sp>
      <p:sp>
        <p:nvSpPr>
          <p:cNvPr id="8197" name="Rectangle 5">
            <a:extLst>
              <a:ext uri="{FF2B5EF4-FFF2-40B4-BE49-F238E27FC236}">
                <a16:creationId xmlns:a16="http://schemas.microsoft.com/office/drawing/2014/main" id="{BDEE4F39-D187-4A4C-8767-4A606ED34491}"/>
              </a:ext>
            </a:extLst>
          </p:cNvPr>
          <p:cNvSpPr>
            <a:spLocks noChangeArrowheads="1"/>
          </p:cNvSpPr>
          <p:nvPr>
            <p:custDataLst>
              <p:tags r:id="rId4"/>
            </p:custDataLst>
          </p:nvPr>
        </p:nvSpPr>
        <p:spPr bwMode="gray">
          <a:xfrm>
            <a:off x="4314825" y="1917700"/>
            <a:ext cx="250825" cy="2644775"/>
          </a:xfrm>
          <a:prstGeom prst="rect">
            <a:avLst/>
          </a:prstGeom>
          <a:solidFill>
            <a:srgbClr val="FFA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buFontTx/>
              <a:buChar char="•"/>
            </a:pPr>
            <a:endParaRPr lang="en-GB" altLang="en-US"/>
          </a:p>
        </p:txBody>
      </p:sp>
      <p:graphicFrame>
        <p:nvGraphicFramePr>
          <p:cNvPr id="8198" name="Rectangle 6" hidden="1">
            <a:extLst>
              <a:ext uri="{FF2B5EF4-FFF2-40B4-BE49-F238E27FC236}">
                <a16:creationId xmlns:a16="http://schemas.microsoft.com/office/drawing/2014/main" id="{FD2443B5-E447-4CE5-9BD8-59E4E23DB40E}"/>
              </a:ext>
            </a:extLst>
          </p:cNvPr>
          <p:cNvGraphicFramePr>
            <a:graphicFrameLocks/>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35" r:id="rId10" imgW="0" imgH="0" progId="">
                  <p:embed/>
                </p:oleObj>
              </mc:Choice>
              <mc:Fallback>
                <p:oleObj r:id="rId10" imgW="0" imgH="0" progId="">
                  <p:embed/>
                  <p:pic>
                    <p:nvPicPr>
                      <p:cNvPr id="0" name="AutoShape 4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Rectangle 15">
            <a:extLst>
              <a:ext uri="{FF2B5EF4-FFF2-40B4-BE49-F238E27FC236}">
                <a16:creationId xmlns:a16="http://schemas.microsoft.com/office/drawing/2014/main" id="{8A6D07ED-81E2-4EC8-9768-0B766C8B9211}"/>
              </a:ext>
            </a:extLst>
          </p:cNvPr>
          <p:cNvSpPr>
            <a:spLocks noChangeArrowheads="1"/>
          </p:cNvSpPr>
          <p:nvPr>
            <p:custDataLst>
              <p:tags r:id="rId6"/>
            </p:custDataLst>
          </p:nvPr>
        </p:nvSpPr>
        <p:spPr bwMode="gray">
          <a:xfrm>
            <a:off x="361950" y="723900"/>
            <a:ext cx="3768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r>
              <a:rPr lang="en-US" altLang="en-US" sz="1400" b="1" dirty="0">
                <a:solidFill>
                  <a:schemeClr val="tx2"/>
                </a:solidFill>
              </a:rPr>
              <a:t>Unit 5</a:t>
            </a:r>
          </a:p>
        </p:txBody>
      </p:sp>
      <p:pic>
        <p:nvPicPr>
          <p:cNvPr id="8200" name="Picture 18" descr="coins">
            <a:extLst>
              <a:ext uri="{FF2B5EF4-FFF2-40B4-BE49-F238E27FC236}">
                <a16:creationId xmlns:a16="http://schemas.microsoft.com/office/drawing/2014/main" id="{4CC4597E-8F2D-4ED5-82FD-1ABF4370100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gray">
          <a:xfrm>
            <a:off x="438150" y="1303338"/>
            <a:ext cx="3044825" cy="4567237"/>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9" name="McK Confidential">
            <a:extLst>
              <a:ext uri="{FF2B5EF4-FFF2-40B4-BE49-F238E27FC236}">
                <a16:creationId xmlns:a16="http://schemas.microsoft.com/office/drawing/2014/main" id="{13F698D7-5144-4620-8381-E85DBEDA3657}"/>
              </a:ext>
            </a:extLst>
          </p:cNvPr>
          <p:cNvSpPr>
            <a:spLocks noChangeArrowheads="1"/>
          </p:cNvSpPr>
          <p:nvPr>
            <p:custDataLst>
              <p:tags r:id="rId7"/>
            </p:custDataLst>
          </p:nvPr>
        </p:nvSpPr>
        <p:spPr bwMode="gray">
          <a:xfrm>
            <a:off x="4649788" y="1295400"/>
            <a:ext cx="42135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r>
              <a:rPr lang="en-US" altLang="en-US" sz="1400" b="1" dirty="0">
                <a:solidFill>
                  <a:srgbClr val="676767"/>
                </a:solidFill>
              </a:rPr>
              <a:t>BU7313 Financial Modelling &amp; Scenario Analysis</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3BF7946-B393-4173-AD42-D30DF07BA129}"/>
              </a:ext>
            </a:extLst>
          </p:cNvPr>
          <p:cNvSpPr>
            <a:spLocks noGrp="1"/>
          </p:cNvSpPr>
          <p:nvPr>
            <p:ph type="title"/>
          </p:nvPr>
        </p:nvSpPr>
        <p:spPr>
          <a:xfrm>
            <a:off x="176213" y="530225"/>
            <a:ext cx="7091362" cy="263525"/>
          </a:xfrm>
        </p:spPr>
        <p:txBody>
          <a:bodyPr/>
          <a:lstStyle/>
          <a:p>
            <a:r>
              <a:rPr lang="en-GB" altLang="en-US"/>
              <a:t>Proposition 1</a:t>
            </a:r>
          </a:p>
        </p:txBody>
      </p:sp>
      <p:sp>
        <p:nvSpPr>
          <p:cNvPr id="3" name="Content Placeholder 2">
            <a:extLst>
              <a:ext uri="{FF2B5EF4-FFF2-40B4-BE49-F238E27FC236}">
                <a16:creationId xmlns:a16="http://schemas.microsoft.com/office/drawing/2014/main" id="{F367EFC4-214E-47CC-8D83-0715E008A38C}"/>
              </a:ext>
            </a:extLst>
          </p:cNvPr>
          <p:cNvSpPr>
            <a:spLocks noGrp="1" noRot="1" noChangeAspect="1" noMove="1" noResize="1" noEditPoints="1" noAdjustHandles="1" noChangeArrowheads="1" noChangeShapeType="1" noTextEdit="1"/>
          </p:cNvSpPr>
          <p:nvPr>
            <p:ph idx="1"/>
          </p:nvPr>
        </p:nvSpPr>
        <p:spPr>
          <a:xfrm>
            <a:off x="176213" y="975976"/>
            <a:ext cx="8553450" cy="5309274"/>
          </a:xfrm>
          <a:blipFill rotWithShape="0">
            <a:blip r:embed="rId2" cstate="print"/>
            <a:stretch>
              <a:fillRect l="-1212" t="-1033"/>
            </a:stretch>
          </a:blipFill>
        </p:spPr>
        <p:txBody>
          <a:bodyPr/>
          <a:lstStyle/>
          <a:p>
            <a:r>
              <a:rPr lang="en-GB">
                <a:noFill/>
              </a:rPr>
              <a:t> </a:t>
            </a:r>
          </a:p>
        </p:txBody>
      </p:sp>
      <p:sp>
        <p:nvSpPr>
          <p:cNvPr id="19460" name="Slide Number Placeholder 3">
            <a:extLst>
              <a:ext uri="{FF2B5EF4-FFF2-40B4-BE49-F238E27FC236}">
                <a16:creationId xmlns:a16="http://schemas.microsoft.com/office/drawing/2014/main" id="{32BE737C-4DAC-4DFD-B7EF-104AA862A3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43C544B-3FD7-4051-84C5-D49786F4206B}" type="slidenum">
              <a:rPr lang="en-US" altLang="en-US" sz="1200" smtClean="0">
                <a:solidFill>
                  <a:srgbClr val="C0C0C0"/>
                </a:solidFill>
              </a:rPr>
              <a:pPr/>
              <a:t>9</a:t>
            </a:fld>
            <a:endParaRPr lang="en-US" altLang="en-US" sz="1200">
              <a:solidFill>
                <a:srgbClr val="C0C0C0"/>
              </a:solidFill>
            </a:endParaRPr>
          </a:p>
        </p:txBody>
      </p:sp>
      <p:sp>
        <p:nvSpPr>
          <p:cNvPr id="19461" name="Footer Placeholder 4">
            <a:extLst>
              <a:ext uri="{FF2B5EF4-FFF2-40B4-BE49-F238E27FC236}">
                <a16:creationId xmlns:a16="http://schemas.microsoft.com/office/drawing/2014/main" id="{D8997B63-3E7D-43C1-B118-D8360AF49654}"/>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96270B7-1220-4715-BB95-29F375554AC7}"/>
              </a:ext>
            </a:extLst>
          </p:cNvPr>
          <p:cNvSpPr>
            <a:spLocks noGrp="1"/>
          </p:cNvSpPr>
          <p:nvPr>
            <p:ph type="title"/>
          </p:nvPr>
        </p:nvSpPr>
        <p:spPr>
          <a:xfrm>
            <a:off x="176213" y="530225"/>
            <a:ext cx="7091362" cy="263525"/>
          </a:xfrm>
        </p:spPr>
        <p:txBody>
          <a:bodyPr/>
          <a:lstStyle/>
          <a:p>
            <a:r>
              <a:rPr lang="en-GB" altLang="en-US"/>
              <a:t>Proof of Proposition 1</a:t>
            </a:r>
          </a:p>
        </p:txBody>
      </p:sp>
      <p:sp>
        <p:nvSpPr>
          <p:cNvPr id="3" name="Content Placeholder 2">
            <a:extLst>
              <a:ext uri="{FF2B5EF4-FFF2-40B4-BE49-F238E27FC236}">
                <a16:creationId xmlns:a16="http://schemas.microsoft.com/office/drawing/2014/main" id="{E9F6CCBB-1911-4CD5-AE0C-7D7B15B18268}"/>
              </a:ext>
            </a:extLst>
          </p:cNvPr>
          <p:cNvSpPr>
            <a:spLocks noGrp="1" noRot="1" noChangeAspect="1" noMove="1" noResize="1" noEditPoints="1" noAdjustHandles="1" noChangeArrowheads="1" noChangeShapeType="1" noTextEdit="1"/>
          </p:cNvSpPr>
          <p:nvPr>
            <p:ph idx="1"/>
          </p:nvPr>
        </p:nvSpPr>
        <p:spPr>
          <a:xfrm>
            <a:off x="176213" y="948435"/>
            <a:ext cx="8553450" cy="5281446"/>
          </a:xfrm>
          <a:blipFill rotWithShape="0">
            <a:blip r:embed="rId2" cstate="print"/>
            <a:stretch>
              <a:fillRect t="-1039" r="-428"/>
            </a:stretch>
          </a:blipFill>
        </p:spPr>
        <p:txBody>
          <a:bodyPr/>
          <a:lstStyle/>
          <a:p>
            <a:r>
              <a:rPr lang="en-GB">
                <a:noFill/>
              </a:rPr>
              <a:t> </a:t>
            </a:r>
          </a:p>
        </p:txBody>
      </p:sp>
      <p:sp>
        <p:nvSpPr>
          <p:cNvPr id="20484" name="Slide Number Placeholder 3">
            <a:extLst>
              <a:ext uri="{FF2B5EF4-FFF2-40B4-BE49-F238E27FC236}">
                <a16:creationId xmlns:a16="http://schemas.microsoft.com/office/drawing/2014/main" id="{375A03B5-4105-4120-B9AA-736BA6D2D2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290E720-7885-4862-AC6E-6876DED327D1}" type="slidenum">
              <a:rPr lang="en-US" altLang="en-US" sz="1200" smtClean="0">
                <a:solidFill>
                  <a:srgbClr val="C0C0C0"/>
                </a:solidFill>
              </a:rPr>
              <a:pPr/>
              <a:t>10</a:t>
            </a:fld>
            <a:endParaRPr lang="en-US" altLang="en-US" sz="1200">
              <a:solidFill>
                <a:srgbClr val="C0C0C0"/>
              </a:solidFill>
            </a:endParaRPr>
          </a:p>
        </p:txBody>
      </p:sp>
      <p:sp>
        <p:nvSpPr>
          <p:cNvPr id="20485" name="Footer Placeholder 4">
            <a:extLst>
              <a:ext uri="{FF2B5EF4-FFF2-40B4-BE49-F238E27FC236}">
                <a16:creationId xmlns:a16="http://schemas.microsoft.com/office/drawing/2014/main" id="{8E0F9EB8-7590-4C49-90B6-1C42320CE7FA}"/>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F3616B8-5A91-4AF2-99E1-40D9D2F57703}"/>
              </a:ext>
            </a:extLst>
          </p:cNvPr>
          <p:cNvSpPr>
            <a:spLocks noGrp="1"/>
          </p:cNvSpPr>
          <p:nvPr>
            <p:ph type="title"/>
          </p:nvPr>
        </p:nvSpPr>
        <p:spPr>
          <a:xfrm>
            <a:off x="176213" y="530225"/>
            <a:ext cx="7091362" cy="263525"/>
          </a:xfrm>
        </p:spPr>
        <p:txBody>
          <a:bodyPr/>
          <a:lstStyle/>
          <a:p>
            <a:r>
              <a:rPr lang="en-GB" altLang="en-US"/>
              <a:t>Proposition 2</a:t>
            </a:r>
          </a:p>
        </p:txBody>
      </p:sp>
      <p:sp>
        <p:nvSpPr>
          <p:cNvPr id="3" name="Content Placeholder 2">
            <a:extLst>
              <a:ext uri="{FF2B5EF4-FFF2-40B4-BE49-F238E27FC236}">
                <a16:creationId xmlns:a16="http://schemas.microsoft.com/office/drawing/2014/main" id="{AD6DE895-9E22-4A99-969F-50CEC1481E72}"/>
              </a:ext>
            </a:extLst>
          </p:cNvPr>
          <p:cNvSpPr>
            <a:spLocks noGrp="1" noRot="1" noChangeAspect="1" noMove="1" noResize="1" noEditPoints="1" noAdjustHandles="1" noChangeArrowheads="1" noChangeShapeType="1" noTextEdit="1"/>
          </p:cNvSpPr>
          <p:nvPr>
            <p:ph idx="1"/>
          </p:nvPr>
        </p:nvSpPr>
        <p:spPr>
          <a:xfrm>
            <a:off x="176213" y="888614"/>
            <a:ext cx="8553450" cy="4756046"/>
          </a:xfrm>
          <a:blipFill rotWithShape="0">
            <a:blip r:embed="rId2" cstate="print"/>
            <a:stretch>
              <a:fillRect l="-998" t="-1154"/>
            </a:stretch>
          </a:blipFill>
        </p:spPr>
        <p:txBody>
          <a:bodyPr/>
          <a:lstStyle/>
          <a:p>
            <a:r>
              <a:rPr lang="en-GB">
                <a:noFill/>
              </a:rPr>
              <a:t> </a:t>
            </a:r>
          </a:p>
        </p:txBody>
      </p:sp>
      <p:sp>
        <p:nvSpPr>
          <p:cNvPr id="21508" name="Slide Number Placeholder 3">
            <a:extLst>
              <a:ext uri="{FF2B5EF4-FFF2-40B4-BE49-F238E27FC236}">
                <a16:creationId xmlns:a16="http://schemas.microsoft.com/office/drawing/2014/main" id="{5FBB1B5B-6DB9-4AD5-BBA4-F994069322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7F53537-0D2D-46A9-B5B5-BBFC13B1977B}" type="slidenum">
              <a:rPr lang="en-US" altLang="en-US" sz="1200" smtClean="0">
                <a:solidFill>
                  <a:srgbClr val="C0C0C0"/>
                </a:solidFill>
              </a:rPr>
              <a:pPr/>
              <a:t>11</a:t>
            </a:fld>
            <a:endParaRPr lang="en-US" altLang="en-US" sz="1200">
              <a:solidFill>
                <a:srgbClr val="C0C0C0"/>
              </a:solidFill>
            </a:endParaRPr>
          </a:p>
        </p:txBody>
      </p:sp>
      <p:sp>
        <p:nvSpPr>
          <p:cNvPr id="21509" name="Footer Placeholder 4">
            <a:extLst>
              <a:ext uri="{FF2B5EF4-FFF2-40B4-BE49-F238E27FC236}">
                <a16:creationId xmlns:a16="http://schemas.microsoft.com/office/drawing/2014/main" id="{2109C040-3585-424B-A82B-1863451514F6}"/>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5AD3C0F-E494-411C-9104-69002EFC140F}"/>
              </a:ext>
            </a:extLst>
          </p:cNvPr>
          <p:cNvSpPr>
            <a:spLocks noGrp="1"/>
          </p:cNvSpPr>
          <p:nvPr>
            <p:ph type="title"/>
          </p:nvPr>
        </p:nvSpPr>
        <p:spPr>
          <a:xfrm>
            <a:off x="176213" y="530225"/>
            <a:ext cx="7091362" cy="263525"/>
          </a:xfrm>
        </p:spPr>
        <p:txBody>
          <a:bodyPr/>
          <a:lstStyle/>
          <a:p>
            <a:r>
              <a:rPr lang="en-GB" altLang="en-US"/>
              <a:t>Violation of MM assumptions</a:t>
            </a:r>
          </a:p>
        </p:txBody>
      </p:sp>
      <p:sp>
        <p:nvSpPr>
          <p:cNvPr id="22531" name="Content Placeholder 2">
            <a:extLst>
              <a:ext uri="{FF2B5EF4-FFF2-40B4-BE49-F238E27FC236}">
                <a16:creationId xmlns:a16="http://schemas.microsoft.com/office/drawing/2014/main" id="{030077CD-6D9A-40AD-A6A3-164E54AEE60A}"/>
              </a:ext>
            </a:extLst>
          </p:cNvPr>
          <p:cNvSpPr>
            <a:spLocks noGrp="1"/>
          </p:cNvSpPr>
          <p:nvPr>
            <p:ph idx="1"/>
          </p:nvPr>
        </p:nvSpPr>
        <p:spPr>
          <a:xfrm>
            <a:off x="176213" y="1273175"/>
            <a:ext cx="8553450" cy="2855913"/>
          </a:xfrm>
        </p:spPr>
        <p:txBody>
          <a:bodyPr/>
          <a:lstStyle/>
          <a:p>
            <a:pPr>
              <a:buFont typeface="Wingdings" panose="05000000000000000000" pitchFamily="2" charset="2"/>
              <a:buChar char="Ø"/>
            </a:pPr>
            <a:r>
              <a:rPr lang="en-US" altLang="en-US"/>
              <a:t>That is, there is no “optimal” capital structure, as capital structure does not affect firm value (see Proposition 1)</a:t>
            </a:r>
          </a:p>
          <a:p>
            <a:pPr>
              <a:buFont typeface="Wingdings" panose="05000000000000000000" pitchFamily="2" charset="2"/>
              <a:buChar char="Ø"/>
            </a:pPr>
            <a:r>
              <a:rPr lang="en-US" altLang="en-US"/>
              <a:t>However, if MM’s assumptions are violated, capital structure matters</a:t>
            </a:r>
          </a:p>
          <a:p>
            <a:pPr>
              <a:buFont typeface="Wingdings" panose="05000000000000000000" pitchFamily="2" charset="2"/>
              <a:buChar char="Ø"/>
            </a:pPr>
            <a:r>
              <a:rPr lang="en-US" altLang="en-US"/>
              <a:t>Usual violations</a:t>
            </a:r>
          </a:p>
          <a:p>
            <a:pPr lvl="2"/>
            <a:r>
              <a:rPr lang="en-US" altLang="en-US"/>
              <a:t>Traditional finance: bankruptcy costs, agency costs, taxes, asymmetric information</a:t>
            </a:r>
          </a:p>
          <a:p>
            <a:pPr lvl="2"/>
            <a:r>
              <a:rPr lang="en-US" altLang="en-US"/>
              <a:t>Behavioral finance: inefficient markets, managerial and investor behaviour</a:t>
            </a:r>
          </a:p>
          <a:p>
            <a:pPr>
              <a:buFont typeface="Wingdings" panose="05000000000000000000" pitchFamily="2" charset="2"/>
              <a:buChar char="Ø"/>
            </a:pPr>
            <a:r>
              <a:rPr lang="en-US" altLang="en-US"/>
              <a:t>So what is the “optimal” capital structure if market frictions exist?</a:t>
            </a:r>
          </a:p>
          <a:p>
            <a:endParaRPr lang="en-GB" altLang="en-US"/>
          </a:p>
        </p:txBody>
      </p:sp>
      <p:sp>
        <p:nvSpPr>
          <p:cNvPr id="22532" name="Slide Number Placeholder 3">
            <a:extLst>
              <a:ext uri="{FF2B5EF4-FFF2-40B4-BE49-F238E27FC236}">
                <a16:creationId xmlns:a16="http://schemas.microsoft.com/office/drawing/2014/main" id="{332FD322-7885-4863-95EB-F35931E8FC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CA6DCE4-5703-4CAB-AEB8-89430660D94B}" type="slidenum">
              <a:rPr lang="en-US" altLang="en-US" sz="1200" smtClean="0">
                <a:solidFill>
                  <a:srgbClr val="C0C0C0"/>
                </a:solidFill>
              </a:rPr>
              <a:pPr/>
              <a:t>12</a:t>
            </a:fld>
            <a:endParaRPr lang="en-US" altLang="en-US" sz="1200">
              <a:solidFill>
                <a:srgbClr val="C0C0C0"/>
              </a:solidFill>
            </a:endParaRPr>
          </a:p>
        </p:txBody>
      </p:sp>
      <p:sp>
        <p:nvSpPr>
          <p:cNvPr id="22533" name="Footer Placeholder 4">
            <a:extLst>
              <a:ext uri="{FF2B5EF4-FFF2-40B4-BE49-F238E27FC236}">
                <a16:creationId xmlns:a16="http://schemas.microsoft.com/office/drawing/2014/main" id="{9ADBD9C2-8DAA-4CE1-A48B-5CF409B1C966}"/>
              </a:ext>
            </a:extLst>
          </p:cNvPr>
          <p:cNvSpPr>
            <a:spLocks noGrp="1"/>
          </p:cNvSpPr>
          <p:nvPr>
            <p:ph type="ftr" sz="quarter" idx="11"/>
          </p:nvPr>
        </p:nvSpPr>
        <p:spPr>
          <a:xfrm>
            <a:off x="549275" y="6530975"/>
            <a:ext cx="1077218"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Profr Gerhard Kling</a:t>
            </a:r>
            <a:endParaRPr lang="en-US" altLang="en-US" sz="900" dirty="0">
              <a:solidFill>
                <a:srgbClr val="C0C0C0"/>
              </a:solidFill>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CC88FF5-1A27-4452-9F55-D519B28F3294}"/>
              </a:ext>
            </a:extLst>
          </p:cNvPr>
          <p:cNvSpPr>
            <a:spLocks noGrp="1"/>
          </p:cNvSpPr>
          <p:nvPr>
            <p:ph type="title"/>
          </p:nvPr>
        </p:nvSpPr>
        <p:spPr>
          <a:xfrm>
            <a:off x="176213" y="530225"/>
            <a:ext cx="7091362" cy="263525"/>
          </a:xfrm>
        </p:spPr>
        <p:txBody>
          <a:bodyPr/>
          <a:lstStyle/>
          <a:p>
            <a:r>
              <a:rPr lang="en-GB" altLang="en-US"/>
              <a:t>Positive Theories of Capital Structure (1/2)</a:t>
            </a:r>
          </a:p>
        </p:txBody>
      </p:sp>
      <p:sp>
        <p:nvSpPr>
          <p:cNvPr id="23555" name="Content Placeholder 2">
            <a:extLst>
              <a:ext uri="{FF2B5EF4-FFF2-40B4-BE49-F238E27FC236}">
                <a16:creationId xmlns:a16="http://schemas.microsoft.com/office/drawing/2014/main" id="{280BFBAA-B8A9-4A9A-AF28-EDAA61DEB56F}"/>
              </a:ext>
            </a:extLst>
          </p:cNvPr>
          <p:cNvSpPr>
            <a:spLocks noGrp="1"/>
          </p:cNvSpPr>
          <p:nvPr>
            <p:ph idx="1"/>
          </p:nvPr>
        </p:nvSpPr>
        <p:spPr>
          <a:xfrm>
            <a:off x="176213" y="1093788"/>
            <a:ext cx="8553450" cy="5073650"/>
          </a:xfrm>
        </p:spPr>
        <p:txBody>
          <a:bodyPr/>
          <a:lstStyle/>
          <a:p>
            <a:pPr lvl="1"/>
            <a:r>
              <a:rPr lang="en-US" altLang="en-US" b="1"/>
              <a:t>I. Trade-off Theory</a:t>
            </a:r>
          </a:p>
          <a:p>
            <a:pPr lvl="2"/>
            <a:r>
              <a:rPr lang="en-US" altLang="en-US"/>
              <a:t>This theory can be obtained from different perspectives. Debt is inherently risks (as it leads to default risk)</a:t>
            </a:r>
          </a:p>
          <a:p>
            <a:pPr lvl="2"/>
            <a:r>
              <a:rPr lang="en-US" altLang="en-US"/>
              <a:t>Again consider payoff structure of debt and equity holders in a risk-neutral setting</a:t>
            </a:r>
          </a:p>
          <a:p>
            <a:pPr lvl="1"/>
            <a:r>
              <a:rPr lang="en-US" altLang="en-US"/>
              <a:t>We need to introduce frictions to make the argument work: </a:t>
            </a:r>
          </a:p>
          <a:p>
            <a:pPr lvl="2"/>
            <a:r>
              <a:rPr lang="en-US" altLang="en-US"/>
              <a:t>Bankruptcy costs exist. There is a “tax-bankruptcy” trade-off for debt</a:t>
            </a:r>
          </a:p>
          <a:p>
            <a:pPr lvl="2"/>
            <a:r>
              <a:rPr lang="en-US" altLang="en-US" u="sng"/>
              <a:t>Tax benefit versus bankruptcy cost</a:t>
            </a:r>
          </a:p>
          <a:p>
            <a:pPr>
              <a:buFont typeface="Wingdings" panose="05000000000000000000" pitchFamily="2" charset="2"/>
              <a:buChar char="Ø"/>
            </a:pPr>
            <a:r>
              <a:rPr lang="en-US" altLang="en-US"/>
              <a:t>There is an </a:t>
            </a:r>
            <a:r>
              <a:rPr lang="en-US" altLang="en-US" b="1"/>
              <a:t>II.</a:t>
            </a:r>
            <a:r>
              <a:rPr lang="en-US" altLang="en-US"/>
              <a:t> </a:t>
            </a:r>
            <a:r>
              <a:rPr lang="en-US" altLang="en-US" b="1"/>
              <a:t>Agency perspective</a:t>
            </a:r>
            <a:r>
              <a:rPr lang="en-US" altLang="en-US"/>
              <a:t>:</a:t>
            </a:r>
          </a:p>
          <a:p>
            <a:pPr lvl="2"/>
            <a:r>
              <a:rPr lang="en-US" altLang="en-US" u="sng"/>
              <a:t>Debt disciplines manager </a:t>
            </a:r>
            <a:r>
              <a:rPr lang="en-US" altLang="en-US"/>
              <a:t>and mitigates agency problems of free cash flows (see Jensen’s (1986) </a:t>
            </a:r>
            <a:r>
              <a:rPr lang="en-US" altLang="en-US" b="1"/>
              <a:t>Free Cash Flow Hypothesis</a:t>
            </a:r>
            <a:r>
              <a:rPr lang="en-US" altLang="en-US"/>
              <a:t>), since debt must be repaid to avoid bankruptcy</a:t>
            </a:r>
          </a:p>
          <a:p>
            <a:pPr lvl="2"/>
            <a:r>
              <a:rPr lang="en-US" altLang="en-US"/>
              <a:t>Yet, this argument makes shareholder-debt holder conflicts worse</a:t>
            </a:r>
          </a:p>
          <a:p>
            <a:pPr lvl="2"/>
            <a:r>
              <a:rPr lang="en-US" altLang="en-US"/>
              <a:t>Problem: managers might have an incentive to gamble</a:t>
            </a:r>
          </a:p>
          <a:p>
            <a:pPr lvl="2"/>
            <a:r>
              <a:rPr lang="en-US" altLang="en-US" u="sng"/>
              <a:t>References</a:t>
            </a:r>
            <a:r>
              <a:rPr lang="en-US" altLang="en-US"/>
              <a:t>: Jensen and Meckling (1976), Jensen (1986) and Hart and Moore (1994)</a:t>
            </a:r>
          </a:p>
          <a:p>
            <a:endParaRPr lang="en-GB" altLang="en-US"/>
          </a:p>
        </p:txBody>
      </p:sp>
      <p:sp>
        <p:nvSpPr>
          <p:cNvPr id="23556" name="Slide Number Placeholder 3">
            <a:extLst>
              <a:ext uri="{FF2B5EF4-FFF2-40B4-BE49-F238E27FC236}">
                <a16:creationId xmlns:a16="http://schemas.microsoft.com/office/drawing/2014/main" id="{68D60C85-B118-4037-8856-0E735AF0CE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04FA994-D8D1-4916-9ED5-A4488186B210}" type="slidenum">
              <a:rPr lang="en-US" altLang="en-US" sz="1200" smtClean="0">
                <a:solidFill>
                  <a:srgbClr val="C0C0C0"/>
                </a:solidFill>
              </a:rPr>
              <a:pPr/>
              <a:t>13</a:t>
            </a:fld>
            <a:endParaRPr lang="en-US" altLang="en-US" sz="1200">
              <a:solidFill>
                <a:srgbClr val="C0C0C0"/>
              </a:solidFill>
            </a:endParaRPr>
          </a:p>
        </p:txBody>
      </p:sp>
      <p:sp>
        <p:nvSpPr>
          <p:cNvPr id="23557" name="Footer Placeholder 4">
            <a:extLst>
              <a:ext uri="{FF2B5EF4-FFF2-40B4-BE49-F238E27FC236}">
                <a16:creationId xmlns:a16="http://schemas.microsoft.com/office/drawing/2014/main" id="{CF0CA0AB-76C3-4AF5-9FA1-83D868899E78}"/>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A1EA521-A3A6-497E-9580-71FB902DEE82}"/>
              </a:ext>
            </a:extLst>
          </p:cNvPr>
          <p:cNvSpPr>
            <a:spLocks noGrp="1"/>
          </p:cNvSpPr>
          <p:nvPr>
            <p:ph type="title"/>
          </p:nvPr>
        </p:nvSpPr>
        <p:spPr>
          <a:xfrm>
            <a:off x="176213" y="530225"/>
            <a:ext cx="7091362" cy="263525"/>
          </a:xfrm>
        </p:spPr>
        <p:txBody>
          <a:bodyPr/>
          <a:lstStyle/>
          <a:p>
            <a:r>
              <a:rPr lang="en-GB" altLang="en-US"/>
              <a:t>Positive Theories of Capital Structure (2/2)</a:t>
            </a:r>
          </a:p>
        </p:txBody>
      </p:sp>
      <p:sp>
        <p:nvSpPr>
          <p:cNvPr id="24579" name="Content Placeholder 2">
            <a:extLst>
              <a:ext uri="{FF2B5EF4-FFF2-40B4-BE49-F238E27FC236}">
                <a16:creationId xmlns:a16="http://schemas.microsoft.com/office/drawing/2014/main" id="{565F9CA6-6F61-4CF9-86AF-7ACEEA97AAC2}"/>
              </a:ext>
            </a:extLst>
          </p:cNvPr>
          <p:cNvSpPr>
            <a:spLocks noGrp="1"/>
          </p:cNvSpPr>
          <p:nvPr>
            <p:ph idx="1"/>
          </p:nvPr>
        </p:nvSpPr>
        <p:spPr>
          <a:xfrm>
            <a:off x="176213" y="1093788"/>
            <a:ext cx="8553450" cy="3201987"/>
          </a:xfrm>
        </p:spPr>
        <p:txBody>
          <a:bodyPr/>
          <a:lstStyle/>
          <a:p>
            <a:pPr>
              <a:buFont typeface="Wingdings" panose="05000000000000000000" pitchFamily="2" charset="2"/>
              <a:buChar char="Ø"/>
            </a:pPr>
            <a:r>
              <a:rPr lang="en-US" altLang="en-US"/>
              <a:t>The </a:t>
            </a:r>
            <a:r>
              <a:rPr lang="en-US" altLang="en-US" b="1"/>
              <a:t>III.</a:t>
            </a:r>
            <a:r>
              <a:rPr lang="en-US" altLang="en-US"/>
              <a:t> </a:t>
            </a:r>
            <a:r>
              <a:rPr lang="en-US" altLang="en-US" b="1"/>
              <a:t>Stakeholder co-investment perspective</a:t>
            </a:r>
            <a:r>
              <a:rPr lang="en-US" altLang="en-US"/>
              <a:t>:</a:t>
            </a:r>
          </a:p>
          <a:p>
            <a:pPr lvl="2"/>
            <a:r>
              <a:rPr lang="en-US" altLang="en-US"/>
              <a:t>Some firms efficiency requires a firm’s stakeholders to make significant firm-specific investments. Firms making unique products will lose customers if they go bankrupt</a:t>
            </a:r>
          </a:p>
          <a:p>
            <a:pPr lvl="2"/>
            <a:r>
              <a:rPr lang="en-US" altLang="en-US" u="sng"/>
              <a:t>Reference</a:t>
            </a:r>
            <a:r>
              <a:rPr lang="en-US" altLang="en-US"/>
              <a:t>: Titman (1984), Maksimovi and Titman (1991).</a:t>
            </a:r>
          </a:p>
          <a:p>
            <a:pPr>
              <a:buFont typeface="Wingdings" panose="05000000000000000000" pitchFamily="2" charset="2"/>
              <a:buChar char="Ø"/>
            </a:pPr>
            <a:r>
              <a:rPr lang="en-US" altLang="en-US" u="sng"/>
              <a:t>Note</a:t>
            </a:r>
            <a:r>
              <a:rPr lang="en-US" altLang="en-US"/>
              <a:t>: These perspectives differ from the “tax-bankruptcy” tradeoff. The costs of debt are from disruption to normal business operations and do not depend on the arguably small direct costs of bankruptcy</a:t>
            </a:r>
          </a:p>
          <a:p>
            <a:pPr>
              <a:buFont typeface="Wingdings" panose="05000000000000000000" pitchFamily="2" charset="2"/>
              <a:buChar char="Ø"/>
            </a:pPr>
            <a:r>
              <a:rPr lang="en-US" altLang="en-US"/>
              <a:t>More perspectives include human capital theory (CEO’s reputation) used in organization studies and management research</a:t>
            </a:r>
          </a:p>
          <a:p>
            <a:endParaRPr lang="en-GB" altLang="en-US"/>
          </a:p>
        </p:txBody>
      </p:sp>
      <p:sp>
        <p:nvSpPr>
          <p:cNvPr id="24580" name="Slide Number Placeholder 3">
            <a:extLst>
              <a:ext uri="{FF2B5EF4-FFF2-40B4-BE49-F238E27FC236}">
                <a16:creationId xmlns:a16="http://schemas.microsoft.com/office/drawing/2014/main" id="{D35B56A1-D0F1-4BF6-B8D7-43A7A5D918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678CA8B-C2B0-4904-A7F7-16B33E9EBB0B}" type="slidenum">
              <a:rPr lang="en-US" altLang="en-US" sz="1200" smtClean="0">
                <a:solidFill>
                  <a:srgbClr val="C0C0C0"/>
                </a:solidFill>
              </a:rPr>
              <a:pPr/>
              <a:t>14</a:t>
            </a:fld>
            <a:endParaRPr lang="en-US" altLang="en-US" sz="1200">
              <a:solidFill>
                <a:srgbClr val="C0C0C0"/>
              </a:solidFill>
            </a:endParaRPr>
          </a:p>
        </p:txBody>
      </p:sp>
      <p:sp>
        <p:nvSpPr>
          <p:cNvPr id="24581" name="Footer Placeholder 4">
            <a:extLst>
              <a:ext uri="{FF2B5EF4-FFF2-40B4-BE49-F238E27FC236}">
                <a16:creationId xmlns:a16="http://schemas.microsoft.com/office/drawing/2014/main" id="{D988BD82-F874-4196-8B08-8388130EC1FE}"/>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FF14AAA-0ACE-4D84-8E51-481024E74498}"/>
              </a:ext>
            </a:extLst>
          </p:cNvPr>
          <p:cNvSpPr>
            <a:spLocks noGrp="1"/>
          </p:cNvSpPr>
          <p:nvPr>
            <p:ph type="title"/>
          </p:nvPr>
        </p:nvSpPr>
        <p:spPr>
          <a:xfrm>
            <a:off x="176213" y="530225"/>
            <a:ext cx="7091362" cy="263525"/>
          </a:xfrm>
        </p:spPr>
        <p:txBody>
          <a:bodyPr/>
          <a:lstStyle/>
          <a:p>
            <a:r>
              <a:rPr lang="en-GB" altLang="en-US"/>
              <a:t>The three perspectives result in the following</a:t>
            </a:r>
          </a:p>
        </p:txBody>
      </p:sp>
      <p:sp>
        <p:nvSpPr>
          <p:cNvPr id="25603" name="Content Placeholder 2">
            <a:extLst>
              <a:ext uri="{FF2B5EF4-FFF2-40B4-BE49-F238E27FC236}">
                <a16:creationId xmlns:a16="http://schemas.microsoft.com/office/drawing/2014/main" id="{F6191216-ED4A-4F5F-8FF3-26A8CA1A6EF5}"/>
              </a:ext>
            </a:extLst>
          </p:cNvPr>
          <p:cNvSpPr>
            <a:spLocks noGrp="1"/>
          </p:cNvSpPr>
          <p:nvPr>
            <p:ph idx="1"/>
          </p:nvPr>
        </p:nvSpPr>
        <p:spPr>
          <a:xfrm>
            <a:off x="176213" y="1093788"/>
            <a:ext cx="8553450" cy="493712"/>
          </a:xfrm>
        </p:spPr>
        <p:txBody>
          <a:bodyPr/>
          <a:lstStyle/>
          <a:p>
            <a:pPr>
              <a:buFont typeface="Wingdings" panose="05000000000000000000" pitchFamily="2" charset="2"/>
              <a:buChar char="Ø"/>
            </a:pPr>
            <a:r>
              <a:rPr lang="en-US" altLang="en-US"/>
              <a:t>Marginal benefit of debt declines as debt increases. Hence, there is an </a:t>
            </a:r>
            <a:r>
              <a:rPr lang="en-US" altLang="en-US" u="sng"/>
              <a:t>optimal capital structure</a:t>
            </a:r>
            <a:endParaRPr lang="en-GB" altLang="en-US" u="sng"/>
          </a:p>
        </p:txBody>
      </p:sp>
      <p:sp>
        <p:nvSpPr>
          <p:cNvPr id="25604" name="Slide Number Placeholder 3">
            <a:extLst>
              <a:ext uri="{FF2B5EF4-FFF2-40B4-BE49-F238E27FC236}">
                <a16:creationId xmlns:a16="http://schemas.microsoft.com/office/drawing/2014/main" id="{0761FE86-F849-461C-8AF1-BED64B61D0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16A3FB73-8173-439D-9630-49AC482BBDF2}" type="slidenum">
              <a:rPr lang="en-US" altLang="en-US" sz="1200" smtClean="0">
                <a:solidFill>
                  <a:srgbClr val="C0C0C0"/>
                </a:solidFill>
              </a:rPr>
              <a:pPr/>
              <a:t>15</a:t>
            </a:fld>
            <a:endParaRPr lang="en-US" altLang="en-US" sz="1200">
              <a:solidFill>
                <a:srgbClr val="C0C0C0"/>
              </a:solidFill>
            </a:endParaRPr>
          </a:p>
        </p:txBody>
      </p:sp>
      <p:sp>
        <p:nvSpPr>
          <p:cNvPr id="25605" name="Footer Placeholder 4">
            <a:extLst>
              <a:ext uri="{FF2B5EF4-FFF2-40B4-BE49-F238E27FC236}">
                <a16:creationId xmlns:a16="http://schemas.microsoft.com/office/drawing/2014/main" id="{5F9EC6EC-E035-4D36-84A6-71E4AF0E1CEE}"/>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pic>
        <p:nvPicPr>
          <p:cNvPr id="25606" name="Picture 3" descr="TradeOff">
            <a:extLst>
              <a:ext uri="{FF2B5EF4-FFF2-40B4-BE49-F238E27FC236}">
                <a16:creationId xmlns:a16="http://schemas.microsoft.com/office/drawing/2014/main" id="{EB0189D1-F225-443A-8B29-9089B57EBC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1887538"/>
            <a:ext cx="545147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4FF37CB-8F69-473F-85C2-952ECB118A26}"/>
              </a:ext>
            </a:extLst>
          </p:cNvPr>
          <p:cNvSpPr>
            <a:spLocks noGrp="1"/>
          </p:cNvSpPr>
          <p:nvPr>
            <p:ph type="title"/>
          </p:nvPr>
        </p:nvSpPr>
        <p:spPr>
          <a:xfrm>
            <a:off x="176213" y="530225"/>
            <a:ext cx="7091362" cy="263525"/>
          </a:xfrm>
        </p:spPr>
        <p:txBody>
          <a:bodyPr/>
          <a:lstStyle/>
          <a:p>
            <a:r>
              <a:rPr lang="en-GB" altLang="en-US"/>
              <a:t>Pecking Order Theory</a:t>
            </a:r>
          </a:p>
        </p:txBody>
      </p:sp>
      <p:sp>
        <p:nvSpPr>
          <p:cNvPr id="26627" name="Content Placeholder 2">
            <a:extLst>
              <a:ext uri="{FF2B5EF4-FFF2-40B4-BE49-F238E27FC236}">
                <a16:creationId xmlns:a16="http://schemas.microsoft.com/office/drawing/2014/main" id="{14F3E861-69E2-4963-9FA8-0CDE7486F9B6}"/>
              </a:ext>
            </a:extLst>
          </p:cNvPr>
          <p:cNvSpPr>
            <a:spLocks noGrp="1"/>
          </p:cNvSpPr>
          <p:nvPr>
            <p:ph idx="1"/>
          </p:nvPr>
        </p:nvSpPr>
        <p:spPr>
          <a:xfrm>
            <a:off x="176213" y="966788"/>
            <a:ext cx="8553450" cy="4383087"/>
          </a:xfrm>
        </p:spPr>
        <p:txBody>
          <a:bodyPr/>
          <a:lstStyle/>
          <a:p>
            <a:pPr>
              <a:buFont typeface="Wingdings" panose="05000000000000000000" pitchFamily="2" charset="2"/>
              <a:buChar char="Ø"/>
            </a:pPr>
            <a:r>
              <a:rPr lang="en-US" altLang="en-US"/>
              <a:t>Asymmetric information exists and it is costly. Managers have more information about the quality of the firm or projects</a:t>
            </a:r>
          </a:p>
          <a:p>
            <a:pPr>
              <a:buFont typeface="Wingdings" panose="05000000000000000000" pitchFamily="2" charset="2"/>
              <a:buChar char="Ø"/>
            </a:pPr>
            <a:r>
              <a:rPr lang="en-US" altLang="en-US"/>
              <a:t>Companies select financing according to the law of least effort</a:t>
            </a:r>
          </a:p>
          <a:p>
            <a:pPr lvl="2"/>
            <a:r>
              <a:rPr lang="en-US" altLang="en-US"/>
              <a:t>(1) Internal financing (retained earnings)</a:t>
            </a:r>
          </a:p>
          <a:p>
            <a:pPr lvl="2"/>
            <a:r>
              <a:rPr lang="en-US" altLang="en-US"/>
              <a:t>(2) Bank debt (in different levels, easiest: bank debt)</a:t>
            </a:r>
          </a:p>
          <a:p>
            <a:pPr lvl="2"/>
            <a:r>
              <a:rPr lang="en-US" altLang="en-US"/>
              <a:t>(3) Equity</a:t>
            </a:r>
          </a:p>
          <a:p>
            <a:pPr lvl="1"/>
            <a:r>
              <a:rPr lang="en-US" altLang="en-US"/>
              <a:t>Adverse selection issues: Equity has a lot, debt a little, retained earnings none =&gt; the choice of financing is a </a:t>
            </a:r>
            <a:r>
              <a:rPr lang="en-US" altLang="en-US" u="sng"/>
              <a:t>signal to the market </a:t>
            </a:r>
            <a:r>
              <a:rPr lang="en-US" altLang="en-US"/>
              <a:t>(signaling theories in game theory)</a:t>
            </a:r>
            <a:endParaRPr lang="en-US" altLang="en-US" u="sng"/>
          </a:p>
          <a:p>
            <a:pPr>
              <a:buFont typeface="Wingdings" panose="05000000000000000000" pitchFamily="2" charset="2"/>
              <a:buChar char="Ø"/>
            </a:pPr>
            <a:r>
              <a:rPr lang="en-US" altLang="en-US"/>
              <a:t>Myers (1984): when equity is issued, investors think firm is overvalued (managers use the last resort tool, only because firm is overvalued). Investors demand a higher return on equity than on debt</a:t>
            </a:r>
          </a:p>
          <a:p>
            <a:pPr>
              <a:buFont typeface="Wingdings" panose="05000000000000000000" pitchFamily="2" charset="2"/>
              <a:buChar char="Ø"/>
            </a:pPr>
            <a:r>
              <a:rPr lang="en-US" altLang="en-US" u="sng"/>
              <a:t>References</a:t>
            </a:r>
            <a:r>
              <a:rPr lang="en-US" altLang="en-US"/>
              <a:t>: Donaldson (1961), Myers (1984)</a:t>
            </a:r>
          </a:p>
          <a:p>
            <a:endParaRPr lang="en-GB" altLang="en-US"/>
          </a:p>
        </p:txBody>
      </p:sp>
      <p:sp>
        <p:nvSpPr>
          <p:cNvPr id="26628" name="Slide Number Placeholder 3">
            <a:extLst>
              <a:ext uri="{FF2B5EF4-FFF2-40B4-BE49-F238E27FC236}">
                <a16:creationId xmlns:a16="http://schemas.microsoft.com/office/drawing/2014/main" id="{3160DB3A-8F06-4363-BD51-851786E397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46B7CC0-43AA-4E13-A090-2A4797583DA4}" type="slidenum">
              <a:rPr lang="en-US" altLang="en-US" sz="1200" smtClean="0">
                <a:solidFill>
                  <a:srgbClr val="C0C0C0"/>
                </a:solidFill>
              </a:rPr>
              <a:pPr/>
              <a:t>16</a:t>
            </a:fld>
            <a:endParaRPr lang="en-US" altLang="en-US" sz="1200">
              <a:solidFill>
                <a:srgbClr val="C0C0C0"/>
              </a:solidFill>
            </a:endParaRPr>
          </a:p>
        </p:txBody>
      </p:sp>
      <p:sp>
        <p:nvSpPr>
          <p:cNvPr id="26629" name="Footer Placeholder 4">
            <a:extLst>
              <a:ext uri="{FF2B5EF4-FFF2-40B4-BE49-F238E27FC236}">
                <a16:creationId xmlns:a16="http://schemas.microsoft.com/office/drawing/2014/main" id="{3C20EF6E-99F6-4E05-A6E7-D4598FDC83D4}"/>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866C80F-407D-4CBC-82C9-114DAFE75ABB}"/>
              </a:ext>
            </a:extLst>
          </p:cNvPr>
          <p:cNvSpPr>
            <a:spLocks noGrp="1"/>
          </p:cNvSpPr>
          <p:nvPr>
            <p:ph type="title"/>
          </p:nvPr>
        </p:nvSpPr>
        <p:spPr>
          <a:xfrm>
            <a:off x="176213" y="530225"/>
            <a:ext cx="7091362" cy="263525"/>
          </a:xfrm>
        </p:spPr>
        <p:txBody>
          <a:bodyPr/>
          <a:lstStyle/>
          <a:p>
            <a:r>
              <a:rPr lang="en-GB" altLang="en-US"/>
              <a:t>Market Timing Theory</a:t>
            </a:r>
          </a:p>
        </p:txBody>
      </p:sp>
      <p:sp>
        <p:nvSpPr>
          <p:cNvPr id="27651" name="Content Placeholder 2">
            <a:extLst>
              <a:ext uri="{FF2B5EF4-FFF2-40B4-BE49-F238E27FC236}">
                <a16:creationId xmlns:a16="http://schemas.microsoft.com/office/drawing/2014/main" id="{2E44CE95-CF2E-421C-A199-EB92A28ED6BF}"/>
              </a:ext>
            </a:extLst>
          </p:cNvPr>
          <p:cNvSpPr>
            <a:spLocks noGrp="1"/>
          </p:cNvSpPr>
          <p:nvPr>
            <p:ph idx="1"/>
          </p:nvPr>
        </p:nvSpPr>
        <p:spPr>
          <a:xfrm>
            <a:off x="176213" y="966788"/>
            <a:ext cx="8553450" cy="2954337"/>
          </a:xfrm>
        </p:spPr>
        <p:txBody>
          <a:bodyPr/>
          <a:lstStyle/>
          <a:p>
            <a:pPr>
              <a:buFont typeface="Wingdings" panose="05000000000000000000" pitchFamily="2" charset="2"/>
              <a:buChar char="Ø"/>
            </a:pPr>
            <a:r>
              <a:rPr lang="en-US" altLang="en-US"/>
              <a:t>Firms are indifferent between equity or debt financing. But the market makes </a:t>
            </a:r>
            <a:r>
              <a:rPr lang="en-US" altLang="en-US" u="sng"/>
              <a:t>pricing mistakes from time to time</a:t>
            </a:r>
          </a:p>
          <a:p>
            <a:pPr>
              <a:buFont typeface="Wingdings" panose="05000000000000000000" pitchFamily="2" charset="2"/>
              <a:buChar char="Ø"/>
            </a:pPr>
            <a:r>
              <a:rPr lang="en-US" altLang="en-US"/>
              <a:t>Managers select the debt or equity according to the relative mispricing. If neither market looks favorable, manager may defer issuances. If conditions look unusually favorable, managers may raise funds even if the firm has no need for funds</a:t>
            </a:r>
          </a:p>
          <a:p>
            <a:pPr>
              <a:buFont typeface="Wingdings" panose="05000000000000000000" pitchFamily="2" charset="2"/>
              <a:buChar char="Ø"/>
            </a:pPr>
            <a:r>
              <a:rPr lang="en-US" altLang="en-US"/>
              <a:t>There </a:t>
            </a:r>
            <a:r>
              <a:rPr lang="en-US" altLang="en-US" b="1"/>
              <a:t>are no firm specific variables (“factors”) that influence D/E</a:t>
            </a:r>
          </a:p>
          <a:p>
            <a:pPr>
              <a:buFont typeface="Wingdings" panose="05000000000000000000" pitchFamily="2" charset="2"/>
              <a:buChar char="Ø"/>
            </a:pPr>
            <a:r>
              <a:rPr lang="en-US" altLang="en-US" b="1"/>
              <a:t>Behavioral finance-type explanation</a:t>
            </a:r>
          </a:p>
          <a:p>
            <a:pPr>
              <a:buFont typeface="Wingdings" panose="05000000000000000000" pitchFamily="2" charset="2"/>
              <a:buChar char="Ø"/>
            </a:pPr>
            <a:r>
              <a:rPr lang="en-US" altLang="en-US"/>
              <a:t>Baker and Wrugler (2002): Theory explains “hot” and “cold” IPO periods</a:t>
            </a:r>
          </a:p>
          <a:p>
            <a:pPr>
              <a:buFont typeface="Wingdings" panose="05000000000000000000" pitchFamily="2" charset="2"/>
              <a:buChar char="Ø"/>
            </a:pPr>
            <a:r>
              <a:rPr lang="en-US" altLang="en-US"/>
              <a:t>Also related to M&amp;A literature and equity issues in the context of future acquisitions</a:t>
            </a:r>
            <a:endParaRPr lang="en-GB" altLang="en-US"/>
          </a:p>
        </p:txBody>
      </p:sp>
      <p:sp>
        <p:nvSpPr>
          <p:cNvPr id="27652" name="Slide Number Placeholder 3">
            <a:extLst>
              <a:ext uri="{FF2B5EF4-FFF2-40B4-BE49-F238E27FC236}">
                <a16:creationId xmlns:a16="http://schemas.microsoft.com/office/drawing/2014/main" id="{62EF0A6D-DD5F-4CB1-8586-A8118AB20E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9F8A5D2-5C3D-4D04-AE65-FEAB135E06DD}" type="slidenum">
              <a:rPr lang="en-US" altLang="en-US" sz="1200" smtClean="0">
                <a:solidFill>
                  <a:srgbClr val="C0C0C0"/>
                </a:solidFill>
              </a:rPr>
              <a:pPr/>
              <a:t>17</a:t>
            </a:fld>
            <a:endParaRPr lang="en-US" altLang="en-US" sz="1200">
              <a:solidFill>
                <a:srgbClr val="C0C0C0"/>
              </a:solidFill>
            </a:endParaRPr>
          </a:p>
        </p:txBody>
      </p:sp>
      <p:sp>
        <p:nvSpPr>
          <p:cNvPr id="27653" name="Footer Placeholder 4">
            <a:extLst>
              <a:ext uri="{FF2B5EF4-FFF2-40B4-BE49-F238E27FC236}">
                <a16:creationId xmlns:a16="http://schemas.microsoft.com/office/drawing/2014/main" id="{B46937CA-479F-4842-8635-53449B14385A}"/>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3A0CF22-665F-430C-A20A-046BE2CA3857}"/>
              </a:ext>
            </a:extLst>
          </p:cNvPr>
          <p:cNvSpPr>
            <a:spLocks noGrp="1"/>
          </p:cNvSpPr>
          <p:nvPr>
            <p:ph type="title"/>
          </p:nvPr>
        </p:nvSpPr>
        <p:spPr>
          <a:xfrm>
            <a:off x="176213" y="530225"/>
            <a:ext cx="7091362" cy="263525"/>
          </a:xfrm>
        </p:spPr>
        <p:txBody>
          <a:bodyPr/>
          <a:lstStyle/>
          <a:p>
            <a:r>
              <a:rPr lang="en-GB" altLang="en-US"/>
              <a:t>Managerial Inertia Model</a:t>
            </a:r>
          </a:p>
        </p:txBody>
      </p:sp>
      <p:sp>
        <p:nvSpPr>
          <p:cNvPr id="28675" name="Content Placeholder 2">
            <a:extLst>
              <a:ext uri="{FF2B5EF4-FFF2-40B4-BE49-F238E27FC236}">
                <a16:creationId xmlns:a16="http://schemas.microsoft.com/office/drawing/2014/main" id="{E6743A62-B982-4BFE-9A42-FD91F6B367D6}"/>
              </a:ext>
            </a:extLst>
          </p:cNvPr>
          <p:cNvSpPr>
            <a:spLocks noGrp="1"/>
          </p:cNvSpPr>
          <p:nvPr>
            <p:ph idx="1"/>
          </p:nvPr>
        </p:nvSpPr>
        <p:spPr>
          <a:xfrm>
            <a:off x="176213" y="966788"/>
            <a:ext cx="8553450" cy="4432300"/>
          </a:xfrm>
        </p:spPr>
        <p:txBody>
          <a:bodyPr/>
          <a:lstStyle/>
          <a:p>
            <a:r>
              <a:rPr lang="en-US" altLang="en-US"/>
              <a:t>Firms </a:t>
            </a:r>
            <a:r>
              <a:rPr lang="en-US" altLang="en-US" u="sng"/>
              <a:t>do not act</a:t>
            </a:r>
            <a:r>
              <a:rPr lang="en-US" altLang="en-US"/>
              <a:t> to adjust capital structure</a:t>
            </a:r>
          </a:p>
          <a:p>
            <a:pPr lvl="1"/>
            <a:r>
              <a:rPr lang="en-US" altLang="en-US"/>
              <a:t>When stock prices are high, firms have low D/E</a:t>
            </a:r>
          </a:p>
          <a:p>
            <a:pPr lvl="1"/>
            <a:r>
              <a:rPr lang="en-US" altLang="en-US"/>
              <a:t>When stock prices are low, firm have high D/E</a:t>
            </a:r>
          </a:p>
          <a:p>
            <a:pPr lvl="1"/>
            <a:r>
              <a:rPr lang="en-US" altLang="en-US"/>
              <a:t>There is no counter action to counterbalance stock return induced D/E changes</a:t>
            </a:r>
          </a:p>
          <a:p>
            <a:pPr lvl="1"/>
            <a:r>
              <a:rPr lang="en-US" altLang="en-US"/>
              <a:t> Welch (2004) finds that stock returns can explain D/E dynamics</a:t>
            </a:r>
          </a:p>
          <a:p>
            <a:pPr lvl="1"/>
            <a:r>
              <a:rPr lang="en-US" altLang="en-US"/>
              <a:t>Issues</a:t>
            </a:r>
          </a:p>
          <a:p>
            <a:pPr lvl="2"/>
            <a:r>
              <a:rPr lang="en-US" altLang="en-US"/>
              <a:t>Mostly an empirical argument</a:t>
            </a:r>
          </a:p>
          <a:p>
            <a:pPr lvl="2"/>
            <a:r>
              <a:rPr lang="en-US" altLang="en-US"/>
              <a:t>So empirical finding led to a theory</a:t>
            </a:r>
          </a:p>
          <a:p>
            <a:pPr lvl="2"/>
            <a:r>
              <a:rPr lang="en-US" altLang="en-US"/>
              <a:t>It depends how leverage is calculated: market value based or book value based; both is used in the empirical literature</a:t>
            </a:r>
          </a:p>
          <a:p>
            <a:pPr lvl="2"/>
            <a:r>
              <a:rPr lang="en-US" altLang="en-US"/>
              <a:t>By construction, a market value based definition will be sensitive to changes in share price</a:t>
            </a:r>
          </a:p>
          <a:p>
            <a:pPr lvl="2"/>
            <a:r>
              <a:rPr lang="en-US" altLang="en-US"/>
              <a:t>BUT: this does not prove the theory; it is just based on the way leverage is measured </a:t>
            </a:r>
          </a:p>
        </p:txBody>
      </p:sp>
      <p:sp>
        <p:nvSpPr>
          <p:cNvPr id="28676" name="Slide Number Placeholder 3">
            <a:extLst>
              <a:ext uri="{FF2B5EF4-FFF2-40B4-BE49-F238E27FC236}">
                <a16:creationId xmlns:a16="http://schemas.microsoft.com/office/drawing/2014/main" id="{35A6C913-1378-4E23-836B-BDCEB5AACB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99ADF74-EB6E-43AD-8C40-DAADC5198B04}" type="slidenum">
              <a:rPr lang="en-US" altLang="en-US" sz="1200" smtClean="0">
                <a:solidFill>
                  <a:srgbClr val="C0C0C0"/>
                </a:solidFill>
              </a:rPr>
              <a:pPr/>
              <a:t>18</a:t>
            </a:fld>
            <a:endParaRPr lang="en-US" altLang="en-US" sz="1200">
              <a:solidFill>
                <a:srgbClr val="C0C0C0"/>
              </a:solidFill>
            </a:endParaRPr>
          </a:p>
        </p:txBody>
      </p:sp>
      <p:sp>
        <p:nvSpPr>
          <p:cNvPr id="28677" name="Footer Placeholder 4">
            <a:extLst>
              <a:ext uri="{FF2B5EF4-FFF2-40B4-BE49-F238E27FC236}">
                <a16:creationId xmlns:a16="http://schemas.microsoft.com/office/drawing/2014/main" id="{38FE1468-1C96-4996-B7EF-4729646C00E9}"/>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8B295EB4-8059-4E4F-9E7E-6048E0D383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1CBC4EEB-0AA3-4D04-B689-B34EFA7CF7FF}" type="slidenum">
              <a:rPr lang="en-US" altLang="en-US" sz="1200" smtClean="0">
                <a:solidFill>
                  <a:srgbClr val="C0C0C0"/>
                </a:solidFill>
              </a:rPr>
              <a:pPr>
                <a:spcAft>
                  <a:spcPct val="0"/>
                </a:spcAft>
                <a:buSzTx/>
              </a:pPr>
              <a:t>1</a:t>
            </a:fld>
            <a:endParaRPr lang="en-US" altLang="en-US" sz="1200">
              <a:solidFill>
                <a:srgbClr val="C0C0C0"/>
              </a:solidFill>
            </a:endParaRPr>
          </a:p>
        </p:txBody>
      </p:sp>
      <p:sp>
        <p:nvSpPr>
          <p:cNvPr id="12291" name="Footer Placeholder 4">
            <a:extLst>
              <a:ext uri="{FF2B5EF4-FFF2-40B4-BE49-F238E27FC236}">
                <a16:creationId xmlns:a16="http://schemas.microsoft.com/office/drawing/2014/main" id="{B95C2D1C-D249-466F-938B-C5AC02ACA31A}"/>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graphicFrame>
        <p:nvGraphicFramePr>
          <p:cNvPr id="12292" name="Rectangle 2" hidden="1">
            <a:extLst>
              <a:ext uri="{FF2B5EF4-FFF2-40B4-BE49-F238E27FC236}">
                <a16:creationId xmlns:a16="http://schemas.microsoft.com/office/drawing/2014/main" id="{2AA11D9F-3C42-4ADC-8AAF-3F41C606E2C8}"/>
              </a:ext>
            </a:extLst>
          </p:cNvPr>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31" r:id="rId6" imgW="0" imgH="0" progId="">
                  <p:embed/>
                </p:oleObj>
              </mc:Choice>
              <mc:Fallback>
                <p:oleObj r:id="rId6" imgW="0" imgH="0" progId="">
                  <p:embed/>
                  <p:pic>
                    <p:nvPicPr>
                      <p:cNvPr id="0" name="AutoShape 4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3">
            <a:extLst>
              <a:ext uri="{FF2B5EF4-FFF2-40B4-BE49-F238E27FC236}">
                <a16:creationId xmlns:a16="http://schemas.microsoft.com/office/drawing/2014/main" id="{4332205D-A65B-4F17-BAC8-1487260D7B18}"/>
              </a:ext>
            </a:extLst>
          </p:cNvPr>
          <p:cNvSpPr>
            <a:spLocks noGrp="1" noChangeArrowheads="1"/>
          </p:cNvSpPr>
          <p:nvPr>
            <p:ph type="title"/>
            <p:custDataLst>
              <p:tags r:id="rId3"/>
            </p:custDataLst>
          </p:nvPr>
        </p:nvSpPr>
        <p:spPr>
          <a:xfrm>
            <a:off x="176213" y="530225"/>
            <a:ext cx="7091362" cy="263525"/>
          </a:xfrm>
        </p:spPr>
        <p:txBody>
          <a:bodyPr/>
          <a:lstStyle/>
          <a:p>
            <a:pPr eaLnBrk="1" hangingPunct="1"/>
            <a:r>
              <a:rPr lang="en-US" altLang="en-US" dirty="0"/>
              <a:t>AGENDA: Unit 5</a:t>
            </a:r>
          </a:p>
        </p:txBody>
      </p:sp>
      <p:sp>
        <p:nvSpPr>
          <p:cNvPr id="12294" name="Rectangle 5">
            <a:extLst>
              <a:ext uri="{FF2B5EF4-FFF2-40B4-BE49-F238E27FC236}">
                <a16:creationId xmlns:a16="http://schemas.microsoft.com/office/drawing/2014/main" id="{53403C6D-E865-4584-9A29-0F1DFF0F3267}"/>
              </a:ext>
            </a:extLst>
          </p:cNvPr>
          <p:cNvSpPr>
            <a:spLocks noChangeArrowheads="1"/>
          </p:cNvSpPr>
          <p:nvPr/>
        </p:nvSpPr>
        <p:spPr bwMode="auto">
          <a:xfrm>
            <a:off x="1454150" y="979488"/>
            <a:ext cx="5373688"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Aft>
                <a:spcPct val="60000"/>
              </a:spcAft>
              <a:buSzPct val="120000"/>
              <a:defRPr sz="1600">
                <a:solidFill>
                  <a:schemeClr val="tx1"/>
                </a:solidFill>
                <a:latin typeface="Arial" panose="020B0604020202020204" pitchFamily="34" charset="0"/>
              </a:defRPr>
            </a:lvl1pPr>
            <a:lvl2pPr marL="800100" indent="-34290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buFont typeface="Wingdings" panose="05000000000000000000" pitchFamily="2" charset="2"/>
              <a:buChar char="q"/>
            </a:pPr>
            <a:r>
              <a:rPr lang="en-GB" altLang="en-US" sz="1800" dirty="0"/>
              <a:t>Optimal capital structure</a:t>
            </a:r>
          </a:p>
          <a:p>
            <a:pPr lvl="1" eaLnBrk="1" hangingPunct="1">
              <a:spcAft>
                <a:spcPct val="0"/>
              </a:spcAft>
              <a:buFont typeface="Wingdings" panose="05000000000000000000" pitchFamily="2" charset="2"/>
              <a:buChar char="q"/>
            </a:pPr>
            <a:r>
              <a:rPr lang="en-GB" altLang="en-US" sz="1800" dirty="0"/>
              <a:t>Irrelevance theorem</a:t>
            </a:r>
          </a:p>
          <a:p>
            <a:pPr lvl="1" eaLnBrk="1" hangingPunct="1">
              <a:spcAft>
                <a:spcPct val="0"/>
              </a:spcAft>
              <a:buFont typeface="Wingdings" panose="05000000000000000000" pitchFamily="2" charset="2"/>
              <a:buChar char="q"/>
            </a:pPr>
            <a:r>
              <a:rPr lang="en-GB" altLang="en-US" sz="1800" dirty="0"/>
              <a:t>Limitations of the MM model</a:t>
            </a:r>
          </a:p>
          <a:p>
            <a:pPr lvl="1" eaLnBrk="1" hangingPunct="1">
              <a:spcAft>
                <a:spcPct val="0"/>
              </a:spcAft>
              <a:buFont typeface="Wingdings" panose="05000000000000000000" pitchFamily="2" charset="2"/>
              <a:buChar char="q"/>
            </a:pPr>
            <a:r>
              <a:rPr lang="en-GB" altLang="en-US" sz="1800" dirty="0"/>
              <a:t>Positive theories of capital structure</a:t>
            </a:r>
          </a:p>
          <a:p>
            <a:pPr eaLnBrk="1" hangingPunct="1">
              <a:spcAft>
                <a:spcPct val="0"/>
              </a:spcAft>
              <a:buSzTx/>
              <a:buFont typeface="Wingdings" panose="05000000000000000000" pitchFamily="2" charset="2"/>
              <a:buChar char="q"/>
            </a:pPr>
            <a:r>
              <a:rPr lang="en-GB" altLang="en-US" sz="1800" dirty="0"/>
              <a:t>Measures of financial health</a:t>
            </a:r>
          </a:p>
          <a:p>
            <a:pPr lvl="1" eaLnBrk="1" hangingPunct="1">
              <a:spcAft>
                <a:spcPct val="0"/>
              </a:spcAft>
              <a:buFont typeface="Wingdings" panose="05000000000000000000" pitchFamily="2" charset="2"/>
              <a:buChar char="q"/>
            </a:pPr>
            <a:r>
              <a:rPr lang="en-GB" altLang="en-US" sz="1800" dirty="0"/>
              <a:t>Financial leverage</a:t>
            </a:r>
          </a:p>
          <a:p>
            <a:pPr lvl="1" eaLnBrk="1" hangingPunct="1">
              <a:spcAft>
                <a:spcPct val="0"/>
              </a:spcAft>
              <a:buClrTx/>
              <a:buFont typeface="Wingdings" panose="05000000000000000000" pitchFamily="2" charset="2"/>
              <a:buChar char="q"/>
            </a:pPr>
            <a:r>
              <a:rPr lang="en-GB" altLang="en-US" sz="1800" dirty="0"/>
              <a:t>Interest coverage</a:t>
            </a:r>
          </a:p>
          <a:p>
            <a:pPr lvl="1" eaLnBrk="1" hangingPunct="1">
              <a:spcAft>
                <a:spcPct val="0"/>
              </a:spcAft>
              <a:buClrTx/>
              <a:buFont typeface="Wingdings" panose="05000000000000000000" pitchFamily="2" charset="2"/>
              <a:buChar char="q"/>
            </a:pPr>
            <a:r>
              <a:rPr lang="en-GB" altLang="en-US" sz="1800" dirty="0"/>
              <a:t>Credit ratings and CDS</a:t>
            </a:r>
          </a:p>
          <a:p>
            <a:pPr eaLnBrk="1" hangingPunct="1">
              <a:spcAft>
                <a:spcPct val="0"/>
              </a:spcAft>
              <a:buFont typeface="Wingdings" panose="05000000000000000000" pitchFamily="2" charset="2"/>
              <a:buChar char="q"/>
            </a:pPr>
            <a:r>
              <a:rPr lang="en-GB" altLang="en-US" sz="1800" dirty="0"/>
              <a:t>Corporate cash holding</a:t>
            </a:r>
          </a:p>
          <a:p>
            <a:pPr lvl="1" eaLnBrk="1" hangingPunct="1">
              <a:spcAft>
                <a:spcPct val="0"/>
              </a:spcAft>
              <a:buClrTx/>
              <a:buFont typeface="Wingdings" panose="05000000000000000000" pitchFamily="2" charset="2"/>
              <a:buChar char="q"/>
            </a:pPr>
            <a:r>
              <a:rPr lang="en-GB" altLang="en-US" sz="1800" dirty="0"/>
              <a:t>Excess cash</a:t>
            </a:r>
          </a:p>
          <a:p>
            <a:pPr lvl="1" eaLnBrk="1" hangingPunct="1">
              <a:spcAft>
                <a:spcPct val="0"/>
              </a:spcAft>
              <a:buClrTx/>
              <a:buFont typeface="Wingdings" panose="05000000000000000000" pitchFamily="2" charset="2"/>
              <a:buChar char="q"/>
            </a:pPr>
            <a:r>
              <a:rPr lang="en-GB" altLang="en-US" sz="1800" dirty="0"/>
              <a:t>Motives of cash holding</a:t>
            </a:r>
          </a:p>
          <a:p>
            <a:pPr lvl="1" eaLnBrk="1" hangingPunct="1">
              <a:spcAft>
                <a:spcPct val="0"/>
              </a:spcAft>
              <a:buClrTx/>
              <a:buFont typeface="Wingdings" panose="05000000000000000000" pitchFamily="2" charset="2"/>
              <a:buChar char="q"/>
            </a:pPr>
            <a:r>
              <a:rPr lang="en-GB" altLang="en-US" sz="1800" dirty="0"/>
              <a:t>Working capital management</a:t>
            </a:r>
          </a:p>
          <a:p>
            <a:pPr eaLnBrk="1" hangingPunct="1">
              <a:spcAft>
                <a:spcPct val="0"/>
              </a:spcAft>
              <a:buSzTx/>
              <a:buFont typeface="Wingdings" panose="05000000000000000000" pitchFamily="2" charset="2"/>
              <a:buChar char="q"/>
            </a:pPr>
            <a:r>
              <a:rPr lang="en-GB" altLang="en-US" sz="1800" dirty="0"/>
              <a:t>Practical considerations</a:t>
            </a:r>
          </a:p>
          <a:p>
            <a:pPr lvl="1" eaLnBrk="1" hangingPunct="1">
              <a:spcAft>
                <a:spcPct val="0"/>
              </a:spcAft>
              <a:buFont typeface="Wingdings" panose="05000000000000000000" pitchFamily="2" charset="2"/>
              <a:buChar char="q"/>
            </a:pPr>
            <a:r>
              <a:rPr lang="en-GB" altLang="en-US" sz="1800" dirty="0"/>
              <a:t>Assessment of tax shields</a:t>
            </a:r>
          </a:p>
          <a:p>
            <a:pPr lvl="1" eaLnBrk="1" hangingPunct="1">
              <a:spcAft>
                <a:spcPct val="0"/>
              </a:spcAft>
              <a:buClrTx/>
              <a:buFont typeface="Wingdings" panose="05000000000000000000" pitchFamily="2" charset="2"/>
              <a:buChar char="q"/>
            </a:pPr>
            <a:r>
              <a:rPr lang="en-GB" altLang="en-US" sz="1800" dirty="0"/>
              <a:t>Optimal levels of debt</a:t>
            </a:r>
          </a:p>
          <a:p>
            <a:pPr lvl="1" eaLnBrk="1" hangingPunct="1">
              <a:spcAft>
                <a:spcPct val="0"/>
              </a:spcAft>
              <a:buClrTx/>
              <a:buFont typeface="Wingdings" panose="05000000000000000000" pitchFamily="2" charset="2"/>
              <a:buChar char="q"/>
            </a:pPr>
            <a:r>
              <a:rPr lang="en-GB" altLang="en-US" sz="1800" dirty="0"/>
              <a:t>Case study</a:t>
            </a:r>
          </a:p>
        </p:txBody>
      </p:sp>
      <p:sp>
        <p:nvSpPr>
          <p:cNvPr id="12295" name="Line 7">
            <a:extLst>
              <a:ext uri="{FF2B5EF4-FFF2-40B4-BE49-F238E27FC236}">
                <a16:creationId xmlns:a16="http://schemas.microsoft.com/office/drawing/2014/main" id="{5E2C48B9-FAFB-464C-89FB-273BA7B2C58C}"/>
              </a:ext>
            </a:extLst>
          </p:cNvPr>
          <p:cNvSpPr>
            <a:spLocks noChangeShapeType="1"/>
          </p:cNvSpPr>
          <p:nvPr/>
        </p:nvSpPr>
        <p:spPr bwMode="auto">
          <a:xfrm>
            <a:off x="1376363" y="915988"/>
            <a:ext cx="57007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296" name="Line 10">
            <a:extLst>
              <a:ext uri="{FF2B5EF4-FFF2-40B4-BE49-F238E27FC236}">
                <a16:creationId xmlns:a16="http://schemas.microsoft.com/office/drawing/2014/main" id="{5D3A228F-5A39-4C43-8016-E43FDE14E774}"/>
              </a:ext>
            </a:extLst>
          </p:cNvPr>
          <p:cNvSpPr>
            <a:spLocks noChangeShapeType="1"/>
          </p:cNvSpPr>
          <p:nvPr/>
        </p:nvSpPr>
        <p:spPr bwMode="auto">
          <a:xfrm>
            <a:off x="1408113" y="5506668"/>
            <a:ext cx="5661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F23D1BC-69EC-4528-A443-1DF058121C43}"/>
              </a:ext>
            </a:extLst>
          </p:cNvPr>
          <p:cNvSpPr>
            <a:spLocks noGrp="1"/>
          </p:cNvSpPr>
          <p:nvPr>
            <p:ph type="title"/>
          </p:nvPr>
        </p:nvSpPr>
        <p:spPr>
          <a:xfrm>
            <a:off x="176213" y="530225"/>
            <a:ext cx="7091362" cy="263525"/>
          </a:xfrm>
        </p:spPr>
        <p:txBody>
          <a:bodyPr/>
          <a:lstStyle/>
          <a:p>
            <a:r>
              <a:rPr lang="en-US" altLang="en-US">
                <a:cs typeface="Times New Roman" panose="02020603050405020304" pitchFamily="18" charset="0"/>
              </a:rPr>
              <a:t>Stylized facts based on prior research</a:t>
            </a:r>
            <a:endParaRPr lang="en-GB" altLang="en-US"/>
          </a:p>
        </p:txBody>
      </p:sp>
      <p:sp>
        <p:nvSpPr>
          <p:cNvPr id="29699" name="Content Placeholder 2">
            <a:extLst>
              <a:ext uri="{FF2B5EF4-FFF2-40B4-BE49-F238E27FC236}">
                <a16:creationId xmlns:a16="http://schemas.microsoft.com/office/drawing/2014/main" id="{B0422EE4-FED2-4388-B57D-7E63B0914CD6}"/>
              </a:ext>
            </a:extLst>
          </p:cNvPr>
          <p:cNvSpPr>
            <a:spLocks noGrp="1"/>
          </p:cNvSpPr>
          <p:nvPr>
            <p:ph idx="1"/>
          </p:nvPr>
        </p:nvSpPr>
        <p:spPr>
          <a:xfrm>
            <a:off x="176213" y="966788"/>
            <a:ext cx="8553450" cy="3692525"/>
          </a:xfrm>
        </p:spPr>
        <p:txBody>
          <a:bodyPr/>
          <a:lstStyle/>
          <a:p>
            <a:pPr marL="447675" indent="-447675">
              <a:buFont typeface="Wingdings" panose="05000000000000000000" pitchFamily="2" charset="2"/>
              <a:buChar char="Ø"/>
            </a:pPr>
            <a:r>
              <a:rPr lang="en-US" altLang="en-US"/>
              <a:t>Firms use debt financing too conservatively – Graham (2000), Strebulaev and Yang (2007)</a:t>
            </a:r>
          </a:p>
          <a:p>
            <a:pPr marL="447675" indent="-447675">
              <a:buFont typeface="Wingdings" panose="05000000000000000000" pitchFamily="2" charset="2"/>
              <a:buChar char="Ø"/>
            </a:pPr>
            <a:r>
              <a:rPr lang="en-US" altLang="en-US"/>
              <a:t>Negative relation between profitability and leverage - Myers (1993), Myers and Shyam-Sunder (1999)</a:t>
            </a:r>
          </a:p>
          <a:p>
            <a:pPr marL="447675" indent="-447675">
              <a:buFont typeface="Wingdings" panose="05000000000000000000" pitchFamily="2" charset="2"/>
              <a:buChar char="Ø"/>
            </a:pPr>
            <a:r>
              <a:rPr lang="en-US" altLang="en-US"/>
              <a:t>Firms mean-revert slowly towards target leverage – Fama and French (2002), Flannery and Rangan (2006).</a:t>
            </a:r>
          </a:p>
          <a:p>
            <a:pPr marL="447675" indent="-447675">
              <a:buFont typeface="Wingdings" panose="05000000000000000000" pitchFamily="2" charset="2"/>
              <a:buChar char="Ø"/>
            </a:pPr>
            <a:r>
              <a:rPr lang="en-US" altLang="en-US"/>
              <a:t>Changes in market leverage are largely explained by changes in equity prices -Welch (2004)</a:t>
            </a:r>
          </a:p>
          <a:p>
            <a:pPr marL="447675" indent="-447675">
              <a:buFont typeface="Wingdings" panose="05000000000000000000" pitchFamily="2" charset="2"/>
              <a:buChar char="Ø"/>
            </a:pPr>
            <a:r>
              <a:rPr lang="en-US" altLang="en-US"/>
              <a:t>Leverage largely driven by unexplained firm-specific fixed effect - Lemmon, Roberts, Zender (JF, 2006).</a:t>
            </a:r>
          </a:p>
          <a:p>
            <a:pPr marL="447675" indent="-447675">
              <a:buFont typeface="Wingdings" panose="05000000000000000000" pitchFamily="2" charset="2"/>
              <a:buChar char="Ø"/>
            </a:pPr>
            <a:r>
              <a:rPr lang="en-US" altLang="en-US"/>
              <a:t>Link between governance mechanisms and leverage ambiguous - Berger, Ofek &amp; Yermack (JF, 1997), John and Litov (2008)</a:t>
            </a:r>
          </a:p>
        </p:txBody>
      </p:sp>
      <p:sp>
        <p:nvSpPr>
          <p:cNvPr id="29700" name="Slide Number Placeholder 3">
            <a:extLst>
              <a:ext uri="{FF2B5EF4-FFF2-40B4-BE49-F238E27FC236}">
                <a16:creationId xmlns:a16="http://schemas.microsoft.com/office/drawing/2014/main" id="{C48ACC8A-2115-48C8-B70A-C39C98FF9C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35BDC24-15A7-485F-BBAD-ACEA0744D522}" type="slidenum">
              <a:rPr lang="en-US" altLang="en-US" sz="1200" smtClean="0">
                <a:solidFill>
                  <a:srgbClr val="C0C0C0"/>
                </a:solidFill>
              </a:rPr>
              <a:pPr/>
              <a:t>19</a:t>
            </a:fld>
            <a:endParaRPr lang="en-US" altLang="en-US" sz="1200">
              <a:solidFill>
                <a:srgbClr val="C0C0C0"/>
              </a:solidFill>
            </a:endParaRPr>
          </a:p>
        </p:txBody>
      </p:sp>
      <p:sp>
        <p:nvSpPr>
          <p:cNvPr id="29701" name="Footer Placeholder 4">
            <a:extLst>
              <a:ext uri="{FF2B5EF4-FFF2-40B4-BE49-F238E27FC236}">
                <a16:creationId xmlns:a16="http://schemas.microsoft.com/office/drawing/2014/main" id="{B64D4531-66E7-4A89-B2C3-E0F750CD1F2D}"/>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id="{1AC364D2-5138-4142-8387-2B5F166812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A6761EDC-A500-4F19-AB84-D8CE73052076}" type="slidenum">
              <a:rPr lang="en-US" altLang="en-US" sz="1200" smtClean="0">
                <a:solidFill>
                  <a:srgbClr val="C0C0C0"/>
                </a:solidFill>
              </a:rPr>
              <a:pPr>
                <a:spcAft>
                  <a:spcPct val="0"/>
                </a:spcAft>
                <a:buSzTx/>
              </a:pPr>
              <a:t>20</a:t>
            </a:fld>
            <a:endParaRPr lang="en-US" altLang="en-US" sz="1200">
              <a:solidFill>
                <a:srgbClr val="C0C0C0"/>
              </a:solidFill>
            </a:endParaRPr>
          </a:p>
        </p:txBody>
      </p:sp>
      <p:sp>
        <p:nvSpPr>
          <p:cNvPr id="49155" name="Footer Placeholder 4">
            <a:extLst>
              <a:ext uri="{FF2B5EF4-FFF2-40B4-BE49-F238E27FC236}">
                <a16:creationId xmlns:a16="http://schemas.microsoft.com/office/drawing/2014/main" id="{2C302C7D-AD97-4D84-935F-D2D8F724A519}"/>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graphicFrame>
        <p:nvGraphicFramePr>
          <p:cNvPr id="49156" name="Rectangle 2" hidden="1">
            <a:extLst>
              <a:ext uri="{FF2B5EF4-FFF2-40B4-BE49-F238E27FC236}">
                <a16:creationId xmlns:a16="http://schemas.microsoft.com/office/drawing/2014/main" id="{3837A2A4-8CC3-4067-B3A0-C26FBD077A4A}"/>
              </a:ext>
            </a:extLst>
          </p:cNvPr>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00" r:id="rId10" imgW="0" imgH="0" progId="">
                  <p:embed/>
                </p:oleObj>
              </mc:Choice>
              <mc:Fallback>
                <p:oleObj r:id="rId10" imgW="0" imgH="0" progId="">
                  <p:embed/>
                  <p:pic>
                    <p:nvPicPr>
                      <p:cNvPr id="0" name="AutoShape 4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7" name="Rectangle 3">
            <a:extLst>
              <a:ext uri="{FF2B5EF4-FFF2-40B4-BE49-F238E27FC236}">
                <a16:creationId xmlns:a16="http://schemas.microsoft.com/office/drawing/2014/main" id="{1FDAD160-E0B5-4508-A0BF-B83441C6E81C}"/>
              </a:ext>
            </a:extLst>
          </p:cNvPr>
          <p:cNvSpPr>
            <a:spLocks noGrp="1" noChangeArrowheads="1"/>
          </p:cNvSpPr>
          <p:nvPr>
            <p:ph type="title"/>
            <p:custDataLst>
              <p:tags r:id="rId3"/>
            </p:custDataLst>
          </p:nvPr>
        </p:nvSpPr>
        <p:spPr/>
        <p:txBody>
          <a:bodyPr/>
          <a:lstStyle/>
          <a:p>
            <a:pPr eaLnBrk="1" hangingPunct="1"/>
            <a:r>
              <a:rPr lang="en-US" altLang="en-US"/>
              <a:t>Contents</a:t>
            </a:r>
          </a:p>
        </p:txBody>
      </p:sp>
      <p:grpSp>
        <p:nvGrpSpPr>
          <p:cNvPr id="26630" name="Group 4">
            <a:extLst>
              <a:ext uri="{FF2B5EF4-FFF2-40B4-BE49-F238E27FC236}">
                <a16:creationId xmlns:a16="http://schemas.microsoft.com/office/drawing/2014/main" id="{BEBD7A4B-567C-43C3-90F8-82B9D63F12F9}"/>
              </a:ext>
            </a:extLst>
          </p:cNvPr>
          <p:cNvGrpSpPr>
            <a:grpSpLocks/>
          </p:cNvGrpSpPr>
          <p:nvPr/>
        </p:nvGrpSpPr>
        <p:grpSpPr bwMode="auto">
          <a:xfrm>
            <a:off x="2405063" y="2179638"/>
            <a:ext cx="4149725" cy="450850"/>
            <a:chOff x="1515" y="1501"/>
            <a:chExt cx="2614" cy="284"/>
          </a:xfrm>
          <a:solidFill>
            <a:schemeClr val="bg1">
              <a:lumMod val="75000"/>
            </a:schemeClr>
          </a:solidFill>
        </p:grpSpPr>
        <p:sp>
          <p:nvSpPr>
            <p:cNvPr id="26643" name="Rectangle 5">
              <a:extLst>
                <a:ext uri="{FF2B5EF4-FFF2-40B4-BE49-F238E27FC236}">
                  <a16:creationId xmlns:a16="http://schemas.microsoft.com/office/drawing/2014/main" id="{C7F034E5-08F9-4A9B-9B55-80F91CCC4122}"/>
                </a:ext>
              </a:extLst>
            </p:cNvPr>
            <p:cNvSpPr>
              <a:spLocks noChangeArrowheads="1"/>
            </p:cNvSpPr>
            <p:nvPr/>
          </p:nvSpPr>
          <p:spPr bwMode="gray">
            <a:xfrm>
              <a:off x="1515" y="1501"/>
              <a:ext cx="2614" cy="28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hangingPunct="1">
                <a:defRPr/>
              </a:pPr>
              <a:endParaRPr lang="en-GB">
                <a:latin typeface="Arial" charset="0"/>
              </a:endParaRPr>
            </a:p>
          </p:txBody>
        </p:sp>
        <p:sp>
          <p:nvSpPr>
            <p:cNvPr id="26644" name="Rectangle 6">
              <a:extLst>
                <a:ext uri="{FF2B5EF4-FFF2-40B4-BE49-F238E27FC236}">
                  <a16:creationId xmlns:a16="http://schemas.microsoft.com/office/drawing/2014/main" id="{07A5CDB1-9578-45E1-9BC1-BF20CE764663}"/>
                </a:ext>
              </a:extLst>
            </p:cNvPr>
            <p:cNvSpPr>
              <a:spLocks noChangeArrowheads="1"/>
            </p:cNvSpPr>
            <p:nvPr/>
          </p:nvSpPr>
          <p:spPr bwMode="gray">
            <a:xfrm>
              <a:off x="1573" y="1566"/>
              <a:ext cx="1499"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144463" lvl="1" indent="-142875" defTabSz="895350" eaLnBrk="1" hangingPunct="1">
                <a:spcBef>
                  <a:spcPct val="50000"/>
                </a:spcBef>
                <a:spcAft>
                  <a:spcPct val="60000"/>
                </a:spcAft>
                <a:buClr>
                  <a:schemeClr val="tx2"/>
                </a:buClr>
                <a:buFont typeface="Wingdings" pitchFamily="2" charset="2"/>
                <a:buChar char="Ø"/>
                <a:defRPr/>
              </a:pPr>
              <a:r>
                <a:rPr lang="en-US" dirty="0">
                  <a:latin typeface="Arial" charset="0"/>
                </a:rPr>
                <a:t>Optimal capital structure</a:t>
              </a:r>
            </a:p>
          </p:txBody>
        </p:sp>
      </p:grpSp>
      <p:grpSp>
        <p:nvGrpSpPr>
          <p:cNvPr id="26631" name="Group 7">
            <a:extLst>
              <a:ext uri="{FF2B5EF4-FFF2-40B4-BE49-F238E27FC236}">
                <a16:creationId xmlns:a16="http://schemas.microsoft.com/office/drawing/2014/main" id="{B03EF8B3-FFB6-4739-B6A6-C03960189FAF}"/>
              </a:ext>
            </a:extLst>
          </p:cNvPr>
          <p:cNvGrpSpPr>
            <a:grpSpLocks/>
          </p:cNvGrpSpPr>
          <p:nvPr/>
        </p:nvGrpSpPr>
        <p:grpSpPr bwMode="auto">
          <a:xfrm>
            <a:off x="2405063" y="2701211"/>
            <a:ext cx="4149725" cy="450850"/>
            <a:chOff x="1515" y="1816"/>
            <a:chExt cx="2614" cy="284"/>
          </a:xfrm>
          <a:solidFill>
            <a:schemeClr val="tx2"/>
          </a:solidFill>
        </p:grpSpPr>
        <p:sp>
          <p:nvSpPr>
            <p:cNvPr id="26641" name="Rectangle 8">
              <a:extLst>
                <a:ext uri="{FF2B5EF4-FFF2-40B4-BE49-F238E27FC236}">
                  <a16:creationId xmlns:a16="http://schemas.microsoft.com/office/drawing/2014/main" id="{3A1FC636-4043-485E-B946-4EEB626890C0}"/>
                </a:ext>
              </a:extLst>
            </p:cNvPr>
            <p:cNvSpPr>
              <a:spLocks noChangeArrowheads="1"/>
            </p:cNvSpPr>
            <p:nvPr/>
          </p:nvSpPr>
          <p:spPr bwMode="gray">
            <a:xfrm>
              <a:off x="1515" y="1816"/>
              <a:ext cx="2614" cy="28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hangingPunct="1">
                <a:defRPr/>
              </a:pPr>
              <a:endParaRPr lang="en-GB">
                <a:latin typeface="Arial" charset="0"/>
              </a:endParaRPr>
            </a:p>
          </p:txBody>
        </p:sp>
        <p:sp>
          <p:nvSpPr>
            <p:cNvPr id="26642" name="Rectangle 9">
              <a:extLst>
                <a:ext uri="{FF2B5EF4-FFF2-40B4-BE49-F238E27FC236}">
                  <a16:creationId xmlns:a16="http://schemas.microsoft.com/office/drawing/2014/main" id="{C800877E-CA83-44A7-9A1A-BEC8C83B1566}"/>
                </a:ext>
              </a:extLst>
            </p:cNvPr>
            <p:cNvSpPr>
              <a:spLocks noChangeArrowheads="1"/>
            </p:cNvSpPr>
            <p:nvPr/>
          </p:nvSpPr>
          <p:spPr bwMode="gray">
            <a:xfrm>
              <a:off x="1573" y="1881"/>
              <a:ext cx="1837"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144463" lvl="1" indent="-142875" defTabSz="895350" eaLnBrk="1" hangingPunct="1">
                <a:spcBef>
                  <a:spcPct val="50000"/>
                </a:spcBef>
                <a:spcAft>
                  <a:spcPct val="60000"/>
                </a:spcAft>
                <a:buClr>
                  <a:schemeClr val="tx2"/>
                </a:buClr>
                <a:buFont typeface="Wingdings" pitchFamily="2" charset="2"/>
                <a:buChar char="Ø"/>
                <a:defRPr/>
              </a:pPr>
              <a:r>
                <a:rPr lang="en-US" b="1" dirty="0">
                  <a:solidFill>
                    <a:schemeClr val="bg1"/>
                  </a:solidFill>
                  <a:latin typeface="Arial" charset="0"/>
                </a:rPr>
                <a:t>Measures of financial health</a:t>
              </a:r>
            </a:p>
          </p:txBody>
        </p:sp>
      </p:grpSp>
      <p:grpSp>
        <p:nvGrpSpPr>
          <p:cNvPr id="49160" name="Group 7">
            <a:extLst>
              <a:ext uri="{FF2B5EF4-FFF2-40B4-BE49-F238E27FC236}">
                <a16:creationId xmlns:a16="http://schemas.microsoft.com/office/drawing/2014/main" id="{8571C0AF-D683-48F6-A6A8-9A64A8870442}"/>
              </a:ext>
            </a:extLst>
          </p:cNvPr>
          <p:cNvGrpSpPr>
            <a:grpSpLocks/>
          </p:cNvGrpSpPr>
          <p:nvPr/>
        </p:nvGrpSpPr>
        <p:grpSpPr bwMode="auto">
          <a:xfrm>
            <a:off x="2413000" y="3222625"/>
            <a:ext cx="4149725" cy="450850"/>
            <a:chOff x="1515" y="1816"/>
            <a:chExt cx="2614" cy="284"/>
          </a:xfrm>
        </p:grpSpPr>
        <p:sp>
          <p:nvSpPr>
            <p:cNvPr id="49164" name="Rectangle 8">
              <a:extLst>
                <a:ext uri="{FF2B5EF4-FFF2-40B4-BE49-F238E27FC236}">
                  <a16:creationId xmlns:a16="http://schemas.microsoft.com/office/drawing/2014/main" id="{1D532883-9585-4BEF-8ED4-2614A021EE86}"/>
                </a:ext>
              </a:extLst>
            </p:cNvPr>
            <p:cNvSpPr>
              <a:spLocks noChangeArrowheads="1"/>
            </p:cNvSpPr>
            <p:nvPr>
              <p:custDataLst>
                <p:tags r:id="rId6"/>
              </p:custDataLst>
            </p:nvPr>
          </p:nvSpPr>
          <p:spPr bwMode="gray">
            <a:xfrm>
              <a:off x="1515" y="1816"/>
              <a:ext cx="2614" cy="284"/>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49165" name="Rectangle 9">
              <a:extLst>
                <a:ext uri="{FF2B5EF4-FFF2-40B4-BE49-F238E27FC236}">
                  <a16:creationId xmlns:a16="http://schemas.microsoft.com/office/drawing/2014/main" id="{285C4D42-50A2-4BC8-B20F-1DBF1093351E}"/>
                </a:ext>
              </a:extLst>
            </p:cNvPr>
            <p:cNvSpPr>
              <a:spLocks noChangeArrowheads="1"/>
            </p:cNvSpPr>
            <p:nvPr>
              <p:custDataLst>
                <p:tags r:id="rId7"/>
              </p:custDataLst>
            </p:nvPr>
          </p:nvSpPr>
          <p:spPr bwMode="gray">
            <a:xfrm>
              <a:off x="1573" y="1881"/>
              <a:ext cx="1439" cy="15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pPr>
              <a:r>
                <a:rPr lang="en-US" altLang="en-US" dirty="0"/>
                <a:t>Corporate cash holding</a:t>
              </a:r>
            </a:p>
          </p:txBody>
        </p:sp>
      </p:grpSp>
      <p:grpSp>
        <p:nvGrpSpPr>
          <p:cNvPr id="49161" name="Group 10">
            <a:extLst>
              <a:ext uri="{FF2B5EF4-FFF2-40B4-BE49-F238E27FC236}">
                <a16:creationId xmlns:a16="http://schemas.microsoft.com/office/drawing/2014/main" id="{C37DCB2E-C1DD-4B2F-8ABE-23FD1B2C3EDC}"/>
              </a:ext>
            </a:extLst>
          </p:cNvPr>
          <p:cNvGrpSpPr>
            <a:grpSpLocks/>
          </p:cNvGrpSpPr>
          <p:nvPr/>
        </p:nvGrpSpPr>
        <p:grpSpPr bwMode="auto">
          <a:xfrm>
            <a:off x="2413000" y="3744913"/>
            <a:ext cx="4149725" cy="450850"/>
            <a:chOff x="1515" y="2131"/>
            <a:chExt cx="2614" cy="284"/>
          </a:xfrm>
        </p:grpSpPr>
        <p:sp>
          <p:nvSpPr>
            <p:cNvPr id="49162" name="Rectangle 11">
              <a:extLst>
                <a:ext uri="{FF2B5EF4-FFF2-40B4-BE49-F238E27FC236}">
                  <a16:creationId xmlns:a16="http://schemas.microsoft.com/office/drawing/2014/main" id="{B7040404-ABBF-4A3B-B688-849030E9D729}"/>
                </a:ext>
              </a:extLst>
            </p:cNvPr>
            <p:cNvSpPr>
              <a:spLocks noChangeArrowheads="1"/>
            </p:cNvSpPr>
            <p:nvPr>
              <p:custDataLst>
                <p:tags r:id="rId4"/>
              </p:custDataLst>
            </p:nvPr>
          </p:nvSpPr>
          <p:spPr bwMode="gray">
            <a:xfrm>
              <a:off x="1515" y="2131"/>
              <a:ext cx="2614" cy="284"/>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49163" name="Rectangle 12">
              <a:extLst>
                <a:ext uri="{FF2B5EF4-FFF2-40B4-BE49-F238E27FC236}">
                  <a16:creationId xmlns:a16="http://schemas.microsoft.com/office/drawing/2014/main" id="{041DD2A8-67B4-458F-B9F3-59A713A31DCE}"/>
                </a:ext>
              </a:extLst>
            </p:cNvPr>
            <p:cNvSpPr>
              <a:spLocks noChangeArrowheads="1"/>
            </p:cNvSpPr>
            <p:nvPr>
              <p:custDataLst>
                <p:tags r:id="rId5"/>
              </p:custDataLst>
            </p:nvPr>
          </p:nvSpPr>
          <p:spPr bwMode="gray">
            <a:xfrm>
              <a:off x="1573" y="2196"/>
              <a:ext cx="1467" cy="15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pPr>
              <a:r>
                <a:rPr lang="en-US" altLang="en-US" dirty="0"/>
                <a:t>Practical considerations</a:t>
              </a:r>
            </a:p>
          </p:txBody>
        </p:sp>
      </p:gr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a:extLst>
              <a:ext uri="{FF2B5EF4-FFF2-40B4-BE49-F238E27FC236}">
                <a16:creationId xmlns:a16="http://schemas.microsoft.com/office/drawing/2014/main" id="{8660FE1A-2C46-4E61-8CA7-FE3EA34B4A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7053B402-0385-4FDB-89C7-E8D052D50D62}" type="slidenum">
              <a:rPr lang="en-US" altLang="en-US" sz="1200" smtClean="0">
                <a:solidFill>
                  <a:srgbClr val="C0C0C0"/>
                </a:solidFill>
              </a:rPr>
              <a:pPr>
                <a:spcAft>
                  <a:spcPct val="0"/>
                </a:spcAft>
                <a:buSzTx/>
              </a:pPr>
              <a:t>21</a:t>
            </a:fld>
            <a:endParaRPr lang="en-US" altLang="en-US" sz="1200">
              <a:solidFill>
                <a:srgbClr val="C0C0C0"/>
              </a:solidFill>
            </a:endParaRPr>
          </a:p>
        </p:txBody>
      </p:sp>
      <p:sp>
        <p:nvSpPr>
          <p:cNvPr id="75779" name="Footer Placeholder 4">
            <a:extLst>
              <a:ext uri="{FF2B5EF4-FFF2-40B4-BE49-F238E27FC236}">
                <a16:creationId xmlns:a16="http://schemas.microsoft.com/office/drawing/2014/main" id="{A82CC0E0-CC4E-4BC8-AAA8-0188874E0998}"/>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75780" name="Rectangle 2">
            <a:extLst>
              <a:ext uri="{FF2B5EF4-FFF2-40B4-BE49-F238E27FC236}">
                <a16:creationId xmlns:a16="http://schemas.microsoft.com/office/drawing/2014/main" id="{E1E1CB2E-3472-4D96-B584-F4C82F227EF0}"/>
              </a:ext>
            </a:extLst>
          </p:cNvPr>
          <p:cNvSpPr>
            <a:spLocks noGrp="1" noChangeArrowheads="1"/>
          </p:cNvSpPr>
          <p:nvPr>
            <p:ph type="title"/>
          </p:nvPr>
        </p:nvSpPr>
        <p:spPr>
          <a:xfrm>
            <a:off x="176213" y="530601"/>
            <a:ext cx="7091362" cy="263149"/>
          </a:xfrm>
        </p:spPr>
        <p:txBody>
          <a:bodyPr/>
          <a:lstStyle/>
          <a:p>
            <a:pPr eaLnBrk="1" hangingPunct="1"/>
            <a:r>
              <a:rPr lang="en-GB" altLang="en-US" dirty="0"/>
              <a:t>What is financial health?</a:t>
            </a:r>
          </a:p>
        </p:txBody>
      </p:sp>
      <p:sp>
        <p:nvSpPr>
          <p:cNvPr id="75781" name="Rectangle 3">
            <a:extLst>
              <a:ext uri="{FF2B5EF4-FFF2-40B4-BE49-F238E27FC236}">
                <a16:creationId xmlns:a16="http://schemas.microsoft.com/office/drawing/2014/main" id="{1010BD9F-E5BB-48DE-AAA6-782830638DAB}"/>
              </a:ext>
            </a:extLst>
          </p:cNvPr>
          <p:cNvSpPr>
            <a:spLocks noGrp="1" noChangeArrowheads="1"/>
          </p:cNvSpPr>
          <p:nvPr>
            <p:ph type="body" idx="1"/>
          </p:nvPr>
        </p:nvSpPr>
        <p:spPr>
          <a:xfrm>
            <a:off x="243840" y="1029335"/>
            <a:ext cx="8553450" cy="4985980"/>
          </a:xfrm>
        </p:spPr>
        <p:txBody>
          <a:bodyPr/>
          <a:lstStyle/>
          <a:p>
            <a:pPr lvl="1" eaLnBrk="1" hangingPunct="1"/>
            <a:r>
              <a:rPr lang="en-GB" altLang="en-US" sz="1800" dirty="0"/>
              <a:t>Main question: is the level of debt sustainable?</a:t>
            </a:r>
          </a:p>
          <a:p>
            <a:pPr lvl="1" eaLnBrk="1" hangingPunct="1"/>
            <a:r>
              <a:rPr lang="en-GB" altLang="en-US" sz="1800" dirty="0"/>
              <a:t>When using DCF models, it is good practice to check predicted levels of debt</a:t>
            </a:r>
          </a:p>
          <a:p>
            <a:pPr lvl="4" eaLnBrk="1" hangingPunct="1"/>
            <a:r>
              <a:rPr lang="en-GB" altLang="en-US" sz="1800" dirty="0"/>
              <a:t>Does debt increase quickly?</a:t>
            </a:r>
          </a:p>
          <a:p>
            <a:pPr lvl="4" eaLnBrk="1" hangingPunct="1"/>
            <a:r>
              <a:rPr lang="en-GB" altLang="en-US" sz="1800" dirty="0"/>
              <a:t>Does debt accumulate faster than equity?</a:t>
            </a:r>
          </a:p>
          <a:p>
            <a:pPr lvl="1" eaLnBrk="1" hangingPunct="1"/>
            <a:r>
              <a:rPr lang="en-GB" altLang="en-US" sz="1800" dirty="0"/>
              <a:t>Differences between small and medium-sized enterprises (SMEs) and larger corporations</a:t>
            </a:r>
          </a:p>
          <a:p>
            <a:pPr lvl="2" eaLnBrk="1" hangingPunct="1"/>
            <a:r>
              <a:rPr lang="en-GB" altLang="en-US" sz="1800" dirty="0"/>
              <a:t>Limited access to external finance</a:t>
            </a:r>
          </a:p>
          <a:p>
            <a:pPr lvl="2" eaLnBrk="1" hangingPunct="1"/>
            <a:r>
              <a:rPr lang="en-GB" altLang="en-US" sz="1800" dirty="0"/>
              <a:t>Credit rationing due to information asymmetry etc.</a:t>
            </a:r>
          </a:p>
          <a:p>
            <a:pPr lvl="2" eaLnBrk="1" hangingPunct="1"/>
            <a:r>
              <a:rPr lang="en-GB" altLang="en-US" sz="1800" dirty="0"/>
              <a:t>Rolling debt over is limited in SMEs; repayment of debt in a certain period</a:t>
            </a:r>
          </a:p>
          <a:p>
            <a:pPr lvl="2" eaLnBrk="1" hangingPunct="1"/>
            <a:r>
              <a:rPr lang="en-GB" altLang="en-US" sz="1800" dirty="0"/>
              <a:t>Use of collaterals</a:t>
            </a:r>
          </a:p>
          <a:p>
            <a:pPr lvl="1" eaLnBrk="1" hangingPunct="1"/>
            <a:r>
              <a:rPr lang="en-GB" altLang="en-US" sz="1800" dirty="0"/>
              <a:t>Ratings and CDS</a:t>
            </a:r>
          </a:p>
          <a:p>
            <a:pPr lvl="2" eaLnBrk="1" hangingPunct="1"/>
            <a:r>
              <a:rPr lang="en-GB" altLang="en-US" sz="1800" dirty="0"/>
              <a:t>CDS only available for large corporations</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a:extLst>
              <a:ext uri="{FF2B5EF4-FFF2-40B4-BE49-F238E27FC236}">
                <a16:creationId xmlns:a16="http://schemas.microsoft.com/office/drawing/2014/main" id="{8660FE1A-2C46-4E61-8CA7-FE3EA34B4A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7053B402-0385-4FDB-89C7-E8D052D50D62}" type="slidenum">
              <a:rPr lang="en-US" altLang="en-US" sz="1200" smtClean="0">
                <a:solidFill>
                  <a:srgbClr val="C0C0C0"/>
                </a:solidFill>
              </a:rPr>
              <a:pPr>
                <a:spcAft>
                  <a:spcPct val="0"/>
                </a:spcAft>
                <a:buSzTx/>
              </a:pPr>
              <a:t>22</a:t>
            </a:fld>
            <a:endParaRPr lang="en-US" altLang="en-US" sz="1200">
              <a:solidFill>
                <a:srgbClr val="C0C0C0"/>
              </a:solidFill>
            </a:endParaRPr>
          </a:p>
        </p:txBody>
      </p:sp>
      <p:sp>
        <p:nvSpPr>
          <p:cNvPr id="75779" name="Footer Placeholder 4">
            <a:extLst>
              <a:ext uri="{FF2B5EF4-FFF2-40B4-BE49-F238E27FC236}">
                <a16:creationId xmlns:a16="http://schemas.microsoft.com/office/drawing/2014/main" id="{A82CC0E0-CC4E-4BC8-AAA8-0188874E0998}"/>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75780" name="Rectangle 2">
            <a:extLst>
              <a:ext uri="{FF2B5EF4-FFF2-40B4-BE49-F238E27FC236}">
                <a16:creationId xmlns:a16="http://schemas.microsoft.com/office/drawing/2014/main" id="{E1E1CB2E-3472-4D96-B584-F4C82F227EF0}"/>
              </a:ext>
            </a:extLst>
          </p:cNvPr>
          <p:cNvSpPr>
            <a:spLocks noGrp="1" noChangeArrowheads="1"/>
          </p:cNvSpPr>
          <p:nvPr>
            <p:ph type="title"/>
          </p:nvPr>
        </p:nvSpPr>
        <p:spPr>
          <a:xfrm>
            <a:off x="176213" y="530601"/>
            <a:ext cx="7091362" cy="263149"/>
          </a:xfrm>
        </p:spPr>
        <p:txBody>
          <a:bodyPr/>
          <a:lstStyle/>
          <a:p>
            <a:pPr eaLnBrk="1" hangingPunct="1"/>
            <a:r>
              <a:rPr lang="en-GB" altLang="en-US" dirty="0"/>
              <a:t>Common measures of financial health</a:t>
            </a:r>
          </a:p>
        </p:txBody>
      </p:sp>
      <p:sp>
        <p:nvSpPr>
          <p:cNvPr id="75781" name="Rectangle 3">
            <a:extLst>
              <a:ext uri="{FF2B5EF4-FFF2-40B4-BE49-F238E27FC236}">
                <a16:creationId xmlns:a16="http://schemas.microsoft.com/office/drawing/2014/main" id="{1010BD9F-E5BB-48DE-AAA6-782830638DAB}"/>
              </a:ext>
            </a:extLst>
          </p:cNvPr>
          <p:cNvSpPr>
            <a:spLocks noGrp="1" noChangeArrowheads="1"/>
          </p:cNvSpPr>
          <p:nvPr>
            <p:ph type="body" idx="1"/>
          </p:nvPr>
        </p:nvSpPr>
        <p:spPr>
          <a:xfrm>
            <a:off x="176213" y="1273175"/>
            <a:ext cx="8553450" cy="4542782"/>
          </a:xfrm>
        </p:spPr>
        <p:txBody>
          <a:bodyPr/>
          <a:lstStyle/>
          <a:p>
            <a:pPr lvl="1" eaLnBrk="1" hangingPunct="1"/>
            <a:r>
              <a:rPr lang="en-GB" altLang="en-US" sz="1800" dirty="0"/>
              <a:t>Financial leverage can be defined in different ways</a:t>
            </a:r>
          </a:p>
          <a:p>
            <a:pPr lvl="2" eaLnBrk="1" hangingPunct="1"/>
            <a:r>
              <a:rPr lang="en-GB" altLang="en-US" sz="1800" dirty="0"/>
              <a:t>Total debt divided by total equity</a:t>
            </a:r>
          </a:p>
          <a:p>
            <a:pPr lvl="2" eaLnBrk="1" hangingPunct="1"/>
            <a:r>
              <a:rPr lang="en-GB" altLang="en-US" sz="1800" dirty="0"/>
              <a:t>Total debt includes short and long-term debt</a:t>
            </a:r>
          </a:p>
          <a:p>
            <a:pPr lvl="2" eaLnBrk="1" hangingPunct="1"/>
            <a:r>
              <a:rPr lang="en-GB" altLang="en-US" sz="1800" dirty="0"/>
              <a:t>Adjustments might be needed for off-balance sheet items and debt equivalents</a:t>
            </a:r>
          </a:p>
          <a:p>
            <a:pPr lvl="1" eaLnBrk="1" hangingPunct="1"/>
            <a:r>
              <a:rPr lang="en-GB" altLang="en-US" sz="1800" dirty="0"/>
              <a:t>Interest coverage defined as EBIT / Interest expenses</a:t>
            </a:r>
          </a:p>
          <a:p>
            <a:pPr lvl="2" eaLnBrk="1" hangingPunct="1"/>
            <a:r>
              <a:rPr lang="en-GB" altLang="en-US" sz="1800" dirty="0"/>
              <a:t>Usually a ratio of 4 or higher is considered safe</a:t>
            </a:r>
          </a:p>
          <a:p>
            <a:pPr lvl="2" eaLnBrk="1" hangingPunct="1"/>
            <a:r>
              <a:rPr lang="en-GB" altLang="en-US" sz="1800" dirty="0"/>
              <a:t>Interest coverage is a useful measure to assess the risk of liquidity defaults</a:t>
            </a:r>
          </a:p>
          <a:p>
            <a:pPr lvl="1" eaLnBrk="1" hangingPunct="1"/>
            <a:r>
              <a:rPr lang="en-GB" altLang="en-US" sz="1800" dirty="0"/>
              <a:t>Different types of default</a:t>
            </a:r>
          </a:p>
          <a:p>
            <a:pPr lvl="2" eaLnBrk="1" hangingPunct="1"/>
            <a:r>
              <a:rPr lang="en-GB" altLang="en-US" sz="1800" dirty="0"/>
              <a:t>Insolvency default: liabilities exceed assets</a:t>
            </a:r>
          </a:p>
          <a:p>
            <a:pPr lvl="2" eaLnBrk="1" hangingPunct="1"/>
            <a:r>
              <a:rPr lang="en-GB" altLang="en-US" sz="1800" dirty="0"/>
              <a:t>Liquidity default: interest / principal cannot be paid (most common due to a lack of access to finance)</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72FEE5E2-3FD0-4FBE-B844-39FCD137DFF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A40C1C77-B6F4-4ACD-A933-8BD479A7A654}" type="slidenum">
              <a:rPr lang="en-US" altLang="en-US" sz="1200" smtClean="0">
                <a:solidFill>
                  <a:srgbClr val="C0C0C0"/>
                </a:solidFill>
              </a:rPr>
              <a:pPr>
                <a:spcAft>
                  <a:spcPct val="0"/>
                </a:spcAft>
                <a:buSzTx/>
              </a:pPr>
              <a:t>23</a:t>
            </a:fld>
            <a:endParaRPr lang="en-US" altLang="en-US" sz="1200">
              <a:solidFill>
                <a:srgbClr val="C0C0C0"/>
              </a:solidFill>
            </a:endParaRPr>
          </a:p>
        </p:txBody>
      </p:sp>
      <p:sp>
        <p:nvSpPr>
          <p:cNvPr id="71683" name="Footer Placeholder 4">
            <a:extLst>
              <a:ext uri="{FF2B5EF4-FFF2-40B4-BE49-F238E27FC236}">
                <a16:creationId xmlns:a16="http://schemas.microsoft.com/office/drawing/2014/main" id="{DECDBB14-2894-41E2-BC02-E45FF4BCFE39}"/>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graphicFrame>
        <p:nvGraphicFramePr>
          <p:cNvPr id="71684" name="Rectangle 2" hidden="1">
            <a:extLst>
              <a:ext uri="{FF2B5EF4-FFF2-40B4-BE49-F238E27FC236}">
                <a16:creationId xmlns:a16="http://schemas.microsoft.com/office/drawing/2014/main" id="{8BAEF1DC-119D-4BEB-815D-1D3898D34D25}"/>
              </a:ext>
            </a:extLst>
          </p:cNvPr>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26" r:id="rId8" imgW="0" imgH="0" progId="">
                  <p:embed/>
                </p:oleObj>
              </mc:Choice>
              <mc:Fallback>
                <p:oleObj r:id="rId8" imgW="0" imgH="0" progId="">
                  <p:embed/>
                  <p:pic>
                    <p:nvPicPr>
                      <p:cNvPr id="0" name="AutoShape 45"/>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Rectangle 3">
            <a:extLst>
              <a:ext uri="{FF2B5EF4-FFF2-40B4-BE49-F238E27FC236}">
                <a16:creationId xmlns:a16="http://schemas.microsoft.com/office/drawing/2014/main" id="{570DB1CC-62E2-416B-8A16-10E3EB493FAA}"/>
              </a:ext>
            </a:extLst>
          </p:cNvPr>
          <p:cNvSpPr>
            <a:spLocks noGrp="1" noChangeArrowheads="1"/>
          </p:cNvSpPr>
          <p:nvPr>
            <p:ph type="title"/>
            <p:custDataLst>
              <p:tags r:id="rId3"/>
            </p:custDataLst>
          </p:nvPr>
        </p:nvSpPr>
        <p:spPr/>
        <p:txBody>
          <a:bodyPr/>
          <a:lstStyle/>
          <a:p>
            <a:pPr eaLnBrk="1" hangingPunct="1"/>
            <a:r>
              <a:rPr lang="en-US" altLang="en-US"/>
              <a:t>Contents</a:t>
            </a:r>
          </a:p>
        </p:txBody>
      </p:sp>
      <p:grpSp>
        <p:nvGrpSpPr>
          <p:cNvPr id="26630" name="Group 4">
            <a:extLst>
              <a:ext uri="{FF2B5EF4-FFF2-40B4-BE49-F238E27FC236}">
                <a16:creationId xmlns:a16="http://schemas.microsoft.com/office/drawing/2014/main" id="{CC1AD869-5680-44FF-A7B8-77D12B4AC701}"/>
              </a:ext>
            </a:extLst>
          </p:cNvPr>
          <p:cNvGrpSpPr>
            <a:grpSpLocks/>
          </p:cNvGrpSpPr>
          <p:nvPr/>
        </p:nvGrpSpPr>
        <p:grpSpPr bwMode="auto">
          <a:xfrm>
            <a:off x="2405063" y="2179638"/>
            <a:ext cx="4149725" cy="450850"/>
            <a:chOff x="1515" y="1501"/>
            <a:chExt cx="2614" cy="284"/>
          </a:xfrm>
          <a:solidFill>
            <a:schemeClr val="bg1">
              <a:lumMod val="75000"/>
            </a:schemeClr>
          </a:solidFill>
        </p:grpSpPr>
        <p:sp>
          <p:nvSpPr>
            <p:cNvPr id="26643" name="Rectangle 5">
              <a:extLst>
                <a:ext uri="{FF2B5EF4-FFF2-40B4-BE49-F238E27FC236}">
                  <a16:creationId xmlns:a16="http://schemas.microsoft.com/office/drawing/2014/main" id="{C3FA9ACF-1CA3-40AE-BCC4-A9D6A792B05D}"/>
                </a:ext>
              </a:extLst>
            </p:cNvPr>
            <p:cNvSpPr>
              <a:spLocks noChangeArrowheads="1"/>
            </p:cNvSpPr>
            <p:nvPr/>
          </p:nvSpPr>
          <p:spPr bwMode="gray">
            <a:xfrm>
              <a:off x="1515" y="1501"/>
              <a:ext cx="2614" cy="28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hangingPunct="1">
                <a:defRPr/>
              </a:pPr>
              <a:endParaRPr lang="en-GB">
                <a:latin typeface="Arial" charset="0"/>
              </a:endParaRPr>
            </a:p>
          </p:txBody>
        </p:sp>
        <p:sp>
          <p:nvSpPr>
            <p:cNvPr id="26644" name="Rectangle 6">
              <a:extLst>
                <a:ext uri="{FF2B5EF4-FFF2-40B4-BE49-F238E27FC236}">
                  <a16:creationId xmlns:a16="http://schemas.microsoft.com/office/drawing/2014/main" id="{7EBEE5DC-DDC0-4F29-90BA-41605298DDEE}"/>
                </a:ext>
              </a:extLst>
            </p:cNvPr>
            <p:cNvSpPr>
              <a:spLocks noChangeArrowheads="1"/>
            </p:cNvSpPr>
            <p:nvPr/>
          </p:nvSpPr>
          <p:spPr bwMode="gray">
            <a:xfrm>
              <a:off x="1573" y="1566"/>
              <a:ext cx="1499"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144463" lvl="1" indent="-142875" defTabSz="895350" eaLnBrk="1" hangingPunct="1">
                <a:spcBef>
                  <a:spcPct val="50000"/>
                </a:spcBef>
                <a:spcAft>
                  <a:spcPct val="60000"/>
                </a:spcAft>
                <a:buClr>
                  <a:schemeClr val="tx2"/>
                </a:buClr>
                <a:buFont typeface="Wingdings" pitchFamily="2" charset="2"/>
                <a:buChar char="Ø"/>
                <a:defRPr/>
              </a:pPr>
              <a:r>
                <a:rPr lang="en-US" dirty="0">
                  <a:latin typeface="Arial" charset="0"/>
                </a:rPr>
                <a:t>Optimal capital structure</a:t>
              </a:r>
            </a:p>
          </p:txBody>
        </p:sp>
      </p:grpSp>
      <p:grpSp>
        <p:nvGrpSpPr>
          <p:cNvPr id="26631" name="Group 7">
            <a:extLst>
              <a:ext uri="{FF2B5EF4-FFF2-40B4-BE49-F238E27FC236}">
                <a16:creationId xmlns:a16="http://schemas.microsoft.com/office/drawing/2014/main" id="{DAC7B5E8-B916-4A11-BC0F-23642E8A6BDF}"/>
              </a:ext>
            </a:extLst>
          </p:cNvPr>
          <p:cNvGrpSpPr>
            <a:grpSpLocks/>
          </p:cNvGrpSpPr>
          <p:nvPr/>
        </p:nvGrpSpPr>
        <p:grpSpPr bwMode="auto">
          <a:xfrm>
            <a:off x="2405063" y="2701211"/>
            <a:ext cx="4149725" cy="450850"/>
            <a:chOff x="1515" y="1816"/>
            <a:chExt cx="2614" cy="284"/>
          </a:xfrm>
          <a:solidFill>
            <a:schemeClr val="bg1">
              <a:lumMod val="75000"/>
            </a:schemeClr>
          </a:solidFill>
        </p:grpSpPr>
        <p:sp>
          <p:nvSpPr>
            <p:cNvPr id="26641" name="Rectangle 8">
              <a:extLst>
                <a:ext uri="{FF2B5EF4-FFF2-40B4-BE49-F238E27FC236}">
                  <a16:creationId xmlns:a16="http://schemas.microsoft.com/office/drawing/2014/main" id="{65DB2E98-D830-41D5-9571-F2E0E58E8206}"/>
                </a:ext>
              </a:extLst>
            </p:cNvPr>
            <p:cNvSpPr>
              <a:spLocks noChangeArrowheads="1"/>
            </p:cNvSpPr>
            <p:nvPr/>
          </p:nvSpPr>
          <p:spPr bwMode="gray">
            <a:xfrm>
              <a:off x="1515" y="1816"/>
              <a:ext cx="2614" cy="28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hangingPunct="1">
                <a:defRPr/>
              </a:pPr>
              <a:endParaRPr lang="en-GB">
                <a:latin typeface="Arial" charset="0"/>
              </a:endParaRPr>
            </a:p>
          </p:txBody>
        </p:sp>
        <p:sp>
          <p:nvSpPr>
            <p:cNvPr id="26642" name="Rectangle 9">
              <a:extLst>
                <a:ext uri="{FF2B5EF4-FFF2-40B4-BE49-F238E27FC236}">
                  <a16:creationId xmlns:a16="http://schemas.microsoft.com/office/drawing/2014/main" id="{9FF99B5C-1D18-4472-AE14-4979E08D7999}"/>
                </a:ext>
              </a:extLst>
            </p:cNvPr>
            <p:cNvSpPr>
              <a:spLocks noChangeArrowheads="1"/>
            </p:cNvSpPr>
            <p:nvPr/>
          </p:nvSpPr>
          <p:spPr bwMode="gray">
            <a:xfrm>
              <a:off x="1573" y="1881"/>
              <a:ext cx="1742"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144463" lvl="1" indent="-142875" defTabSz="895350" eaLnBrk="1" hangingPunct="1">
                <a:spcBef>
                  <a:spcPct val="50000"/>
                </a:spcBef>
                <a:spcAft>
                  <a:spcPct val="60000"/>
                </a:spcAft>
                <a:buClr>
                  <a:schemeClr val="tx2"/>
                </a:buClr>
                <a:buFont typeface="Wingdings" pitchFamily="2" charset="2"/>
                <a:buChar char="Ø"/>
                <a:defRPr/>
              </a:pPr>
              <a:r>
                <a:rPr lang="en-US" dirty="0">
                  <a:latin typeface="Arial" charset="0"/>
                </a:rPr>
                <a:t>Measures of financial health </a:t>
              </a:r>
            </a:p>
          </p:txBody>
        </p:sp>
      </p:grpSp>
      <p:grpSp>
        <p:nvGrpSpPr>
          <p:cNvPr id="69640" name="Group 7">
            <a:extLst>
              <a:ext uri="{FF2B5EF4-FFF2-40B4-BE49-F238E27FC236}">
                <a16:creationId xmlns:a16="http://schemas.microsoft.com/office/drawing/2014/main" id="{D11ADF80-69EC-4493-825F-887EE5B6B0B6}"/>
              </a:ext>
            </a:extLst>
          </p:cNvPr>
          <p:cNvGrpSpPr>
            <a:grpSpLocks/>
          </p:cNvGrpSpPr>
          <p:nvPr/>
        </p:nvGrpSpPr>
        <p:grpSpPr bwMode="auto">
          <a:xfrm>
            <a:off x="2413000" y="3222625"/>
            <a:ext cx="4149725" cy="450850"/>
            <a:chOff x="1515" y="1816"/>
            <a:chExt cx="2614" cy="284"/>
          </a:xfrm>
          <a:solidFill>
            <a:srgbClr val="002060"/>
          </a:solidFill>
        </p:grpSpPr>
        <p:sp>
          <p:nvSpPr>
            <p:cNvPr id="69644" name="Rectangle 8">
              <a:extLst>
                <a:ext uri="{FF2B5EF4-FFF2-40B4-BE49-F238E27FC236}">
                  <a16:creationId xmlns:a16="http://schemas.microsoft.com/office/drawing/2014/main" id="{C338C566-440E-44AA-A8ED-D05807F09D4B}"/>
                </a:ext>
              </a:extLst>
            </p:cNvPr>
            <p:cNvSpPr>
              <a:spLocks noChangeArrowheads="1"/>
            </p:cNvSpPr>
            <p:nvPr/>
          </p:nvSpPr>
          <p:spPr bwMode="gray">
            <a:xfrm>
              <a:off x="1515" y="1816"/>
              <a:ext cx="2614" cy="28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defRPr/>
              </a:pPr>
              <a:endParaRPr lang="en-GB"/>
            </a:p>
          </p:txBody>
        </p:sp>
        <p:sp>
          <p:nvSpPr>
            <p:cNvPr id="69645" name="Rectangle 9">
              <a:extLst>
                <a:ext uri="{FF2B5EF4-FFF2-40B4-BE49-F238E27FC236}">
                  <a16:creationId xmlns:a16="http://schemas.microsoft.com/office/drawing/2014/main" id="{011F690B-AD83-4C14-A80E-2BE0714B14DB}"/>
                </a:ext>
              </a:extLst>
            </p:cNvPr>
            <p:cNvSpPr>
              <a:spLocks noChangeArrowheads="1"/>
            </p:cNvSpPr>
            <p:nvPr/>
          </p:nvSpPr>
          <p:spPr bwMode="gray">
            <a:xfrm>
              <a:off x="1573" y="1881"/>
              <a:ext cx="1591"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defRPr/>
              </a:pPr>
              <a:r>
                <a:rPr lang="en-US" b="1" dirty="0">
                  <a:solidFill>
                    <a:schemeClr val="bg1"/>
                  </a:solidFill>
                </a:rPr>
                <a:t>Corporate cash holding </a:t>
              </a:r>
            </a:p>
          </p:txBody>
        </p:sp>
      </p:grpSp>
      <p:grpSp>
        <p:nvGrpSpPr>
          <p:cNvPr id="71689" name="Group 10">
            <a:extLst>
              <a:ext uri="{FF2B5EF4-FFF2-40B4-BE49-F238E27FC236}">
                <a16:creationId xmlns:a16="http://schemas.microsoft.com/office/drawing/2014/main" id="{092342F0-A551-4DF6-8B04-DDA4D637414B}"/>
              </a:ext>
            </a:extLst>
          </p:cNvPr>
          <p:cNvGrpSpPr>
            <a:grpSpLocks/>
          </p:cNvGrpSpPr>
          <p:nvPr/>
        </p:nvGrpSpPr>
        <p:grpSpPr bwMode="auto">
          <a:xfrm>
            <a:off x="2413000" y="3744913"/>
            <a:ext cx="4149725" cy="450850"/>
            <a:chOff x="1515" y="2131"/>
            <a:chExt cx="2614" cy="284"/>
          </a:xfrm>
        </p:grpSpPr>
        <p:sp>
          <p:nvSpPr>
            <p:cNvPr id="71690" name="Rectangle 11">
              <a:extLst>
                <a:ext uri="{FF2B5EF4-FFF2-40B4-BE49-F238E27FC236}">
                  <a16:creationId xmlns:a16="http://schemas.microsoft.com/office/drawing/2014/main" id="{13F28908-B904-4FD3-8406-F3A36B17D31B}"/>
                </a:ext>
              </a:extLst>
            </p:cNvPr>
            <p:cNvSpPr>
              <a:spLocks noChangeArrowheads="1"/>
            </p:cNvSpPr>
            <p:nvPr>
              <p:custDataLst>
                <p:tags r:id="rId4"/>
              </p:custDataLst>
            </p:nvPr>
          </p:nvSpPr>
          <p:spPr bwMode="gray">
            <a:xfrm>
              <a:off x="1515" y="2131"/>
              <a:ext cx="2614" cy="284"/>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71691" name="Rectangle 12">
              <a:extLst>
                <a:ext uri="{FF2B5EF4-FFF2-40B4-BE49-F238E27FC236}">
                  <a16:creationId xmlns:a16="http://schemas.microsoft.com/office/drawing/2014/main" id="{57955B37-0A4E-4445-950C-EB0EE9F04636}"/>
                </a:ext>
              </a:extLst>
            </p:cNvPr>
            <p:cNvSpPr>
              <a:spLocks noChangeArrowheads="1"/>
            </p:cNvSpPr>
            <p:nvPr>
              <p:custDataLst>
                <p:tags r:id="rId5"/>
              </p:custDataLst>
            </p:nvPr>
          </p:nvSpPr>
          <p:spPr bwMode="gray">
            <a:xfrm>
              <a:off x="1573" y="2196"/>
              <a:ext cx="1524" cy="15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pPr>
              <a:r>
                <a:rPr lang="en-US" altLang="en-US" dirty="0"/>
                <a:t>Practical considerations</a:t>
              </a:r>
            </a:p>
          </p:txBody>
        </p:sp>
      </p:gr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6D46A6F4-61C7-4F21-9604-3C380CA658D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E48EE195-3B3A-485E-B50F-A54CCDB8FEEF}" type="slidenum">
              <a:rPr lang="en-US" altLang="en-US" sz="1200" smtClean="0">
                <a:solidFill>
                  <a:srgbClr val="C0C0C0"/>
                </a:solidFill>
              </a:rPr>
              <a:pPr>
                <a:spcAft>
                  <a:spcPct val="0"/>
                </a:spcAft>
                <a:buSzTx/>
              </a:pPr>
              <a:t>24</a:t>
            </a:fld>
            <a:endParaRPr lang="en-US" altLang="en-US" sz="1200">
              <a:solidFill>
                <a:srgbClr val="C0C0C0"/>
              </a:solidFill>
            </a:endParaRPr>
          </a:p>
        </p:txBody>
      </p:sp>
      <p:sp>
        <p:nvSpPr>
          <p:cNvPr id="65539" name="Footer Placeholder 4">
            <a:extLst>
              <a:ext uri="{FF2B5EF4-FFF2-40B4-BE49-F238E27FC236}">
                <a16:creationId xmlns:a16="http://schemas.microsoft.com/office/drawing/2014/main" id="{BC26D450-B585-433F-A4BB-4DDA64035E96}"/>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65540" name="Rectangle 2">
            <a:extLst>
              <a:ext uri="{FF2B5EF4-FFF2-40B4-BE49-F238E27FC236}">
                <a16:creationId xmlns:a16="http://schemas.microsoft.com/office/drawing/2014/main" id="{E33F8192-3191-4B77-AE96-612969AA84E6}"/>
              </a:ext>
            </a:extLst>
          </p:cNvPr>
          <p:cNvSpPr>
            <a:spLocks noGrp="1" noChangeArrowheads="1"/>
          </p:cNvSpPr>
          <p:nvPr>
            <p:ph type="title"/>
          </p:nvPr>
        </p:nvSpPr>
        <p:spPr>
          <a:xfrm>
            <a:off x="176213" y="530225"/>
            <a:ext cx="7091362" cy="263525"/>
          </a:xfrm>
        </p:spPr>
        <p:txBody>
          <a:bodyPr/>
          <a:lstStyle/>
          <a:p>
            <a:pPr eaLnBrk="1" hangingPunct="1"/>
            <a:r>
              <a:rPr lang="en-GB" altLang="en-US"/>
              <a:t>Cash holding, access to short-term finance and liquidty</a:t>
            </a:r>
          </a:p>
        </p:txBody>
      </p:sp>
      <p:sp>
        <p:nvSpPr>
          <p:cNvPr id="11269" name="Rectangle 3">
            <a:extLst>
              <a:ext uri="{FF2B5EF4-FFF2-40B4-BE49-F238E27FC236}">
                <a16:creationId xmlns:a16="http://schemas.microsoft.com/office/drawing/2014/main" id="{6BA07364-CD53-4A61-BAEA-C74AA73E9E98}"/>
              </a:ext>
            </a:extLst>
          </p:cNvPr>
          <p:cNvSpPr>
            <a:spLocks noGrp="1" noChangeArrowheads="1"/>
          </p:cNvSpPr>
          <p:nvPr>
            <p:ph type="body" idx="1"/>
          </p:nvPr>
        </p:nvSpPr>
        <p:spPr>
          <a:xfrm>
            <a:off x="176213" y="1273175"/>
            <a:ext cx="8553450" cy="4924425"/>
          </a:xfrm>
        </p:spPr>
        <p:txBody>
          <a:bodyPr/>
          <a:lstStyle/>
          <a:p>
            <a:pPr lvl="1" eaLnBrk="1" hangingPunct="1">
              <a:defRPr/>
            </a:pPr>
            <a:r>
              <a:rPr lang="en-GB" dirty="0"/>
              <a:t>What do we observe?</a:t>
            </a:r>
          </a:p>
          <a:p>
            <a:pPr lvl="2" eaLnBrk="1" hangingPunct="1">
              <a:defRPr/>
            </a:pPr>
            <a:r>
              <a:rPr lang="en-GB" dirty="0"/>
              <a:t>Companies tend to have negative debt due to high cash holding</a:t>
            </a:r>
          </a:p>
          <a:p>
            <a:pPr lvl="2" eaLnBrk="1" hangingPunct="1">
              <a:defRPr/>
            </a:pPr>
            <a:r>
              <a:rPr lang="en-GB" dirty="0"/>
              <a:t>I refer to Kling et al. (2014) </a:t>
            </a:r>
          </a:p>
          <a:p>
            <a:pPr lvl="2" eaLnBrk="1" hangingPunct="1">
              <a:defRPr/>
            </a:pPr>
            <a:r>
              <a:rPr lang="en-GB" dirty="0"/>
              <a:t>Based on a sample of UK listed companies, we observe a significant increase of cash holding from 6 to 11% since 1988</a:t>
            </a:r>
          </a:p>
          <a:p>
            <a:pPr lvl="1" eaLnBrk="1" hangingPunct="1">
              <a:defRPr/>
            </a:pPr>
            <a:r>
              <a:rPr lang="en-GB" dirty="0"/>
              <a:t>How can we explain it?</a:t>
            </a:r>
          </a:p>
          <a:p>
            <a:pPr lvl="2" eaLnBrk="1" hangingPunct="1">
              <a:defRPr/>
            </a:pPr>
            <a:r>
              <a:rPr lang="en-GB" dirty="0"/>
              <a:t>Recently, prior research has argued that the increase in cash holding is due to corporate governance problems (Denis and McConnell, 2003)</a:t>
            </a:r>
          </a:p>
          <a:p>
            <a:pPr lvl="2" eaLnBrk="1" hangingPunct="1">
              <a:defRPr/>
            </a:pPr>
            <a:r>
              <a:rPr lang="en-GB" dirty="0"/>
              <a:t>Motives for cash holding: </a:t>
            </a:r>
            <a:r>
              <a:rPr lang="en-GB" dirty="0">
                <a:ea typeface="+mn-ea"/>
                <a:cs typeface="+mn-cs"/>
              </a:rPr>
              <a:t>(1) transaction, (2) prevention, (3) investment opportunities, and (4) self-interest</a:t>
            </a:r>
            <a:endParaRPr lang="en-GB" dirty="0"/>
          </a:p>
          <a:p>
            <a:pPr lvl="1" eaLnBrk="1" hangingPunct="1">
              <a:defRPr/>
            </a:pPr>
            <a:r>
              <a:rPr lang="en-GB" dirty="0">
                <a:cs typeface="Arial" pitchFamily="34" charset="0"/>
              </a:rPr>
              <a:t>What is our contribution?</a:t>
            </a:r>
          </a:p>
          <a:p>
            <a:pPr lvl="2" eaLnBrk="1" hangingPunct="1">
              <a:defRPr/>
            </a:pPr>
            <a:r>
              <a:rPr lang="en-GB" dirty="0">
                <a:cs typeface="Arial" pitchFamily="34" charset="0"/>
              </a:rPr>
              <a:t>Relationship between cash holding, access to short-term debt and trade credit</a:t>
            </a:r>
          </a:p>
          <a:p>
            <a:pPr lvl="3" eaLnBrk="1" hangingPunct="1">
              <a:defRPr/>
            </a:pPr>
            <a:r>
              <a:rPr lang="en-GB" dirty="0">
                <a:cs typeface="Arial" pitchFamily="34" charset="0"/>
              </a:rPr>
              <a:t>Common believe: trade credit is not important (discussed in </a:t>
            </a:r>
            <a:r>
              <a:rPr lang="en-GB" dirty="0" err="1">
                <a:cs typeface="Arial" pitchFamily="34" charset="0"/>
              </a:rPr>
              <a:t>Tirole</a:t>
            </a:r>
            <a:r>
              <a:rPr lang="en-GB" dirty="0">
                <a:cs typeface="Arial" pitchFamily="34" charset="0"/>
              </a:rPr>
              <a:t> (2006: 96))</a:t>
            </a:r>
          </a:p>
          <a:p>
            <a:pPr lvl="3" eaLnBrk="1" hangingPunct="1">
              <a:defRPr/>
            </a:pPr>
            <a:r>
              <a:rPr lang="en-GB" dirty="0">
                <a:cs typeface="Arial" pitchFamily="34" charset="0"/>
              </a:rPr>
              <a:t>But: trade credit accounts for 39% of short-term finance (UK companies in 2009)</a:t>
            </a:r>
            <a:endParaRPr lang="en-US" dirty="0">
              <a:cs typeface="Arial" pitchFamily="34" charset="0"/>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1F6DFE13-6E61-4172-84BB-3A28797939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2B9577D8-F825-441C-AE41-73F2E06E7073}" type="slidenum">
              <a:rPr lang="en-US" altLang="en-US" sz="1200" smtClean="0">
                <a:solidFill>
                  <a:srgbClr val="C0C0C0"/>
                </a:solidFill>
              </a:rPr>
              <a:pPr>
                <a:spcAft>
                  <a:spcPct val="0"/>
                </a:spcAft>
                <a:buSzTx/>
              </a:pPr>
              <a:t>25</a:t>
            </a:fld>
            <a:endParaRPr lang="en-US" altLang="en-US" sz="1200">
              <a:solidFill>
                <a:srgbClr val="C0C0C0"/>
              </a:solidFill>
            </a:endParaRPr>
          </a:p>
        </p:txBody>
      </p:sp>
      <p:sp>
        <p:nvSpPr>
          <p:cNvPr id="67587" name="Footer Placeholder 4">
            <a:extLst>
              <a:ext uri="{FF2B5EF4-FFF2-40B4-BE49-F238E27FC236}">
                <a16:creationId xmlns:a16="http://schemas.microsoft.com/office/drawing/2014/main" id="{78A0C6A3-A4B6-4567-8EAF-3C85D9601B0F}"/>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67588" name="Rectangle 2">
            <a:extLst>
              <a:ext uri="{FF2B5EF4-FFF2-40B4-BE49-F238E27FC236}">
                <a16:creationId xmlns:a16="http://schemas.microsoft.com/office/drawing/2014/main" id="{988C04B4-27D9-464C-8310-87D8BD536B03}"/>
              </a:ext>
            </a:extLst>
          </p:cNvPr>
          <p:cNvSpPr>
            <a:spLocks noGrp="1" noChangeArrowheads="1"/>
          </p:cNvSpPr>
          <p:nvPr>
            <p:ph type="title"/>
          </p:nvPr>
        </p:nvSpPr>
        <p:spPr>
          <a:xfrm>
            <a:off x="176213" y="530225"/>
            <a:ext cx="7091362" cy="263525"/>
          </a:xfrm>
        </p:spPr>
        <p:txBody>
          <a:bodyPr/>
          <a:lstStyle/>
          <a:p>
            <a:pPr eaLnBrk="1" hangingPunct="1"/>
            <a:r>
              <a:rPr lang="en-GB" altLang="en-US"/>
              <a:t>Cash holding of UK companies has increased since 1988</a:t>
            </a:r>
          </a:p>
        </p:txBody>
      </p:sp>
      <p:sp>
        <p:nvSpPr>
          <p:cNvPr id="67589" name="Rectangle 5">
            <a:extLst>
              <a:ext uri="{FF2B5EF4-FFF2-40B4-BE49-F238E27FC236}">
                <a16:creationId xmlns:a16="http://schemas.microsoft.com/office/drawing/2014/main" id="{63F4FB5F-995B-492F-8C77-7EBEFFBC31F4}"/>
              </a:ext>
            </a:extLst>
          </p:cNvPr>
          <p:cNvSpPr>
            <a:spLocks noChangeArrowheads="1"/>
          </p:cNvSpPr>
          <p:nvPr/>
        </p:nvSpPr>
        <p:spPr bwMode="gray">
          <a:xfrm>
            <a:off x="0" y="1498600"/>
            <a:ext cx="896143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67590" name="Text Box 6">
            <a:extLst>
              <a:ext uri="{FF2B5EF4-FFF2-40B4-BE49-F238E27FC236}">
                <a16:creationId xmlns:a16="http://schemas.microsoft.com/office/drawing/2014/main" id="{95DAACA4-B66C-4F22-B2E6-88D23896BF4E}"/>
              </a:ext>
            </a:extLst>
          </p:cNvPr>
          <p:cNvSpPr txBox="1">
            <a:spLocks noChangeArrowheads="1"/>
          </p:cNvSpPr>
          <p:nvPr/>
        </p:nvSpPr>
        <p:spPr bwMode="gray">
          <a:xfrm>
            <a:off x="252413" y="874713"/>
            <a:ext cx="6135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pPr>
            <a:r>
              <a:rPr lang="en-GB" altLang="en-US" sz="1800" i="1"/>
              <a:t>Cash holding in percent of total assets, 1988-2008</a:t>
            </a:r>
          </a:p>
        </p:txBody>
      </p:sp>
      <p:graphicFrame>
        <p:nvGraphicFramePr>
          <p:cNvPr id="8" name="Chart 7">
            <a:extLst>
              <a:ext uri="{FF2B5EF4-FFF2-40B4-BE49-F238E27FC236}">
                <a16:creationId xmlns:a16="http://schemas.microsoft.com/office/drawing/2014/main" id="{012A1CEB-A7AD-4AE1-BF65-980E25DFEDF0}"/>
              </a:ext>
            </a:extLst>
          </p:cNvPr>
          <p:cNvGraphicFramePr/>
          <p:nvPr/>
        </p:nvGraphicFramePr>
        <p:xfrm>
          <a:off x="371061" y="1351722"/>
          <a:ext cx="7050156" cy="46117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88A7F44C-AE84-4461-8867-424193FAEB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766522C7-175D-45C0-8B93-B10153DE3EA0}" type="slidenum">
              <a:rPr lang="en-US" altLang="en-US" sz="1200" smtClean="0">
                <a:solidFill>
                  <a:srgbClr val="C0C0C0"/>
                </a:solidFill>
              </a:rPr>
              <a:pPr>
                <a:spcAft>
                  <a:spcPct val="0"/>
                </a:spcAft>
                <a:buSzTx/>
              </a:pPr>
              <a:t>26</a:t>
            </a:fld>
            <a:endParaRPr lang="en-US" altLang="en-US" sz="1200">
              <a:solidFill>
                <a:srgbClr val="C0C0C0"/>
              </a:solidFill>
            </a:endParaRPr>
          </a:p>
        </p:txBody>
      </p:sp>
      <p:sp>
        <p:nvSpPr>
          <p:cNvPr id="69635" name="Footer Placeholder 4">
            <a:extLst>
              <a:ext uri="{FF2B5EF4-FFF2-40B4-BE49-F238E27FC236}">
                <a16:creationId xmlns:a16="http://schemas.microsoft.com/office/drawing/2014/main" id="{321F5A3E-6B77-4918-B407-558A35CE81E3}"/>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69636" name="Rectangle 2">
            <a:extLst>
              <a:ext uri="{FF2B5EF4-FFF2-40B4-BE49-F238E27FC236}">
                <a16:creationId xmlns:a16="http://schemas.microsoft.com/office/drawing/2014/main" id="{26B8F640-22B4-4907-8000-0DC379D63323}"/>
              </a:ext>
            </a:extLst>
          </p:cNvPr>
          <p:cNvSpPr>
            <a:spLocks noGrp="1" noChangeArrowheads="1"/>
          </p:cNvSpPr>
          <p:nvPr>
            <p:ph type="title"/>
          </p:nvPr>
        </p:nvSpPr>
        <p:spPr>
          <a:xfrm>
            <a:off x="176213" y="530225"/>
            <a:ext cx="7091362" cy="263525"/>
          </a:xfrm>
        </p:spPr>
        <p:txBody>
          <a:bodyPr/>
          <a:lstStyle/>
          <a:p>
            <a:pPr eaLnBrk="1" hangingPunct="1"/>
            <a:r>
              <a:rPr lang="en-GB" altLang="en-US"/>
              <a:t>Increase in cash holding is driven by “excess cash”</a:t>
            </a:r>
          </a:p>
        </p:txBody>
      </p:sp>
      <p:sp>
        <p:nvSpPr>
          <p:cNvPr id="69637" name="Rectangle 5">
            <a:extLst>
              <a:ext uri="{FF2B5EF4-FFF2-40B4-BE49-F238E27FC236}">
                <a16:creationId xmlns:a16="http://schemas.microsoft.com/office/drawing/2014/main" id="{1A68D049-2CA9-42F6-A0D2-22B80D9072ED}"/>
              </a:ext>
            </a:extLst>
          </p:cNvPr>
          <p:cNvSpPr>
            <a:spLocks noChangeArrowheads="1"/>
          </p:cNvSpPr>
          <p:nvPr/>
        </p:nvSpPr>
        <p:spPr bwMode="gray">
          <a:xfrm>
            <a:off x="0" y="1498600"/>
            <a:ext cx="896143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69638" name="Text Box 6">
            <a:extLst>
              <a:ext uri="{FF2B5EF4-FFF2-40B4-BE49-F238E27FC236}">
                <a16:creationId xmlns:a16="http://schemas.microsoft.com/office/drawing/2014/main" id="{59B8FB61-1BA9-4F39-B37A-5132C95DC87B}"/>
              </a:ext>
            </a:extLst>
          </p:cNvPr>
          <p:cNvSpPr txBox="1">
            <a:spLocks noChangeArrowheads="1"/>
          </p:cNvSpPr>
          <p:nvPr/>
        </p:nvSpPr>
        <p:spPr bwMode="gray">
          <a:xfrm>
            <a:off x="252413" y="874713"/>
            <a:ext cx="61356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pPr>
            <a:r>
              <a:rPr lang="en-GB" altLang="en-US" sz="1800" i="1"/>
              <a:t>Cash holding and excess cash* in percent of total debt, 1988 - 2008</a:t>
            </a:r>
          </a:p>
        </p:txBody>
      </p:sp>
      <p:graphicFrame>
        <p:nvGraphicFramePr>
          <p:cNvPr id="8" name="Chart 7">
            <a:extLst>
              <a:ext uri="{FF2B5EF4-FFF2-40B4-BE49-F238E27FC236}">
                <a16:creationId xmlns:a16="http://schemas.microsoft.com/office/drawing/2014/main" id="{B5234A61-2CD1-4FD8-9540-636098483137}"/>
              </a:ext>
            </a:extLst>
          </p:cNvPr>
          <p:cNvGraphicFramePr/>
          <p:nvPr/>
        </p:nvGraphicFramePr>
        <p:xfrm>
          <a:off x="344556" y="1417982"/>
          <a:ext cx="7288697" cy="4505739"/>
        </p:xfrm>
        <a:graphic>
          <a:graphicData uri="http://schemas.openxmlformats.org/drawingml/2006/chart">
            <c:chart xmlns:c="http://schemas.openxmlformats.org/drawingml/2006/chart" xmlns:r="http://schemas.openxmlformats.org/officeDocument/2006/relationships" r:id="rId3"/>
          </a:graphicData>
        </a:graphic>
      </p:graphicFrame>
      <p:sp>
        <p:nvSpPr>
          <p:cNvPr id="69640" name="Text Box 6">
            <a:extLst>
              <a:ext uri="{FF2B5EF4-FFF2-40B4-BE49-F238E27FC236}">
                <a16:creationId xmlns:a16="http://schemas.microsoft.com/office/drawing/2014/main" id="{21801328-33F9-4C33-A15E-3175A3BA8F81}"/>
              </a:ext>
            </a:extLst>
          </p:cNvPr>
          <p:cNvSpPr txBox="1">
            <a:spLocks noChangeArrowheads="1"/>
          </p:cNvSpPr>
          <p:nvPr/>
        </p:nvSpPr>
        <p:spPr bwMode="gray">
          <a:xfrm>
            <a:off x="252413" y="6056313"/>
            <a:ext cx="69167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pPr>
            <a:r>
              <a:rPr lang="en-GB" altLang="en-US" sz="1400"/>
              <a:t>* Excess cash = cash holding – operating cash; operating cash = 2% of revenues</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CD19131F-5DF1-47EC-A621-DF2C815A2D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723F1BEC-B14B-4954-BE47-E3027FE9FEA4}" type="slidenum">
              <a:rPr lang="en-US" altLang="en-US" sz="1200" smtClean="0">
                <a:solidFill>
                  <a:srgbClr val="C0C0C0"/>
                </a:solidFill>
              </a:rPr>
              <a:pPr>
                <a:spcAft>
                  <a:spcPct val="0"/>
                </a:spcAft>
                <a:buSzTx/>
              </a:pPr>
              <a:t>27</a:t>
            </a:fld>
            <a:endParaRPr lang="en-US" altLang="en-US" sz="1200">
              <a:solidFill>
                <a:srgbClr val="C0C0C0"/>
              </a:solidFill>
            </a:endParaRPr>
          </a:p>
        </p:txBody>
      </p:sp>
      <p:sp>
        <p:nvSpPr>
          <p:cNvPr id="71683" name="Footer Placeholder 4">
            <a:extLst>
              <a:ext uri="{FF2B5EF4-FFF2-40B4-BE49-F238E27FC236}">
                <a16:creationId xmlns:a16="http://schemas.microsoft.com/office/drawing/2014/main" id="{16A35619-E4BA-4757-9DA9-BBFED45A35EC}"/>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71684" name="Rectangle 2">
            <a:extLst>
              <a:ext uri="{FF2B5EF4-FFF2-40B4-BE49-F238E27FC236}">
                <a16:creationId xmlns:a16="http://schemas.microsoft.com/office/drawing/2014/main" id="{4BA5C999-52FF-4F8F-A686-ED454A83A605}"/>
              </a:ext>
            </a:extLst>
          </p:cNvPr>
          <p:cNvSpPr>
            <a:spLocks noGrp="1" noChangeArrowheads="1"/>
          </p:cNvSpPr>
          <p:nvPr>
            <p:ph type="title"/>
          </p:nvPr>
        </p:nvSpPr>
        <p:spPr/>
        <p:txBody>
          <a:bodyPr/>
          <a:lstStyle/>
          <a:p>
            <a:pPr eaLnBrk="1" hangingPunct="1"/>
            <a:r>
              <a:rPr lang="en-GB" altLang="en-US"/>
              <a:t>What drives cash holding?</a:t>
            </a:r>
          </a:p>
        </p:txBody>
      </p:sp>
      <p:grpSp>
        <p:nvGrpSpPr>
          <p:cNvPr id="71685" name="Group 6">
            <a:extLst>
              <a:ext uri="{FF2B5EF4-FFF2-40B4-BE49-F238E27FC236}">
                <a16:creationId xmlns:a16="http://schemas.microsoft.com/office/drawing/2014/main" id="{A66F7475-0DF3-490A-AC06-8B97DEF9FF12}"/>
              </a:ext>
            </a:extLst>
          </p:cNvPr>
          <p:cNvGrpSpPr>
            <a:grpSpLocks/>
          </p:cNvGrpSpPr>
          <p:nvPr/>
        </p:nvGrpSpPr>
        <p:grpSpPr bwMode="auto">
          <a:xfrm>
            <a:off x="3659188" y="2995613"/>
            <a:ext cx="1655762" cy="1655762"/>
            <a:chOff x="2079" y="1361"/>
            <a:chExt cx="1043" cy="1043"/>
          </a:xfrm>
        </p:grpSpPr>
        <p:sp>
          <p:nvSpPr>
            <p:cNvPr id="71707" name="Oval 4">
              <a:extLst>
                <a:ext uri="{FF2B5EF4-FFF2-40B4-BE49-F238E27FC236}">
                  <a16:creationId xmlns:a16="http://schemas.microsoft.com/office/drawing/2014/main" id="{90EA8132-E757-415E-A642-D86299AF5E2C}"/>
                </a:ext>
              </a:extLst>
            </p:cNvPr>
            <p:cNvSpPr>
              <a:spLocks noChangeArrowheads="1"/>
            </p:cNvSpPr>
            <p:nvPr/>
          </p:nvSpPr>
          <p:spPr bwMode="gray">
            <a:xfrm>
              <a:off x="2079" y="1361"/>
              <a:ext cx="1043" cy="1043"/>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71708" name="Text Box 5">
              <a:extLst>
                <a:ext uri="{FF2B5EF4-FFF2-40B4-BE49-F238E27FC236}">
                  <a16:creationId xmlns:a16="http://schemas.microsoft.com/office/drawing/2014/main" id="{67DB8D2C-A258-4056-B86F-6D2E8A6C25E8}"/>
                </a:ext>
              </a:extLst>
            </p:cNvPr>
            <p:cNvSpPr txBox="1">
              <a:spLocks noChangeArrowheads="1"/>
            </p:cNvSpPr>
            <p:nvPr/>
          </p:nvSpPr>
          <p:spPr bwMode="gray">
            <a:xfrm>
              <a:off x="2260" y="1687"/>
              <a:ext cx="65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lgn="ctr" eaLnBrk="1" hangingPunct="1">
                <a:spcBef>
                  <a:spcPct val="50000"/>
                </a:spcBef>
                <a:spcAft>
                  <a:spcPct val="0"/>
                </a:spcAft>
                <a:buSzTx/>
              </a:pPr>
              <a:r>
                <a:rPr lang="en-GB" altLang="en-US" sz="2000" b="1"/>
                <a:t>Cash holding</a:t>
              </a:r>
            </a:p>
          </p:txBody>
        </p:sp>
      </p:grpSp>
      <p:grpSp>
        <p:nvGrpSpPr>
          <p:cNvPr id="3" name="Group 24">
            <a:extLst>
              <a:ext uri="{FF2B5EF4-FFF2-40B4-BE49-F238E27FC236}">
                <a16:creationId xmlns:a16="http://schemas.microsoft.com/office/drawing/2014/main" id="{F1AED6B9-E3FF-4D9B-8E08-D9DBE568BF02}"/>
              </a:ext>
            </a:extLst>
          </p:cNvPr>
          <p:cNvGrpSpPr>
            <a:grpSpLocks/>
          </p:cNvGrpSpPr>
          <p:nvPr/>
        </p:nvGrpSpPr>
        <p:grpSpPr bwMode="auto">
          <a:xfrm>
            <a:off x="6348413" y="2451100"/>
            <a:ext cx="2411412" cy="1655763"/>
            <a:chOff x="3982" y="1394"/>
            <a:chExt cx="1519" cy="1043"/>
          </a:xfrm>
        </p:grpSpPr>
        <p:sp>
          <p:nvSpPr>
            <p:cNvPr id="71705" name="Oval 11">
              <a:extLst>
                <a:ext uri="{FF2B5EF4-FFF2-40B4-BE49-F238E27FC236}">
                  <a16:creationId xmlns:a16="http://schemas.microsoft.com/office/drawing/2014/main" id="{8C1F3245-C4C3-4206-B988-0E8B37812B58}"/>
                </a:ext>
              </a:extLst>
            </p:cNvPr>
            <p:cNvSpPr>
              <a:spLocks noChangeArrowheads="1"/>
            </p:cNvSpPr>
            <p:nvPr/>
          </p:nvSpPr>
          <p:spPr bwMode="gray">
            <a:xfrm>
              <a:off x="3982" y="1394"/>
              <a:ext cx="1519" cy="1043"/>
            </a:xfrm>
            <a:prstGeom prst="ellipse">
              <a:avLst/>
            </a:prstGeom>
            <a:solidFill>
              <a:srgbClr val="00FF00"/>
            </a:solidFill>
            <a:ln w="28575" algn="ctr">
              <a:solidFill>
                <a:schemeClr val="tx1"/>
              </a:solidFill>
              <a:round/>
              <a:headEnd/>
              <a:tailEnd/>
            </a:ln>
          </p:spPr>
          <p:txBody>
            <a:bodyPr wrap="none" lIns="0" tIns="0" rIns="0" bIns="0" anchor="ctr">
              <a:spAutoFit/>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71706" name="Text Box 12">
              <a:extLst>
                <a:ext uri="{FF2B5EF4-FFF2-40B4-BE49-F238E27FC236}">
                  <a16:creationId xmlns:a16="http://schemas.microsoft.com/office/drawing/2014/main" id="{598D45E8-0F3D-4A07-92A1-8BA5CF643780}"/>
                </a:ext>
              </a:extLst>
            </p:cNvPr>
            <p:cNvSpPr txBox="1">
              <a:spLocks noChangeArrowheads="1"/>
            </p:cNvSpPr>
            <p:nvPr/>
          </p:nvSpPr>
          <p:spPr bwMode="gray">
            <a:xfrm>
              <a:off x="4206" y="1720"/>
              <a:ext cx="1140" cy="384"/>
            </a:xfrm>
            <a:prstGeom prst="rect">
              <a:avLst/>
            </a:prstGeom>
            <a:solidFill>
              <a:srgbClr val="00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lgn="ctr" eaLnBrk="1" hangingPunct="1">
                <a:spcBef>
                  <a:spcPct val="50000"/>
                </a:spcBef>
                <a:spcAft>
                  <a:spcPct val="0"/>
                </a:spcAft>
                <a:buSzTx/>
              </a:pPr>
              <a:r>
                <a:rPr lang="en-GB" altLang="en-US" sz="2000" b="1"/>
                <a:t>Investment opportunities</a:t>
              </a:r>
            </a:p>
          </p:txBody>
        </p:sp>
      </p:grpSp>
      <p:grpSp>
        <p:nvGrpSpPr>
          <p:cNvPr id="4" name="Group 13">
            <a:extLst>
              <a:ext uri="{FF2B5EF4-FFF2-40B4-BE49-F238E27FC236}">
                <a16:creationId xmlns:a16="http://schemas.microsoft.com/office/drawing/2014/main" id="{942859D6-65DA-4A32-B668-032E929D509F}"/>
              </a:ext>
            </a:extLst>
          </p:cNvPr>
          <p:cNvGrpSpPr>
            <a:grpSpLocks/>
          </p:cNvGrpSpPr>
          <p:nvPr/>
        </p:nvGrpSpPr>
        <p:grpSpPr bwMode="auto">
          <a:xfrm>
            <a:off x="3695700" y="449263"/>
            <a:ext cx="2411413" cy="1655762"/>
            <a:chOff x="2079" y="1361"/>
            <a:chExt cx="1043" cy="1043"/>
          </a:xfrm>
        </p:grpSpPr>
        <p:sp>
          <p:nvSpPr>
            <p:cNvPr id="71703" name="Oval 14">
              <a:extLst>
                <a:ext uri="{FF2B5EF4-FFF2-40B4-BE49-F238E27FC236}">
                  <a16:creationId xmlns:a16="http://schemas.microsoft.com/office/drawing/2014/main" id="{B411045A-1598-4121-8980-4440C372BA2D}"/>
                </a:ext>
              </a:extLst>
            </p:cNvPr>
            <p:cNvSpPr>
              <a:spLocks noChangeArrowheads="1"/>
            </p:cNvSpPr>
            <p:nvPr/>
          </p:nvSpPr>
          <p:spPr bwMode="gray">
            <a:xfrm>
              <a:off x="2079" y="1361"/>
              <a:ext cx="1043" cy="1043"/>
            </a:xfrm>
            <a:prstGeom prst="ellipse">
              <a:avLst/>
            </a:prstGeom>
            <a:solidFill>
              <a:srgbClr val="FFCC00"/>
            </a:solidFill>
            <a:ln w="28575" algn="ctr">
              <a:solidFill>
                <a:schemeClr val="tx1"/>
              </a:solidFill>
              <a:round/>
              <a:headEnd/>
              <a:tailEnd/>
            </a:ln>
          </p:spPr>
          <p:txBody>
            <a:bodyPr wrap="none" lIns="0" tIns="0" rIns="0" bIns="0" anchor="ctr">
              <a:spAutoFit/>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71704" name="Text Box 15">
              <a:extLst>
                <a:ext uri="{FF2B5EF4-FFF2-40B4-BE49-F238E27FC236}">
                  <a16:creationId xmlns:a16="http://schemas.microsoft.com/office/drawing/2014/main" id="{E7812CF2-F9FA-40FB-9094-CFD819B22C76}"/>
                </a:ext>
              </a:extLst>
            </p:cNvPr>
            <p:cNvSpPr txBox="1">
              <a:spLocks noChangeArrowheads="1"/>
            </p:cNvSpPr>
            <p:nvPr/>
          </p:nvSpPr>
          <p:spPr bwMode="gray">
            <a:xfrm>
              <a:off x="2260" y="1687"/>
              <a:ext cx="6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lgn="ctr" eaLnBrk="1" hangingPunct="1">
                <a:spcBef>
                  <a:spcPct val="50000"/>
                </a:spcBef>
                <a:spcAft>
                  <a:spcPct val="0"/>
                </a:spcAft>
                <a:buSzTx/>
              </a:pPr>
              <a:r>
                <a:rPr lang="en-GB" altLang="en-US" sz="2000" b="1"/>
                <a:t>Prevention</a:t>
              </a:r>
            </a:p>
          </p:txBody>
        </p:sp>
      </p:grpSp>
      <p:grpSp>
        <p:nvGrpSpPr>
          <p:cNvPr id="5" name="Group 23">
            <a:extLst>
              <a:ext uri="{FF2B5EF4-FFF2-40B4-BE49-F238E27FC236}">
                <a16:creationId xmlns:a16="http://schemas.microsoft.com/office/drawing/2014/main" id="{3FDBE6E4-8ECB-40BB-91AE-51544D416081}"/>
              </a:ext>
            </a:extLst>
          </p:cNvPr>
          <p:cNvGrpSpPr>
            <a:grpSpLocks/>
          </p:cNvGrpSpPr>
          <p:nvPr/>
        </p:nvGrpSpPr>
        <p:grpSpPr bwMode="auto">
          <a:xfrm>
            <a:off x="227013" y="1062038"/>
            <a:ext cx="2411412" cy="1655762"/>
            <a:chOff x="460" y="1412"/>
            <a:chExt cx="1519" cy="1043"/>
          </a:xfrm>
        </p:grpSpPr>
        <p:sp>
          <p:nvSpPr>
            <p:cNvPr id="71701" name="Oval 8">
              <a:extLst>
                <a:ext uri="{FF2B5EF4-FFF2-40B4-BE49-F238E27FC236}">
                  <a16:creationId xmlns:a16="http://schemas.microsoft.com/office/drawing/2014/main" id="{4E40B725-E3B0-449B-B3C6-9085F4ADDD42}"/>
                </a:ext>
              </a:extLst>
            </p:cNvPr>
            <p:cNvSpPr>
              <a:spLocks noChangeArrowheads="1"/>
            </p:cNvSpPr>
            <p:nvPr/>
          </p:nvSpPr>
          <p:spPr bwMode="gray">
            <a:xfrm>
              <a:off x="460" y="1412"/>
              <a:ext cx="1519" cy="1043"/>
            </a:xfrm>
            <a:prstGeom prst="ellipse">
              <a:avLst/>
            </a:prstGeom>
            <a:solidFill>
              <a:srgbClr val="C0C0C0"/>
            </a:solidFill>
            <a:ln w="28575" algn="ctr">
              <a:solidFill>
                <a:schemeClr val="tx1"/>
              </a:solidFill>
              <a:round/>
              <a:headEnd/>
              <a:tailEnd/>
            </a:ln>
          </p:spPr>
          <p:txBody>
            <a:bodyPr wrap="none" lIns="0" tIns="0" rIns="0" bIns="0" anchor="ctr">
              <a:spAutoFit/>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71702" name="Text Box 9">
              <a:extLst>
                <a:ext uri="{FF2B5EF4-FFF2-40B4-BE49-F238E27FC236}">
                  <a16:creationId xmlns:a16="http://schemas.microsoft.com/office/drawing/2014/main" id="{6A25DBA3-D13F-4772-B4FA-69C778F54E51}"/>
                </a:ext>
              </a:extLst>
            </p:cNvPr>
            <p:cNvSpPr txBox="1">
              <a:spLocks noChangeArrowheads="1"/>
            </p:cNvSpPr>
            <p:nvPr/>
          </p:nvSpPr>
          <p:spPr bwMode="gray">
            <a:xfrm>
              <a:off x="660" y="1802"/>
              <a:ext cx="11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lgn="ctr" eaLnBrk="1" hangingPunct="1">
                <a:spcBef>
                  <a:spcPct val="50000"/>
                </a:spcBef>
                <a:spcAft>
                  <a:spcPct val="0"/>
                </a:spcAft>
                <a:buSzTx/>
              </a:pPr>
              <a:r>
                <a:rPr lang="en-GB" altLang="en-US" sz="2000" b="1"/>
                <a:t>Transactions</a:t>
              </a:r>
            </a:p>
          </p:txBody>
        </p:sp>
      </p:grpSp>
      <p:cxnSp>
        <p:nvCxnSpPr>
          <p:cNvPr id="71689" name="AutoShape 16">
            <a:extLst>
              <a:ext uri="{FF2B5EF4-FFF2-40B4-BE49-F238E27FC236}">
                <a16:creationId xmlns:a16="http://schemas.microsoft.com/office/drawing/2014/main" id="{36AFF2E8-631F-4BCE-AE15-44C74504FF3E}"/>
              </a:ext>
            </a:extLst>
          </p:cNvPr>
          <p:cNvCxnSpPr>
            <a:cxnSpLocks noChangeShapeType="1"/>
            <a:stCxn id="71701" idx="6"/>
            <a:endCxn id="71707" idx="2"/>
          </p:cNvCxnSpPr>
          <p:nvPr/>
        </p:nvCxnSpPr>
        <p:spPr bwMode="gray">
          <a:xfrm>
            <a:off x="2652713" y="1890713"/>
            <a:ext cx="992187" cy="19335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690" name="AutoShape 17">
            <a:extLst>
              <a:ext uri="{FF2B5EF4-FFF2-40B4-BE49-F238E27FC236}">
                <a16:creationId xmlns:a16="http://schemas.microsoft.com/office/drawing/2014/main" id="{81692DFC-837B-40E8-B322-EEBA03FBBEB4}"/>
              </a:ext>
            </a:extLst>
          </p:cNvPr>
          <p:cNvCxnSpPr>
            <a:cxnSpLocks noChangeShapeType="1"/>
            <a:stCxn id="71703" idx="4"/>
            <a:endCxn id="71707" idx="7"/>
          </p:cNvCxnSpPr>
          <p:nvPr/>
        </p:nvCxnSpPr>
        <p:spPr bwMode="gray">
          <a:xfrm>
            <a:off x="4902200" y="2119313"/>
            <a:ext cx="169863" cy="11049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691" name="AutoShape 18">
            <a:extLst>
              <a:ext uri="{FF2B5EF4-FFF2-40B4-BE49-F238E27FC236}">
                <a16:creationId xmlns:a16="http://schemas.microsoft.com/office/drawing/2014/main" id="{4151C475-8BC9-418C-929B-F5606B815809}"/>
              </a:ext>
            </a:extLst>
          </p:cNvPr>
          <p:cNvCxnSpPr>
            <a:cxnSpLocks noChangeShapeType="1"/>
            <a:stCxn id="71705" idx="2"/>
            <a:endCxn id="71707" idx="6"/>
          </p:cNvCxnSpPr>
          <p:nvPr/>
        </p:nvCxnSpPr>
        <p:spPr bwMode="gray">
          <a:xfrm flipH="1">
            <a:off x="5329238" y="3279775"/>
            <a:ext cx="1004887" cy="54451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6" name="Group 19">
            <a:extLst>
              <a:ext uri="{FF2B5EF4-FFF2-40B4-BE49-F238E27FC236}">
                <a16:creationId xmlns:a16="http://schemas.microsoft.com/office/drawing/2014/main" id="{0F56306E-1E48-47CC-A948-ADFEB49AAEAB}"/>
              </a:ext>
            </a:extLst>
          </p:cNvPr>
          <p:cNvGrpSpPr>
            <a:grpSpLocks/>
          </p:cNvGrpSpPr>
          <p:nvPr/>
        </p:nvGrpSpPr>
        <p:grpSpPr bwMode="auto">
          <a:xfrm>
            <a:off x="252413" y="4533900"/>
            <a:ext cx="2411412" cy="1655763"/>
            <a:chOff x="2079" y="1361"/>
            <a:chExt cx="1043" cy="1043"/>
          </a:xfrm>
        </p:grpSpPr>
        <p:sp>
          <p:nvSpPr>
            <p:cNvPr id="71699" name="Oval 20">
              <a:extLst>
                <a:ext uri="{FF2B5EF4-FFF2-40B4-BE49-F238E27FC236}">
                  <a16:creationId xmlns:a16="http://schemas.microsoft.com/office/drawing/2014/main" id="{44DD79CD-E1B5-48ED-B1C3-9F56F42862C2}"/>
                </a:ext>
              </a:extLst>
            </p:cNvPr>
            <p:cNvSpPr>
              <a:spLocks noChangeArrowheads="1"/>
            </p:cNvSpPr>
            <p:nvPr/>
          </p:nvSpPr>
          <p:spPr bwMode="gray">
            <a:xfrm>
              <a:off x="2079" y="1361"/>
              <a:ext cx="1043" cy="1043"/>
            </a:xfrm>
            <a:prstGeom prst="ellipse">
              <a:avLst/>
            </a:prstGeom>
            <a:solidFill>
              <a:srgbClr val="FFFF00"/>
            </a:solidFill>
            <a:ln w="28575" algn="ctr">
              <a:solidFill>
                <a:schemeClr val="tx1"/>
              </a:solidFill>
              <a:round/>
              <a:headEnd/>
              <a:tailEnd/>
            </a:ln>
          </p:spPr>
          <p:txBody>
            <a:bodyPr wrap="none" lIns="0" tIns="0" rIns="0" bIns="0" anchor="ctr">
              <a:spAutoFit/>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71700" name="Text Box 21">
              <a:extLst>
                <a:ext uri="{FF2B5EF4-FFF2-40B4-BE49-F238E27FC236}">
                  <a16:creationId xmlns:a16="http://schemas.microsoft.com/office/drawing/2014/main" id="{196641C1-6C45-4D11-9C0F-16680BEB870F}"/>
                </a:ext>
              </a:extLst>
            </p:cNvPr>
            <p:cNvSpPr txBox="1">
              <a:spLocks noChangeArrowheads="1"/>
            </p:cNvSpPr>
            <p:nvPr/>
          </p:nvSpPr>
          <p:spPr bwMode="gray">
            <a:xfrm>
              <a:off x="2260" y="1687"/>
              <a:ext cx="651" cy="192"/>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lgn="ctr" eaLnBrk="1" hangingPunct="1">
                <a:spcBef>
                  <a:spcPct val="50000"/>
                </a:spcBef>
                <a:spcAft>
                  <a:spcPct val="0"/>
                </a:spcAft>
                <a:buSzTx/>
              </a:pPr>
              <a:r>
                <a:rPr lang="en-GB" altLang="en-US" sz="2000" b="1"/>
                <a:t>Self-interest</a:t>
              </a:r>
            </a:p>
          </p:txBody>
        </p:sp>
      </p:grpSp>
      <p:cxnSp>
        <p:nvCxnSpPr>
          <p:cNvPr id="71693" name="AutoShape 22">
            <a:extLst>
              <a:ext uri="{FF2B5EF4-FFF2-40B4-BE49-F238E27FC236}">
                <a16:creationId xmlns:a16="http://schemas.microsoft.com/office/drawing/2014/main" id="{96F87A30-8EAD-42E0-9896-C467DF5731E0}"/>
              </a:ext>
            </a:extLst>
          </p:cNvPr>
          <p:cNvCxnSpPr>
            <a:cxnSpLocks noChangeShapeType="1"/>
            <a:stCxn id="71699" idx="7"/>
            <a:endCxn id="71707" idx="3"/>
          </p:cNvCxnSpPr>
          <p:nvPr/>
        </p:nvCxnSpPr>
        <p:spPr bwMode="gray">
          <a:xfrm flipV="1">
            <a:off x="2311400" y="4422775"/>
            <a:ext cx="1590675" cy="3397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694" name="Text Box 25">
            <a:extLst>
              <a:ext uri="{FF2B5EF4-FFF2-40B4-BE49-F238E27FC236}">
                <a16:creationId xmlns:a16="http://schemas.microsoft.com/office/drawing/2014/main" id="{A07A8DE9-3606-41EB-930A-4D7472C49134}"/>
              </a:ext>
            </a:extLst>
          </p:cNvPr>
          <p:cNvSpPr txBox="1">
            <a:spLocks noChangeArrowheads="1"/>
          </p:cNvSpPr>
          <p:nvPr/>
        </p:nvSpPr>
        <p:spPr bwMode="gray">
          <a:xfrm>
            <a:off x="542925" y="2663825"/>
            <a:ext cx="204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pPr>
            <a:endParaRPr lang="en-GB" altLang="en-US"/>
          </a:p>
        </p:txBody>
      </p:sp>
      <p:sp>
        <p:nvSpPr>
          <p:cNvPr id="1874970" name="Text Box 26">
            <a:extLst>
              <a:ext uri="{FF2B5EF4-FFF2-40B4-BE49-F238E27FC236}">
                <a16:creationId xmlns:a16="http://schemas.microsoft.com/office/drawing/2014/main" id="{678F71DE-90B0-490D-9E47-A09CB682A0A8}"/>
              </a:ext>
            </a:extLst>
          </p:cNvPr>
          <p:cNvSpPr txBox="1">
            <a:spLocks noChangeArrowheads="1"/>
          </p:cNvSpPr>
          <p:nvPr/>
        </p:nvSpPr>
        <p:spPr bwMode="gray">
          <a:xfrm>
            <a:off x="361950" y="2738438"/>
            <a:ext cx="2770188" cy="1739900"/>
          </a:xfrm>
          <a:prstGeom prst="rect">
            <a:avLst/>
          </a:prstGeom>
          <a:solidFill>
            <a:srgbClr val="C0C0C0"/>
          </a:solidFill>
          <a:ln w="28575" algn="ctr">
            <a:solidFill>
              <a:srgbClr val="C0C0C0"/>
            </a:solidFill>
            <a:miter lim="800000"/>
            <a:headEnd/>
            <a:tailEnd/>
          </a:ln>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buFont typeface="Wingdings" panose="05000000000000000000" pitchFamily="2" charset="2"/>
              <a:buChar char="§"/>
            </a:pPr>
            <a:r>
              <a:rPr lang="en-GB" altLang="en-US"/>
              <a:t>Need cash to run operations (e.g. wages)</a:t>
            </a:r>
          </a:p>
          <a:p>
            <a:pPr eaLnBrk="1" hangingPunct="1">
              <a:spcBef>
                <a:spcPct val="50000"/>
              </a:spcBef>
              <a:spcAft>
                <a:spcPct val="0"/>
              </a:spcAft>
              <a:buSzTx/>
              <a:buFont typeface="Wingdings" panose="05000000000000000000" pitchFamily="2" charset="2"/>
              <a:buChar char="§"/>
            </a:pPr>
            <a:r>
              <a:rPr lang="en-GB" altLang="en-US"/>
              <a:t>Operating cash = 2% of revenues</a:t>
            </a:r>
          </a:p>
          <a:p>
            <a:pPr eaLnBrk="1" hangingPunct="1">
              <a:spcBef>
                <a:spcPct val="50000"/>
              </a:spcBef>
              <a:spcAft>
                <a:spcPct val="0"/>
              </a:spcAft>
              <a:buSzTx/>
              <a:buFont typeface="Wingdings" panose="05000000000000000000" pitchFamily="2" charset="2"/>
              <a:buChar char="§"/>
            </a:pPr>
            <a:r>
              <a:rPr lang="en-GB" altLang="en-US"/>
              <a:t>“You do not want to go to bank every day”</a:t>
            </a:r>
          </a:p>
        </p:txBody>
      </p:sp>
      <p:sp>
        <p:nvSpPr>
          <p:cNvPr id="1874971" name="Text Box 27">
            <a:extLst>
              <a:ext uri="{FF2B5EF4-FFF2-40B4-BE49-F238E27FC236}">
                <a16:creationId xmlns:a16="http://schemas.microsoft.com/office/drawing/2014/main" id="{7D22B5CB-B3A6-45DE-92A8-21D9F9913449}"/>
              </a:ext>
            </a:extLst>
          </p:cNvPr>
          <p:cNvSpPr txBox="1">
            <a:spLocks noChangeArrowheads="1"/>
          </p:cNvSpPr>
          <p:nvPr/>
        </p:nvSpPr>
        <p:spPr bwMode="gray">
          <a:xfrm>
            <a:off x="6140450" y="736600"/>
            <a:ext cx="2770188" cy="1128713"/>
          </a:xfrm>
          <a:prstGeom prst="rect">
            <a:avLst/>
          </a:prstGeom>
          <a:solidFill>
            <a:srgbClr val="FFCC00"/>
          </a:solidFill>
          <a:ln w="28575" algn="ctr">
            <a:solidFill>
              <a:srgbClr val="FFCC00"/>
            </a:solidFill>
            <a:miter lim="800000"/>
            <a:headEnd/>
            <a:tailEnd/>
          </a:ln>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buFont typeface="Wingdings" panose="05000000000000000000" pitchFamily="2" charset="2"/>
              <a:buChar char="§"/>
            </a:pPr>
            <a:r>
              <a:rPr lang="en-GB" altLang="en-US"/>
              <a:t>Bankruptcy costs imply that managers try to avoid cash shortage</a:t>
            </a:r>
          </a:p>
          <a:p>
            <a:pPr eaLnBrk="1" hangingPunct="1">
              <a:spcBef>
                <a:spcPct val="50000"/>
              </a:spcBef>
              <a:spcAft>
                <a:spcPct val="0"/>
              </a:spcAft>
              <a:buSzTx/>
              <a:buFont typeface="Wingdings" panose="05000000000000000000" pitchFamily="2" charset="2"/>
              <a:buChar char="§"/>
            </a:pPr>
            <a:r>
              <a:rPr lang="en-GB" altLang="en-US"/>
              <a:t>Signalling</a:t>
            </a:r>
          </a:p>
        </p:txBody>
      </p:sp>
      <p:sp>
        <p:nvSpPr>
          <p:cNvPr id="1874972" name="Text Box 28">
            <a:extLst>
              <a:ext uri="{FF2B5EF4-FFF2-40B4-BE49-F238E27FC236}">
                <a16:creationId xmlns:a16="http://schemas.microsoft.com/office/drawing/2014/main" id="{F67CAC3A-DBEA-4E6B-803D-64D9AC156C7F}"/>
              </a:ext>
            </a:extLst>
          </p:cNvPr>
          <p:cNvSpPr txBox="1">
            <a:spLocks noChangeArrowheads="1"/>
          </p:cNvSpPr>
          <p:nvPr/>
        </p:nvSpPr>
        <p:spPr bwMode="gray">
          <a:xfrm>
            <a:off x="5889625" y="4168775"/>
            <a:ext cx="2770188" cy="1617663"/>
          </a:xfrm>
          <a:prstGeom prst="rect">
            <a:avLst/>
          </a:prstGeom>
          <a:solidFill>
            <a:srgbClr val="00FF00"/>
          </a:solidFill>
          <a:ln w="28575" algn="ctr">
            <a:solidFill>
              <a:srgbClr val="00FF00"/>
            </a:solidFill>
            <a:miter lim="800000"/>
            <a:headEnd/>
            <a:tailEnd/>
          </a:ln>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buFont typeface="Wingdings" panose="05000000000000000000" pitchFamily="2" charset="2"/>
              <a:buChar char="§"/>
            </a:pPr>
            <a:r>
              <a:rPr lang="en-GB" altLang="en-US"/>
              <a:t>Growth opportunities (emerging markets, new products)</a:t>
            </a:r>
          </a:p>
          <a:p>
            <a:pPr eaLnBrk="1" hangingPunct="1">
              <a:spcBef>
                <a:spcPct val="50000"/>
              </a:spcBef>
              <a:spcAft>
                <a:spcPct val="0"/>
              </a:spcAft>
              <a:buSzTx/>
              <a:buFont typeface="Wingdings" panose="05000000000000000000" pitchFamily="2" charset="2"/>
              <a:buChar char="§"/>
            </a:pPr>
            <a:r>
              <a:rPr lang="en-GB" altLang="en-US"/>
              <a:t>Information asymmetry between managers and investors</a:t>
            </a:r>
          </a:p>
        </p:txBody>
      </p:sp>
      <p:sp>
        <p:nvSpPr>
          <p:cNvPr id="1874973" name="Text Box 29">
            <a:extLst>
              <a:ext uri="{FF2B5EF4-FFF2-40B4-BE49-F238E27FC236}">
                <a16:creationId xmlns:a16="http://schemas.microsoft.com/office/drawing/2014/main" id="{65FFA094-268F-4EFE-BE5D-E52F879FAD99}"/>
              </a:ext>
            </a:extLst>
          </p:cNvPr>
          <p:cNvSpPr txBox="1">
            <a:spLocks noChangeArrowheads="1"/>
          </p:cNvSpPr>
          <p:nvPr/>
        </p:nvSpPr>
        <p:spPr bwMode="gray">
          <a:xfrm>
            <a:off x="2774950" y="4738688"/>
            <a:ext cx="2770188" cy="1739900"/>
          </a:xfrm>
          <a:prstGeom prst="rect">
            <a:avLst/>
          </a:prstGeom>
          <a:solidFill>
            <a:srgbClr val="FFFF00"/>
          </a:solidFill>
          <a:ln w="28575" algn="ctr">
            <a:solidFill>
              <a:srgbClr val="FFFF00"/>
            </a:solidFill>
            <a:miter lim="800000"/>
            <a:headEnd/>
            <a:tailEnd/>
          </a:ln>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buFont typeface="Wingdings" panose="05000000000000000000" pitchFamily="2" charset="2"/>
              <a:buChar char="§"/>
            </a:pPr>
            <a:r>
              <a:rPr lang="en-GB" altLang="en-US"/>
              <a:t>Free cash flow hypothesis (Jensen, 1986)</a:t>
            </a:r>
          </a:p>
          <a:p>
            <a:pPr eaLnBrk="1" hangingPunct="1">
              <a:spcBef>
                <a:spcPct val="50000"/>
              </a:spcBef>
              <a:spcAft>
                <a:spcPct val="0"/>
              </a:spcAft>
              <a:buSzTx/>
              <a:buFont typeface="Wingdings" panose="05000000000000000000" pitchFamily="2" charset="2"/>
              <a:buChar char="§"/>
            </a:pPr>
            <a:r>
              <a:rPr lang="en-GB" altLang="en-US"/>
              <a:t>Stockpiling of cash</a:t>
            </a:r>
          </a:p>
          <a:p>
            <a:pPr eaLnBrk="1" hangingPunct="1">
              <a:spcBef>
                <a:spcPct val="50000"/>
              </a:spcBef>
              <a:spcAft>
                <a:spcPct val="0"/>
              </a:spcAft>
              <a:buSzTx/>
              <a:buFont typeface="Wingdings" panose="05000000000000000000" pitchFamily="2" charset="2"/>
              <a:buChar char="§"/>
            </a:pPr>
            <a:r>
              <a:rPr lang="en-GB" altLang="en-US"/>
              <a:t>Empire building: investment in value-destroying projects (e.g. M&amp;A)</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74970"/>
                                        </p:tgtEl>
                                        <p:attrNameLst>
                                          <p:attrName>style.visibility</p:attrName>
                                        </p:attrNameLst>
                                      </p:cBhvr>
                                      <p:to>
                                        <p:strVal val="visible"/>
                                      </p:to>
                                    </p:set>
                                    <p:animEffect transition="in" filter="dissolve">
                                      <p:cBhvr>
                                        <p:cTn id="12" dur="500"/>
                                        <p:tgtEl>
                                          <p:spTgt spid="18749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74971"/>
                                        </p:tgtEl>
                                        <p:attrNameLst>
                                          <p:attrName>style.visibility</p:attrName>
                                        </p:attrNameLst>
                                      </p:cBhvr>
                                      <p:to>
                                        <p:strVal val="visible"/>
                                      </p:to>
                                    </p:set>
                                    <p:animEffect transition="in" filter="dissolve">
                                      <p:cBhvr>
                                        <p:cTn id="22" dur="500"/>
                                        <p:tgtEl>
                                          <p:spTgt spid="18749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74972"/>
                                        </p:tgtEl>
                                        <p:attrNameLst>
                                          <p:attrName>style.visibility</p:attrName>
                                        </p:attrNameLst>
                                      </p:cBhvr>
                                      <p:to>
                                        <p:strVal val="visible"/>
                                      </p:to>
                                    </p:set>
                                    <p:animEffect transition="in" filter="dissolve">
                                      <p:cBhvr>
                                        <p:cTn id="32" dur="500"/>
                                        <p:tgtEl>
                                          <p:spTgt spid="18749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74973"/>
                                        </p:tgtEl>
                                        <p:attrNameLst>
                                          <p:attrName>style.visibility</p:attrName>
                                        </p:attrNameLst>
                                      </p:cBhvr>
                                      <p:to>
                                        <p:strVal val="visible"/>
                                      </p:to>
                                    </p:set>
                                    <p:animEffect transition="in" filter="dissolve">
                                      <p:cBhvr>
                                        <p:cTn id="42" dur="500"/>
                                        <p:tgtEl>
                                          <p:spTgt spid="1874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970" grpId="0" animBg="1"/>
      <p:bldP spid="1874971" grpId="0" animBg="1"/>
      <p:bldP spid="1874972" grpId="0" animBg="1"/>
      <p:bldP spid="18749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a:extLst>
              <a:ext uri="{FF2B5EF4-FFF2-40B4-BE49-F238E27FC236}">
                <a16:creationId xmlns:a16="http://schemas.microsoft.com/office/drawing/2014/main" id="{119C6CF2-2026-478C-9BA3-2098B8A2F3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35E8D0FE-66A7-4881-B317-11006B855F5A}" type="slidenum">
              <a:rPr lang="en-US" altLang="en-US" sz="1200" smtClean="0">
                <a:solidFill>
                  <a:srgbClr val="C0C0C0"/>
                </a:solidFill>
              </a:rPr>
              <a:pPr>
                <a:spcAft>
                  <a:spcPct val="0"/>
                </a:spcAft>
                <a:buSzTx/>
              </a:pPr>
              <a:t>28</a:t>
            </a:fld>
            <a:endParaRPr lang="en-US" altLang="en-US" sz="1200">
              <a:solidFill>
                <a:srgbClr val="C0C0C0"/>
              </a:solidFill>
            </a:endParaRPr>
          </a:p>
        </p:txBody>
      </p:sp>
      <p:sp>
        <p:nvSpPr>
          <p:cNvPr id="92163" name="Footer Placeholder 4">
            <a:extLst>
              <a:ext uri="{FF2B5EF4-FFF2-40B4-BE49-F238E27FC236}">
                <a16:creationId xmlns:a16="http://schemas.microsoft.com/office/drawing/2014/main" id="{BE2FEB48-FF12-4D15-B4B4-E4E7276EF754}"/>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graphicFrame>
        <p:nvGraphicFramePr>
          <p:cNvPr id="92164" name="Rectangle 2" hidden="1">
            <a:extLst>
              <a:ext uri="{FF2B5EF4-FFF2-40B4-BE49-F238E27FC236}">
                <a16:creationId xmlns:a16="http://schemas.microsoft.com/office/drawing/2014/main" id="{23CA7525-2A31-4E3A-B6D8-850A1AA072C4}"/>
              </a:ext>
            </a:extLst>
          </p:cNvPr>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06" r:id="rId8" imgW="0" imgH="0" progId="">
                  <p:embed/>
                </p:oleObj>
              </mc:Choice>
              <mc:Fallback>
                <p:oleObj r:id="rId8" imgW="0" imgH="0" progId="">
                  <p:embed/>
                  <p:pic>
                    <p:nvPicPr>
                      <p:cNvPr id="0" name="AutoShape 45"/>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5" name="Rectangle 3">
            <a:extLst>
              <a:ext uri="{FF2B5EF4-FFF2-40B4-BE49-F238E27FC236}">
                <a16:creationId xmlns:a16="http://schemas.microsoft.com/office/drawing/2014/main" id="{7671DC89-79C3-405B-ABB2-014AAC94C739}"/>
              </a:ext>
            </a:extLst>
          </p:cNvPr>
          <p:cNvSpPr>
            <a:spLocks noGrp="1" noChangeArrowheads="1"/>
          </p:cNvSpPr>
          <p:nvPr>
            <p:ph type="title"/>
            <p:custDataLst>
              <p:tags r:id="rId3"/>
            </p:custDataLst>
          </p:nvPr>
        </p:nvSpPr>
        <p:spPr/>
        <p:txBody>
          <a:bodyPr/>
          <a:lstStyle/>
          <a:p>
            <a:pPr eaLnBrk="1" hangingPunct="1"/>
            <a:r>
              <a:rPr lang="en-US" altLang="en-US"/>
              <a:t>Contents</a:t>
            </a:r>
          </a:p>
        </p:txBody>
      </p:sp>
      <p:grpSp>
        <p:nvGrpSpPr>
          <p:cNvPr id="26630" name="Group 4">
            <a:extLst>
              <a:ext uri="{FF2B5EF4-FFF2-40B4-BE49-F238E27FC236}">
                <a16:creationId xmlns:a16="http://schemas.microsoft.com/office/drawing/2014/main" id="{B42D615F-F5EB-40D3-BD64-C2FCBE36967F}"/>
              </a:ext>
            </a:extLst>
          </p:cNvPr>
          <p:cNvGrpSpPr>
            <a:grpSpLocks/>
          </p:cNvGrpSpPr>
          <p:nvPr/>
        </p:nvGrpSpPr>
        <p:grpSpPr bwMode="auto">
          <a:xfrm>
            <a:off x="2405063" y="2179638"/>
            <a:ext cx="4149725" cy="450850"/>
            <a:chOff x="1515" y="1501"/>
            <a:chExt cx="2614" cy="284"/>
          </a:xfrm>
          <a:solidFill>
            <a:schemeClr val="bg1">
              <a:lumMod val="75000"/>
            </a:schemeClr>
          </a:solidFill>
        </p:grpSpPr>
        <p:sp>
          <p:nvSpPr>
            <p:cNvPr id="26643" name="Rectangle 5">
              <a:extLst>
                <a:ext uri="{FF2B5EF4-FFF2-40B4-BE49-F238E27FC236}">
                  <a16:creationId xmlns:a16="http://schemas.microsoft.com/office/drawing/2014/main" id="{F5BD8CA1-983B-4497-978F-F36CA7975E60}"/>
                </a:ext>
              </a:extLst>
            </p:cNvPr>
            <p:cNvSpPr>
              <a:spLocks noChangeArrowheads="1"/>
            </p:cNvSpPr>
            <p:nvPr/>
          </p:nvSpPr>
          <p:spPr bwMode="gray">
            <a:xfrm>
              <a:off x="1515" y="1501"/>
              <a:ext cx="2614" cy="28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hangingPunct="1">
                <a:defRPr/>
              </a:pPr>
              <a:endParaRPr lang="en-GB">
                <a:latin typeface="Arial" charset="0"/>
              </a:endParaRPr>
            </a:p>
          </p:txBody>
        </p:sp>
        <p:sp>
          <p:nvSpPr>
            <p:cNvPr id="26644" name="Rectangle 6">
              <a:extLst>
                <a:ext uri="{FF2B5EF4-FFF2-40B4-BE49-F238E27FC236}">
                  <a16:creationId xmlns:a16="http://schemas.microsoft.com/office/drawing/2014/main" id="{B2428046-F877-4AEF-80F7-F2DEB135580F}"/>
                </a:ext>
              </a:extLst>
            </p:cNvPr>
            <p:cNvSpPr>
              <a:spLocks noChangeArrowheads="1"/>
            </p:cNvSpPr>
            <p:nvPr/>
          </p:nvSpPr>
          <p:spPr bwMode="gray">
            <a:xfrm>
              <a:off x="1573" y="1566"/>
              <a:ext cx="1499"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144463" lvl="1" indent="-142875" defTabSz="895350" eaLnBrk="1" hangingPunct="1">
                <a:spcBef>
                  <a:spcPct val="50000"/>
                </a:spcBef>
                <a:spcAft>
                  <a:spcPct val="60000"/>
                </a:spcAft>
                <a:buClr>
                  <a:schemeClr val="tx2"/>
                </a:buClr>
                <a:buFont typeface="Wingdings" pitchFamily="2" charset="2"/>
                <a:buChar char="Ø"/>
                <a:defRPr/>
              </a:pPr>
              <a:r>
                <a:rPr lang="en-US" dirty="0">
                  <a:latin typeface="Arial" charset="0"/>
                </a:rPr>
                <a:t>Optimal capital structure</a:t>
              </a:r>
            </a:p>
          </p:txBody>
        </p:sp>
      </p:grpSp>
      <p:grpSp>
        <p:nvGrpSpPr>
          <p:cNvPr id="26631" name="Group 7">
            <a:extLst>
              <a:ext uri="{FF2B5EF4-FFF2-40B4-BE49-F238E27FC236}">
                <a16:creationId xmlns:a16="http://schemas.microsoft.com/office/drawing/2014/main" id="{134597C4-8738-42EE-ACF5-4161A16D186C}"/>
              </a:ext>
            </a:extLst>
          </p:cNvPr>
          <p:cNvGrpSpPr>
            <a:grpSpLocks/>
          </p:cNvGrpSpPr>
          <p:nvPr/>
        </p:nvGrpSpPr>
        <p:grpSpPr bwMode="auto">
          <a:xfrm>
            <a:off x="2405063" y="2701211"/>
            <a:ext cx="4149725" cy="450850"/>
            <a:chOff x="1515" y="1816"/>
            <a:chExt cx="2614" cy="284"/>
          </a:xfrm>
          <a:solidFill>
            <a:schemeClr val="bg1">
              <a:lumMod val="75000"/>
            </a:schemeClr>
          </a:solidFill>
        </p:grpSpPr>
        <p:sp>
          <p:nvSpPr>
            <p:cNvPr id="26641" name="Rectangle 8">
              <a:extLst>
                <a:ext uri="{FF2B5EF4-FFF2-40B4-BE49-F238E27FC236}">
                  <a16:creationId xmlns:a16="http://schemas.microsoft.com/office/drawing/2014/main" id="{04CF0458-92DE-4158-BAEF-573EC9884386}"/>
                </a:ext>
              </a:extLst>
            </p:cNvPr>
            <p:cNvSpPr>
              <a:spLocks noChangeArrowheads="1"/>
            </p:cNvSpPr>
            <p:nvPr/>
          </p:nvSpPr>
          <p:spPr bwMode="gray">
            <a:xfrm>
              <a:off x="1515" y="1816"/>
              <a:ext cx="2614" cy="28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eaLnBrk="1" hangingPunct="1">
                <a:defRPr/>
              </a:pPr>
              <a:endParaRPr lang="en-GB">
                <a:latin typeface="Arial" charset="0"/>
              </a:endParaRPr>
            </a:p>
          </p:txBody>
        </p:sp>
        <p:sp>
          <p:nvSpPr>
            <p:cNvPr id="26642" name="Rectangle 9">
              <a:extLst>
                <a:ext uri="{FF2B5EF4-FFF2-40B4-BE49-F238E27FC236}">
                  <a16:creationId xmlns:a16="http://schemas.microsoft.com/office/drawing/2014/main" id="{301CD029-DACA-44BF-8E4D-F7E1D40681F6}"/>
                </a:ext>
              </a:extLst>
            </p:cNvPr>
            <p:cNvSpPr>
              <a:spLocks noChangeArrowheads="1"/>
            </p:cNvSpPr>
            <p:nvPr/>
          </p:nvSpPr>
          <p:spPr bwMode="gray">
            <a:xfrm>
              <a:off x="1573" y="1881"/>
              <a:ext cx="1713"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144463" lvl="1" indent="-142875" defTabSz="895350" eaLnBrk="1" hangingPunct="1">
                <a:spcBef>
                  <a:spcPct val="50000"/>
                </a:spcBef>
                <a:spcAft>
                  <a:spcPct val="60000"/>
                </a:spcAft>
                <a:buClr>
                  <a:schemeClr val="tx2"/>
                </a:buClr>
                <a:buFont typeface="Wingdings" pitchFamily="2" charset="2"/>
                <a:buChar char="Ø"/>
                <a:defRPr/>
              </a:pPr>
              <a:r>
                <a:rPr lang="en-US" dirty="0">
                  <a:latin typeface="Arial" charset="0"/>
                </a:rPr>
                <a:t>Measures of financial health</a:t>
              </a:r>
            </a:p>
          </p:txBody>
        </p:sp>
      </p:grpSp>
      <p:grpSp>
        <p:nvGrpSpPr>
          <p:cNvPr id="92168" name="Group 7">
            <a:extLst>
              <a:ext uri="{FF2B5EF4-FFF2-40B4-BE49-F238E27FC236}">
                <a16:creationId xmlns:a16="http://schemas.microsoft.com/office/drawing/2014/main" id="{5CC9BD3F-6413-411D-8224-0A1DCC7A5098}"/>
              </a:ext>
            </a:extLst>
          </p:cNvPr>
          <p:cNvGrpSpPr>
            <a:grpSpLocks/>
          </p:cNvGrpSpPr>
          <p:nvPr/>
        </p:nvGrpSpPr>
        <p:grpSpPr bwMode="auto">
          <a:xfrm>
            <a:off x="2413000" y="3222625"/>
            <a:ext cx="4149725" cy="450850"/>
            <a:chOff x="1515" y="1816"/>
            <a:chExt cx="2614" cy="284"/>
          </a:xfrm>
        </p:grpSpPr>
        <p:sp>
          <p:nvSpPr>
            <p:cNvPr id="92170" name="Rectangle 8">
              <a:extLst>
                <a:ext uri="{FF2B5EF4-FFF2-40B4-BE49-F238E27FC236}">
                  <a16:creationId xmlns:a16="http://schemas.microsoft.com/office/drawing/2014/main" id="{E5079F7B-4ADF-47F6-BAD6-06E2EED4E206}"/>
                </a:ext>
              </a:extLst>
            </p:cNvPr>
            <p:cNvSpPr>
              <a:spLocks noChangeArrowheads="1"/>
            </p:cNvSpPr>
            <p:nvPr>
              <p:custDataLst>
                <p:tags r:id="rId4"/>
              </p:custDataLst>
            </p:nvPr>
          </p:nvSpPr>
          <p:spPr bwMode="gray">
            <a:xfrm>
              <a:off x="1515" y="1816"/>
              <a:ext cx="2614" cy="284"/>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92171" name="Rectangle 9">
              <a:extLst>
                <a:ext uri="{FF2B5EF4-FFF2-40B4-BE49-F238E27FC236}">
                  <a16:creationId xmlns:a16="http://schemas.microsoft.com/office/drawing/2014/main" id="{A8BB29AB-7B9B-4D72-92AA-53CDBEC37E64}"/>
                </a:ext>
              </a:extLst>
            </p:cNvPr>
            <p:cNvSpPr>
              <a:spLocks noChangeArrowheads="1"/>
            </p:cNvSpPr>
            <p:nvPr>
              <p:custDataLst>
                <p:tags r:id="rId5"/>
              </p:custDataLst>
            </p:nvPr>
          </p:nvSpPr>
          <p:spPr bwMode="gray">
            <a:xfrm>
              <a:off x="1573" y="1881"/>
              <a:ext cx="1439" cy="15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pPr>
              <a:r>
                <a:rPr lang="en-US" altLang="en-US" dirty="0"/>
                <a:t>Corporate cash holding</a:t>
              </a:r>
            </a:p>
          </p:txBody>
        </p:sp>
      </p:grpSp>
      <p:grpSp>
        <p:nvGrpSpPr>
          <p:cNvPr id="90121" name="Group 10">
            <a:extLst>
              <a:ext uri="{FF2B5EF4-FFF2-40B4-BE49-F238E27FC236}">
                <a16:creationId xmlns:a16="http://schemas.microsoft.com/office/drawing/2014/main" id="{AB827482-DBFA-461B-8D02-AC32CD3DEFAF}"/>
              </a:ext>
            </a:extLst>
          </p:cNvPr>
          <p:cNvGrpSpPr>
            <a:grpSpLocks/>
          </p:cNvGrpSpPr>
          <p:nvPr/>
        </p:nvGrpSpPr>
        <p:grpSpPr bwMode="auto">
          <a:xfrm>
            <a:off x="2413000" y="3744913"/>
            <a:ext cx="4149725" cy="450850"/>
            <a:chOff x="1515" y="2131"/>
            <a:chExt cx="2614" cy="284"/>
          </a:xfrm>
          <a:solidFill>
            <a:srgbClr val="002060"/>
          </a:solidFill>
        </p:grpSpPr>
        <p:sp>
          <p:nvSpPr>
            <p:cNvPr id="90122" name="Rectangle 11">
              <a:extLst>
                <a:ext uri="{FF2B5EF4-FFF2-40B4-BE49-F238E27FC236}">
                  <a16:creationId xmlns:a16="http://schemas.microsoft.com/office/drawing/2014/main" id="{2E8D6DF1-E3DE-4213-B793-73E66A725D47}"/>
                </a:ext>
              </a:extLst>
            </p:cNvPr>
            <p:cNvSpPr>
              <a:spLocks noChangeArrowheads="1"/>
            </p:cNvSpPr>
            <p:nvPr/>
          </p:nvSpPr>
          <p:spPr bwMode="gray">
            <a:xfrm>
              <a:off x="1515" y="2131"/>
              <a:ext cx="2614" cy="284"/>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defRPr/>
              </a:pPr>
              <a:endParaRPr lang="en-GB"/>
            </a:p>
          </p:txBody>
        </p:sp>
        <p:sp>
          <p:nvSpPr>
            <p:cNvPr id="90123" name="Rectangle 12">
              <a:extLst>
                <a:ext uri="{FF2B5EF4-FFF2-40B4-BE49-F238E27FC236}">
                  <a16:creationId xmlns:a16="http://schemas.microsoft.com/office/drawing/2014/main" id="{CA31011E-9E5A-41B9-A38C-FDC85B30C590}"/>
                </a:ext>
              </a:extLst>
            </p:cNvPr>
            <p:cNvSpPr>
              <a:spLocks noChangeArrowheads="1"/>
            </p:cNvSpPr>
            <p:nvPr/>
          </p:nvSpPr>
          <p:spPr bwMode="gray">
            <a:xfrm>
              <a:off x="1573" y="2196"/>
              <a:ext cx="1599"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defRPr/>
              </a:pPr>
              <a:r>
                <a:rPr lang="en-US" b="1" dirty="0">
                  <a:solidFill>
                    <a:schemeClr val="bg1"/>
                  </a:solidFill>
                </a:rPr>
                <a:t>Practical considerations</a:t>
              </a:r>
            </a:p>
          </p:txBody>
        </p:sp>
      </p:gr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5A3E6D02-1856-40E9-95B2-E10B6B8015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2E467B76-0622-4271-AB25-1F784AB01C13}" type="slidenum">
              <a:rPr lang="en-US" altLang="en-US" sz="1200" smtClean="0">
                <a:solidFill>
                  <a:srgbClr val="C0C0C0"/>
                </a:solidFill>
              </a:rPr>
              <a:pPr>
                <a:spcAft>
                  <a:spcPct val="0"/>
                </a:spcAft>
                <a:buSzTx/>
              </a:pPr>
              <a:t>2</a:t>
            </a:fld>
            <a:endParaRPr lang="en-US" altLang="en-US" sz="1200">
              <a:solidFill>
                <a:srgbClr val="C0C0C0"/>
              </a:solidFill>
            </a:endParaRPr>
          </a:p>
        </p:txBody>
      </p:sp>
      <p:sp>
        <p:nvSpPr>
          <p:cNvPr id="18435" name="Footer Placeholder 4">
            <a:extLst>
              <a:ext uri="{FF2B5EF4-FFF2-40B4-BE49-F238E27FC236}">
                <a16:creationId xmlns:a16="http://schemas.microsoft.com/office/drawing/2014/main" id="{590BC70F-3B08-4F67-979D-D6D929F68CF7}"/>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graphicFrame>
        <p:nvGraphicFramePr>
          <p:cNvPr id="18436" name="Rectangle 2" hidden="1">
            <a:extLst>
              <a:ext uri="{FF2B5EF4-FFF2-40B4-BE49-F238E27FC236}">
                <a16:creationId xmlns:a16="http://schemas.microsoft.com/office/drawing/2014/main" id="{1DFB27F1-D858-4BEC-8D78-D298AF274602}"/>
              </a:ext>
            </a:extLst>
          </p:cNvPr>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84" r:id="rId14" imgW="0" imgH="0" progId="">
                  <p:embed/>
                </p:oleObj>
              </mc:Choice>
              <mc:Fallback>
                <p:oleObj r:id="rId14" imgW="0" imgH="0" progId="">
                  <p:embed/>
                  <p:pic>
                    <p:nvPicPr>
                      <p:cNvPr id="0" name="AutoShape 5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Rectangle 3">
            <a:extLst>
              <a:ext uri="{FF2B5EF4-FFF2-40B4-BE49-F238E27FC236}">
                <a16:creationId xmlns:a16="http://schemas.microsoft.com/office/drawing/2014/main" id="{EFFC8F8D-EDF6-49A4-8D40-491477632926}"/>
              </a:ext>
            </a:extLst>
          </p:cNvPr>
          <p:cNvSpPr>
            <a:spLocks noGrp="1" noChangeArrowheads="1"/>
          </p:cNvSpPr>
          <p:nvPr>
            <p:ph type="title"/>
            <p:custDataLst>
              <p:tags r:id="rId3"/>
            </p:custDataLst>
          </p:nvPr>
        </p:nvSpPr>
        <p:spPr/>
        <p:txBody>
          <a:bodyPr/>
          <a:lstStyle/>
          <a:p>
            <a:pPr eaLnBrk="1" hangingPunct="1"/>
            <a:r>
              <a:rPr lang="en-US" altLang="en-US"/>
              <a:t>Contents</a:t>
            </a:r>
          </a:p>
        </p:txBody>
      </p:sp>
      <p:grpSp>
        <p:nvGrpSpPr>
          <p:cNvPr id="18438" name="Group 4">
            <a:extLst>
              <a:ext uri="{FF2B5EF4-FFF2-40B4-BE49-F238E27FC236}">
                <a16:creationId xmlns:a16="http://schemas.microsoft.com/office/drawing/2014/main" id="{956FCA24-49B1-471E-B267-CEE7389A1BA8}"/>
              </a:ext>
            </a:extLst>
          </p:cNvPr>
          <p:cNvGrpSpPr>
            <a:grpSpLocks/>
          </p:cNvGrpSpPr>
          <p:nvPr/>
        </p:nvGrpSpPr>
        <p:grpSpPr bwMode="auto">
          <a:xfrm>
            <a:off x="2405063" y="2179638"/>
            <a:ext cx="4149725" cy="450850"/>
            <a:chOff x="1515" y="1501"/>
            <a:chExt cx="2614" cy="284"/>
          </a:xfrm>
        </p:grpSpPr>
        <p:sp>
          <p:nvSpPr>
            <p:cNvPr id="18448" name="Rectangle 5">
              <a:extLst>
                <a:ext uri="{FF2B5EF4-FFF2-40B4-BE49-F238E27FC236}">
                  <a16:creationId xmlns:a16="http://schemas.microsoft.com/office/drawing/2014/main" id="{8B7D1E24-24FB-4087-80AF-27A71D04AD78}"/>
                </a:ext>
              </a:extLst>
            </p:cNvPr>
            <p:cNvSpPr>
              <a:spLocks noChangeArrowheads="1"/>
            </p:cNvSpPr>
            <p:nvPr>
              <p:custDataLst>
                <p:tags r:id="rId10"/>
              </p:custDataLst>
            </p:nvPr>
          </p:nvSpPr>
          <p:spPr bwMode="gray">
            <a:xfrm>
              <a:off x="1515" y="1501"/>
              <a:ext cx="2614" cy="284"/>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18449" name="Rectangle 6">
              <a:extLst>
                <a:ext uri="{FF2B5EF4-FFF2-40B4-BE49-F238E27FC236}">
                  <a16:creationId xmlns:a16="http://schemas.microsoft.com/office/drawing/2014/main" id="{A7A1459D-25CE-45D3-B3B2-B3D0498B07C0}"/>
                </a:ext>
              </a:extLst>
            </p:cNvPr>
            <p:cNvSpPr>
              <a:spLocks noChangeArrowheads="1"/>
            </p:cNvSpPr>
            <p:nvPr>
              <p:custDataLst>
                <p:tags r:id="rId11"/>
              </p:custDataLst>
            </p:nvPr>
          </p:nvSpPr>
          <p:spPr bwMode="gray">
            <a:xfrm>
              <a:off x="1573" y="1566"/>
              <a:ext cx="16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pPr>
              <a:r>
                <a:rPr lang="en-US" altLang="en-US" b="1" dirty="0">
                  <a:solidFill>
                    <a:schemeClr val="bg1"/>
                  </a:solidFill>
                </a:rPr>
                <a:t>Optimal capital structure</a:t>
              </a:r>
            </a:p>
          </p:txBody>
        </p:sp>
      </p:grpSp>
      <p:grpSp>
        <p:nvGrpSpPr>
          <p:cNvPr id="18439" name="Group 7">
            <a:extLst>
              <a:ext uri="{FF2B5EF4-FFF2-40B4-BE49-F238E27FC236}">
                <a16:creationId xmlns:a16="http://schemas.microsoft.com/office/drawing/2014/main" id="{F8C0123E-9777-48F8-A47A-4C2ACA56B02F}"/>
              </a:ext>
            </a:extLst>
          </p:cNvPr>
          <p:cNvGrpSpPr>
            <a:grpSpLocks/>
          </p:cNvGrpSpPr>
          <p:nvPr/>
        </p:nvGrpSpPr>
        <p:grpSpPr bwMode="auto">
          <a:xfrm>
            <a:off x="2405063" y="2701925"/>
            <a:ext cx="4149725" cy="450850"/>
            <a:chOff x="1515" y="1816"/>
            <a:chExt cx="2614" cy="284"/>
          </a:xfrm>
        </p:grpSpPr>
        <p:sp>
          <p:nvSpPr>
            <p:cNvPr id="18446" name="Rectangle 8">
              <a:extLst>
                <a:ext uri="{FF2B5EF4-FFF2-40B4-BE49-F238E27FC236}">
                  <a16:creationId xmlns:a16="http://schemas.microsoft.com/office/drawing/2014/main" id="{9CC14150-B300-4C5D-94D9-3BA40A2A5016}"/>
                </a:ext>
              </a:extLst>
            </p:cNvPr>
            <p:cNvSpPr>
              <a:spLocks noChangeArrowheads="1"/>
            </p:cNvSpPr>
            <p:nvPr>
              <p:custDataLst>
                <p:tags r:id="rId8"/>
              </p:custDataLst>
            </p:nvPr>
          </p:nvSpPr>
          <p:spPr bwMode="gray">
            <a:xfrm>
              <a:off x="1515" y="1816"/>
              <a:ext cx="2614" cy="284"/>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18447" name="Rectangle 9">
              <a:extLst>
                <a:ext uri="{FF2B5EF4-FFF2-40B4-BE49-F238E27FC236}">
                  <a16:creationId xmlns:a16="http://schemas.microsoft.com/office/drawing/2014/main" id="{F1DE9241-52F4-4C7B-B76E-BD289F24D605}"/>
                </a:ext>
              </a:extLst>
            </p:cNvPr>
            <p:cNvSpPr>
              <a:spLocks noChangeArrowheads="1"/>
            </p:cNvSpPr>
            <p:nvPr>
              <p:custDataLst>
                <p:tags r:id="rId9"/>
              </p:custDataLst>
            </p:nvPr>
          </p:nvSpPr>
          <p:spPr bwMode="gray">
            <a:xfrm>
              <a:off x="1573" y="1881"/>
              <a:ext cx="1713" cy="15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pPr>
              <a:r>
                <a:rPr lang="en-US" altLang="en-US" dirty="0"/>
                <a:t>Measures of financial health</a:t>
              </a:r>
            </a:p>
          </p:txBody>
        </p:sp>
      </p:grpSp>
      <p:grpSp>
        <p:nvGrpSpPr>
          <p:cNvPr id="18440" name="Group 7">
            <a:extLst>
              <a:ext uri="{FF2B5EF4-FFF2-40B4-BE49-F238E27FC236}">
                <a16:creationId xmlns:a16="http://schemas.microsoft.com/office/drawing/2014/main" id="{CBEE5E58-8CB7-4556-9BD2-C55DA35ADD8C}"/>
              </a:ext>
            </a:extLst>
          </p:cNvPr>
          <p:cNvGrpSpPr>
            <a:grpSpLocks/>
          </p:cNvGrpSpPr>
          <p:nvPr/>
        </p:nvGrpSpPr>
        <p:grpSpPr bwMode="auto">
          <a:xfrm>
            <a:off x="2413000" y="3222625"/>
            <a:ext cx="4149725" cy="450850"/>
            <a:chOff x="1515" y="1816"/>
            <a:chExt cx="2614" cy="284"/>
          </a:xfrm>
        </p:grpSpPr>
        <p:sp>
          <p:nvSpPr>
            <p:cNvPr id="18444" name="Rectangle 8">
              <a:extLst>
                <a:ext uri="{FF2B5EF4-FFF2-40B4-BE49-F238E27FC236}">
                  <a16:creationId xmlns:a16="http://schemas.microsoft.com/office/drawing/2014/main" id="{C0D370B1-F927-4036-B2AC-68A4E5685485}"/>
                </a:ext>
              </a:extLst>
            </p:cNvPr>
            <p:cNvSpPr>
              <a:spLocks noChangeArrowheads="1"/>
            </p:cNvSpPr>
            <p:nvPr>
              <p:custDataLst>
                <p:tags r:id="rId6"/>
              </p:custDataLst>
            </p:nvPr>
          </p:nvSpPr>
          <p:spPr bwMode="gray">
            <a:xfrm>
              <a:off x="1515" y="1816"/>
              <a:ext cx="2614" cy="284"/>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18445" name="Rectangle 9">
              <a:extLst>
                <a:ext uri="{FF2B5EF4-FFF2-40B4-BE49-F238E27FC236}">
                  <a16:creationId xmlns:a16="http://schemas.microsoft.com/office/drawing/2014/main" id="{93EB864B-9DCF-4294-8A2D-5BB8CDE284C1}"/>
                </a:ext>
              </a:extLst>
            </p:cNvPr>
            <p:cNvSpPr>
              <a:spLocks noChangeArrowheads="1"/>
            </p:cNvSpPr>
            <p:nvPr>
              <p:custDataLst>
                <p:tags r:id="rId7"/>
              </p:custDataLst>
            </p:nvPr>
          </p:nvSpPr>
          <p:spPr bwMode="gray">
            <a:xfrm>
              <a:off x="1573" y="1881"/>
              <a:ext cx="1439" cy="15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pPr>
              <a:r>
                <a:rPr lang="en-US" altLang="en-US" dirty="0"/>
                <a:t>Corporate cash holding</a:t>
              </a:r>
            </a:p>
          </p:txBody>
        </p:sp>
      </p:grpSp>
      <p:grpSp>
        <p:nvGrpSpPr>
          <p:cNvPr id="18441" name="Group 10">
            <a:extLst>
              <a:ext uri="{FF2B5EF4-FFF2-40B4-BE49-F238E27FC236}">
                <a16:creationId xmlns:a16="http://schemas.microsoft.com/office/drawing/2014/main" id="{426A98FF-B0F5-4D28-9447-BC4ACE053DEB}"/>
              </a:ext>
            </a:extLst>
          </p:cNvPr>
          <p:cNvGrpSpPr>
            <a:grpSpLocks/>
          </p:cNvGrpSpPr>
          <p:nvPr/>
        </p:nvGrpSpPr>
        <p:grpSpPr bwMode="auto">
          <a:xfrm>
            <a:off x="2413000" y="3744913"/>
            <a:ext cx="4149725" cy="450850"/>
            <a:chOff x="1515" y="2131"/>
            <a:chExt cx="2614" cy="284"/>
          </a:xfrm>
        </p:grpSpPr>
        <p:sp>
          <p:nvSpPr>
            <p:cNvPr id="18442" name="Rectangle 11">
              <a:extLst>
                <a:ext uri="{FF2B5EF4-FFF2-40B4-BE49-F238E27FC236}">
                  <a16:creationId xmlns:a16="http://schemas.microsoft.com/office/drawing/2014/main" id="{39283FCD-CA6C-42B1-BAFF-49CF47259D3C}"/>
                </a:ext>
              </a:extLst>
            </p:cNvPr>
            <p:cNvSpPr>
              <a:spLocks noChangeArrowheads="1"/>
            </p:cNvSpPr>
            <p:nvPr>
              <p:custDataLst>
                <p:tags r:id="rId4"/>
              </p:custDataLst>
            </p:nvPr>
          </p:nvSpPr>
          <p:spPr bwMode="gray">
            <a:xfrm>
              <a:off x="1515" y="2131"/>
              <a:ext cx="2614" cy="284"/>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Aft>
                  <a:spcPct val="0"/>
                </a:spcAft>
                <a:buSzTx/>
              </a:pPr>
              <a:endParaRPr lang="en-GB" altLang="en-US"/>
            </a:p>
          </p:txBody>
        </p:sp>
        <p:sp>
          <p:nvSpPr>
            <p:cNvPr id="18443" name="Rectangle 12">
              <a:extLst>
                <a:ext uri="{FF2B5EF4-FFF2-40B4-BE49-F238E27FC236}">
                  <a16:creationId xmlns:a16="http://schemas.microsoft.com/office/drawing/2014/main" id="{F4F3842A-E725-4C43-8D3E-E5549BF63BC4}"/>
                </a:ext>
              </a:extLst>
            </p:cNvPr>
            <p:cNvSpPr>
              <a:spLocks noChangeArrowheads="1"/>
            </p:cNvSpPr>
            <p:nvPr>
              <p:custDataLst>
                <p:tags r:id="rId5"/>
              </p:custDataLst>
            </p:nvPr>
          </p:nvSpPr>
          <p:spPr bwMode="gray">
            <a:xfrm>
              <a:off x="1573" y="2196"/>
              <a:ext cx="1467" cy="15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defTabSz="895350">
                <a:spcAft>
                  <a:spcPct val="60000"/>
                </a:spcAft>
                <a:buSzPct val="120000"/>
                <a:defRPr sz="1600">
                  <a:solidFill>
                    <a:schemeClr val="tx1"/>
                  </a:solidFill>
                  <a:latin typeface="Arial" panose="020B0604020202020204" pitchFamily="34" charset="0"/>
                </a:defRPr>
              </a:lvl1pPr>
              <a:lvl2pPr marL="144463" indent="-142875"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lvl="1" eaLnBrk="1" hangingPunct="1">
                <a:spcBef>
                  <a:spcPct val="50000"/>
                </a:spcBef>
              </a:pPr>
              <a:r>
                <a:rPr lang="en-US" altLang="en-US" dirty="0"/>
                <a:t>Practical considerations</a:t>
              </a:r>
            </a:p>
          </p:txBody>
        </p:sp>
      </p:gr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a:extLst>
              <a:ext uri="{FF2B5EF4-FFF2-40B4-BE49-F238E27FC236}">
                <a16:creationId xmlns:a16="http://schemas.microsoft.com/office/drawing/2014/main" id="{C77C8929-4AE6-4B8A-B10E-922D1668DE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A5E11B84-0DAD-4AA8-9903-A344AFB3739D}" type="slidenum">
              <a:rPr lang="en-US" altLang="en-US" sz="1200" smtClean="0">
                <a:solidFill>
                  <a:srgbClr val="C0C0C0"/>
                </a:solidFill>
              </a:rPr>
              <a:pPr>
                <a:spcAft>
                  <a:spcPct val="0"/>
                </a:spcAft>
                <a:buSzTx/>
              </a:pPr>
              <a:t>29</a:t>
            </a:fld>
            <a:endParaRPr lang="en-US" altLang="en-US" sz="1200">
              <a:solidFill>
                <a:srgbClr val="C0C0C0"/>
              </a:solidFill>
            </a:endParaRPr>
          </a:p>
        </p:txBody>
      </p:sp>
      <p:sp>
        <p:nvSpPr>
          <p:cNvPr id="79875" name="Footer Placeholder 4">
            <a:extLst>
              <a:ext uri="{FF2B5EF4-FFF2-40B4-BE49-F238E27FC236}">
                <a16:creationId xmlns:a16="http://schemas.microsoft.com/office/drawing/2014/main" id="{81311F6E-C788-43DA-B7F9-5030468B33A4}"/>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79876" name="Rectangle 2">
            <a:extLst>
              <a:ext uri="{FF2B5EF4-FFF2-40B4-BE49-F238E27FC236}">
                <a16:creationId xmlns:a16="http://schemas.microsoft.com/office/drawing/2014/main" id="{2676FADE-6917-43FF-AB13-B73B05686192}"/>
              </a:ext>
            </a:extLst>
          </p:cNvPr>
          <p:cNvSpPr>
            <a:spLocks noGrp="1" noChangeArrowheads="1"/>
          </p:cNvSpPr>
          <p:nvPr>
            <p:ph type="title"/>
          </p:nvPr>
        </p:nvSpPr>
        <p:spPr/>
        <p:txBody>
          <a:bodyPr/>
          <a:lstStyle/>
          <a:p>
            <a:pPr eaLnBrk="1" hangingPunct="1"/>
            <a:r>
              <a:rPr lang="en-GB" altLang="en-US"/>
              <a:t>Andersons Inc. – finding the right capital structure</a:t>
            </a:r>
          </a:p>
        </p:txBody>
      </p:sp>
      <p:sp>
        <p:nvSpPr>
          <p:cNvPr id="79877" name="Rectangle 3">
            <a:extLst>
              <a:ext uri="{FF2B5EF4-FFF2-40B4-BE49-F238E27FC236}">
                <a16:creationId xmlns:a16="http://schemas.microsoft.com/office/drawing/2014/main" id="{59480DA8-F66B-4E95-B190-23EA3B957C7E}"/>
              </a:ext>
            </a:extLst>
          </p:cNvPr>
          <p:cNvSpPr>
            <a:spLocks noGrp="1" noChangeArrowheads="1"/>
          </p:cNvSpPr>
          <p:nvPr>
            <p:ph type="body" idx="1"/>
          </p:nvPr>
        </p:nvSpPr>
        <p:spPr>
          <a:xfrm>
            <a:off x="176213" y="1273175"/>
            <a:ext cx="8553450" cy="3902075"/>
          </a:xfrm>
        </p:spPr>
        <p:txBody>
          <a:bodyPr/>
          <a:lstStyle/>
          <a:p>
            <a:pPr lvl="1" eaLnBrk="1" hangingPunct="1"/>
            <a:r>
              <a:rPr lang="en-GB" altLang="en-US" sz="1800"/>
              <a:t>Steps to derive the optimal capital structure</a:t>
            </a:r>
          </a:p>
          <a:p>
            <a:pPr lvl="2" eaLnBrk="1" hangingPunct="1"/>
            <a:r>
              <a:rPr lang="en-GB" altLang="en-US" sz="1800"/>
              <a:t>Look at earnings before interest and taxes (EBIT) over time</a:t>
            </a:r>
          </a:p>
          <a:p>
            <a:pPr lvl="2" eaLnBrk="1" hangingPunct="1"/>
            <a:r>
              <a:rPr lang="en-GB" altLang="en-US" sz="1800"/>
              <a:t>Compare EBIT and interest expenses</a:t>
            </a:r>
          </a:p>
          <a:p>
            <a:pPr lvl="2" eaLnBrk="1" hangingPunct="1"/>
            <a:r>
              <a:rPr lang="en-GB" altLang="en-US" sz="1800"/>
              <a:t>Derive interest coverage = EBIT/interest expenses – liquidity measured used by rating agencies</a:t>
            </a:r>
          </a:p>
          <a:p>
            <a:pPr lvl="2" eaLnBrk="1" hangingPunct="1"/>
            <a:r>
              <a:rPr lang="en-GB" altLang="en-US" sz="1800"/>
              <a:t>Determine critical level of interest coverage needed to avoid drop in credit rating</a:t>
            </a:r>
          </a:p>
          <a:p>
            <a:pPr lvl="2" eaLnBrk="1" hangingPunct="1"/>
            <a:r>
              <a:rPr lang="en-GB" altLang="en-US" sz="1800"/>
              <a:t>Derive debt level based on current pre-tax cost of debt that matches the required interest coverage</a:t>
            </a:r>
          </a:p>
          <a:p>
            <a:pPr lvl="2" eaLnBrk="1" hangingPunct="1"/>
            <a:r>
              <a:rPr lang="en-GB" altLang="en-US" sz="1800"/>
              <a:t>Allow a buffer if things go wrong!</a:t>
            </a:r>
          </a:p>
          <a:p>
            <a:pPr lvl="1" eaLnBrk="1" hangingPunct="1"/>
            <a:r>
              <a:rPr lang="en-GB" altLang="en-US" sz="1800"/>
              <a:t>Determine impact of new capital structure on share price</a:t>
            </a:r>
          </a:p>
        </p:txBody>
      </p:sp>
      <p:pic>
        <p:nvPicPr>
          <p:cNvPr id="79878" name="Picture 4">
            <a:extLst>
              <a:ext uri="{FF2B5EF4-FFF2-40B4-BE49-F238E27FC236}">
                <a16:creationId xmlns:a16="http://schemas.microsoft.com/office/drawing/2014/main" id="{25AE51A4-0173-43CA-A784-BBAB90E813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137275" y="466725"/>
            <a:ext cx="95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a:extLst>
              <a:ext uri="{FF2B5EF4-FFF2-40B4-BE49-F238E27FC236}">
                <a16:creationId xmlns:a16="http://schemas.microsoft.com/office/drawing/2014/main" id="{AA4B3C5A-3D46-4E75-B75B-8F3D01DADC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BDBA41C4-72CF-49DE-972A-4F35B34042B7}" type="slidenum">
              <a:rPr lang="en-US" altLang="en-US" sz="1200" smtClean="0">
                <a:solidFill>
                  <a:srgbClr val="C0C0C0"/>
                </a:solidFill>
              </a:rPr>
              <a:pPr>
                <a:spcAft>
                  <a:spcPct val="0"/>
                </a:spcAft>
                <a:buSzTx/>
              </a:pPr>
              <a:t>30</a:t>
            </a:fld>
            <a:endParaRPr lang="en-US" altLang="en-US" sz="1200">
              <a:solidFill>
                <a:srgbClr val="C0C0C0"/>
              </a:solidFill>
            </a:endParaRPr>
          </a:p>
        </p:txBody>
      </p:sp>
      <p:sp>
        <p:nvSpPr>
          <p:cNvPr id="81923" name="Footer Placeholder 4">
            <a:extLst>
              <a:ext uri="{FF2B5EF4-FFF2-40B4-BE49-F238E27FC236}">
                <a16:creationId xmlns:a16="http://schemas.microsoft.com/office/drawing/2014/main" id="{277C2DD1-32F9-488E-AD1A-18D8263456AC}"/>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81924" name="Rectangle 2">
            <a:extLst>
              <a:ext uri="{FF2B5EF4-FFF2-40B4-BE49-F238E27FC236}">
                <a16:creationId xmlns:a16="http://schemas.microsoft.com/office/drawing/2014/main" id="{40CE95EB-D7B5-4BBC-845F-1419CC33C51D}"/>
              </a:ext>
            </a:extLst>
          </p:cNvPr>
          <p:cNvSpPr>
            <a:spLocks noGrp="1" noChangeArrowheads="1"/>
          </p:cNvSpPr>
          <p:nvPr>
            <p:ph type="title"/>
          </p:nvPr>
        </p:nvSpPr>
        <p:spPr/>
        <p:txBody>
          <a:bodyPr/>
          <a:lstStyle/>
          <a:p>
            <a:pPr eaLnBrk="1" hangingPunct="1"/>
            <a:r>
              <a:rPr lang="en-GB" altLang="en-US"/>
              <a:t>Interest coverage increased </a:t>
            </a:r>
          </a:p>
        </p:txBody>
      </p:sp>
      <p:graphicFrame>
        <p:nvGraphicFramePr>
          <p:cNvPr id="81925" name="Object 3">
            <a:extLst>
              <a:ext uri="{FF2B5EF4-FFF2-40B4-BE49-F238E27FC236}">
                <a16:creationId xmlns:a16="http://schemas.microsoft.com/office/drawing/2014/main" id="{7CAADBB1-1F83-4028-8A8C-E9E62E6778CB}"/>
              </a:ext>
            </a:extLst>
          </p:cNvPr>
          <p:cNvGraphicFramePr>
            <a:graphicFrameLocks noChangeAspect="1"/>
          </p:cNvGraphicFramePr>
          <p:nvPr/>
        </p:nvGraphicFramePr>
        <p:xfrm>
          <a:off x="50800" y="1536700"/>
          <a:ext cx="8961438" cy="4556125"/>
        </p:xfrm>
        <a:graphic>
          <a:graphicData uri="http://schemas.openxmlformats.org/presentationml/2006/ole">
            <mc:AlternateContent xmlns:mc="http://schemas.openxmlformats.org/markup-compatibility/2006">
              <mc:Choice xmlns:v="urn:schemas-microsoft-com:vml" Requires="v">
                <p:oleObj spid="_x0000_s145415" name="Chart" r:id="rId4" imgW="9534525" imgH="4848225" progId="Excel.Chart.8">
                  <p:embed/>
                </p:oleObj>
              </mc:Choice>
              <mc:Fallback>
                <p:oleObj name="Chart" r:id="rId4" imgW="9534525" imgH="4848225" progId="Excel.Char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 y="1536700"/>
                        <a:ext cx="8961438"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6" name="Text Box 4">
            <a:extLst>
              <a:ext uri="{FF2B5EF4-FFF2-40B4-BE49-F238E27FC236}">
                <a16:creationId xmlns:a16="http://schemas.microsoft.com/office/drawing/2014/main" id="{CF574C04-D3CB-4BC6-9C20-4B8E2107C8F9}"/>
              </a:ext>
            </a:extLst>
          </p:cNvPr>
          <p:cNvSpPr txBox="1">
            <a:spLocks noChangeArrowheads="1"/>
          </p:cNvSpPr>
          <p:nvPr/>
        </p:nvSpPr>
        <p:spPr bwMode="gray">
          <a:xfrm>
            <a:off x="280988" y="6121400"/>
            <a:ext cx="67325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pPr>
            <a:r>
              <a:rPr lang="en-GB" altLang="en-US" sz="1200"/>
              <a:t>Source: Nasdaq.com, annual reports, own calculations see Excel file on Blackboard</a:t>
            </a:r>
          </a:p>
        </p:txBody>
      </p:sp>
      <p:sp>
        <p:nvSpPr>
          <p:cNvPr id="81927" name="Text Box 5">
            <a:extLst>
              <a:ext uri="{FF2B5EF4-FFF2-40B4-BE49-F238E27FC236}">
                <a16:creationId xmlns:a16="http://schemas.microsoft.com/office/drawing/2014/main" id="{8CCFF619-65E4-4B06-90EF-68879F47E080}"/>
              </a:ext>
            </a:extLst>
          </p:cNvPr>
          <p:cNvSpPr txBox="1">
            <a:spLocks noChangeArrowheads="1"/>
          </p:cNvSpPr>
          <p:nvPr/>
        </p:nvSpPr>
        <p:spPr bwMode="gray">
          <a:xfrm>
            <a:off x="173038" y="847725"/>
            <a:ext cx="57388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eaLnBrk="1" hangingPunct="1">
              <a:spcBef>
                <a:spcPct val="50000"/>
              </a:spcBef>
              <a:spcAft>
                <a:spcPct val="0"/>
              </a:spcAft>
              <a:buSzTx/>
            </a:pPr>
            <a:r>
              <a:rPr lang="en-GB" altLang="en-US" i="1"/>
              <a:t>Interest coverage = EBIT / Interest expenses, 2004-2007</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a:extLst>
              <a:ext uri="{FF2B5EF4-FFF2-40B4-BE49-F238E27FC236}">
                <a16:creationId xmlns:a16="http://schemas.microsoft.com/office/drawing/2014/main" id="{C1AFB0FF-1061-4D6B-B540-D8CFEDDCBB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043AA8D5-8DFF-4194-8F55-7C4C3D310B04}" type="slidenum">
              <a:rPr lang="en-US" altLang="en-US" sz="1200" smtClean="0">
                <a:solidFill>
                  <a:srgbClr val="C0C0C0"/>
                </a:solidFill>
              </a:rPr>
              <a:pPr>
                <a:spcAft>
                  <a:spcPct val="0"/>
                </a:spcAft>
                <a:buSzTx/>
              </a:pPr>
              <a:t>31</a:t>
            </a:fld>
            <a:endParaRPr lang="en-US" altLang="en-US" sz="1200">
              <a:solidFill>
                <a:srgbClr val="C0C0C0"/>
              </a:solidFill>
            </a:endParaRPr>
          </a:p>
        </p:txBody>
      </p:sp>
      <p:sp>
        <p:nvSpPr>
          <p:cNvPr id="83971" name="Footer Placeholder 4">
            <a:extLst>
              <a:ext uri="{FF2B5EF4-FFF2-40B4-BE49-F238E27FC236}">
                <a16:creationId xmlns:a16="http://schemas.microsoft.com/office/drawing/2014/main" id="{8E51A972-878E-40DD-8F24-7B393C81DAC1}"/>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83972" name="Rectangle 2">
            <a:extLst>
              <a:ext uri="{FF2B5EF4-FFF2-40B4-BE49-F238E27FC236}">
                <a16:creationId xmlns:a16="http://schemas.microsoft.com/office/drawing/2014/main" id="{ABC796CF-B4FB-4C52-A501-7CCDBC2833A7}"/>
              </a:ext>
            </a:extLst>
          </p:cNvPr>
          <p:cNvSpPr>
            <a:spLocks noGrp="1" noChangeArrowheads="1"/>
          </p:cNvSpPr>
          <p:nvPr>
            <p:ph type="title"/>
          </p:nvPr>
        </p:nvSpPr>
        <p:spPr/>
        <p:txBody>
          <a:bodyPr/>
          <a:lstStyle/>
          <a:p>
            <a:pPr eaLnBrk="1" hangingPunct="1"/>
            <a:r>
              <a:rPr lang="en-GB" altLang="en-US"/>
              <a:t>Deriving the maximum debt level compared to 2007</a:t>
            </a:r>
          </a:p>
        </p:txBody>
      </p:sp>
      <p:sp>
        <p:nvSpPr>
          <p:cNvPr id="83973" name="Rectangle 3">
            <a:extLst>
              <a:ext uri="{FF2B5EF4-FFF2-40B4-BE49-F238E27FC236}">
                <a16:creationId xmlns:a16="http://schemas.microsoft.com/office/drawing/2014/main" id="{A1BBAA6F-690C-4C2D-BD4E-A80C36CADB2C}"/>
              </a:ext>
            </a:extLst>
          </p:cNvPr>
          <p:cNvSpPr>
            <a:spLocks noGrp="1" noChangeArrowheads="1"/>
          </p:cNvSpPr>
          <p:nvPr>
            <p:ph type="body" idx="1"/>
          </p:nvPr>
        </p:nvSpPr>
        <p:spPr>
          <a:xfrm>
            <a:off x="176213" y="1273175"/>
            <a:ext cx="8553450" cy="3352800"/>
          </a:xfrm>
        </p:spPr>
        <p:txBody>
          <a:bodyPr/>
          <a:lstStyle/>
          <a:p>
            <a:pPr lvl="1" eaLnBrk="1" hangingPunct="1"/>
            <a:r>
              <a:rPr lang="en-GB" altLang="en-US" sz="1800"/>
              <a:t>What to do?</a:t>
            </a:r>
          </a:p>
          <a:p>
            <a:pPr lvl="2" eaLnBrk="1" hangingPunct="1"/>
            <a:r>
              <a:rPr lang="en-GB" altLang="en-US" sz="1800"/>
              <a:t>Use interest coverage of 4.3</a:t>
            </a:r>
          </a:p>
          <a:p>
            <a:pPr lvl="2" eaLnBrk="1" hangingPunct="1"/>
            <a:r>
              <a:rPr lang="en-GB" altLang="en-US" sz="1800"/>
              <a:t>Based on 10K report 2007, pre-tax cost of debt was 5.45% in 2007</a:t>
            </a:r>
          </a:p>
          <a:p>
            <a:pPr lvl="2" eaLnBrk="1" hangingPunct="1"/>
            <a:r>
              <a:rPr lang="en-GB" altLang="en-US" sz="1800"/>
              <a:t>Calculate maximum interest expense = $125 million (EBIT) / 4.3 = $29 million</a:t>
            </a:r>
          </a:p>
          <a:p>
            <a:pPr lvl="2" eaLnBrk="1" hangingPunct="1"/>
            <a:r>
              <a:rPr lang="en-GB" altLang="en-US" sz="1800"/>
              <a:t>This leads to the maximum debt level = $29 million / 5.45% = $528 million</a:t>
            </a:r>
          </a:p>
          <a:p>
            <a:pPr lvl="2" eaLnBrk="1" hangingPunct="1"/>
            <a:r>
              <a:rPr lang="en-GB" altLang="en-US" sz="1800"/>
              <a:t>The current level of debt in 2007 is $181 million</a:t>
            </a:r>
          </a:p>
          <a:p>
            <a:pPr lvl="2" eaLnBrk="1" hangingPunct="1"/>
            <a:r>
              <a:rPr lang="en-GB" altLang="en-US" sz="1800">
                <a:cs typeface="Arial" panose="020B0604020202020204" pitchFamily="34" charset="0"/>
              </a:rPr>
              <a:t>→Increase debt by $346 million</a:t>
            </a:r>
          </a:p>
          <a:p>
            <a:pPr lvl="1" eaLnBrk="1" hangingPunct="1"/>
            <a:r>
              <a:rPr lang="en-GB" altLang="en-US" sz="1800">
                <a:cs typeface="Arial" panose="020B0604020202020204" pitchFamily="34" charset="0"/>
              </a:rPr>
              <a:t>But consider a “safety net” </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a:extLst>
              <a:ext uri="{FF2B5EF4-FFF2-40B4-BE49-F238E27FC236}">
                <a16:creationId xmlns:a16="http://schemas.microsoft.com/office/drawing/2014/main" id="{037C0F91-754E-4532-8899-30943E6C76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6502B160-FAD5-4014-9603-3E1D9FAD9CF2}" type="slidenum">
              <a:rPr lang="en-US" altLang="en-US" sz="1200" smtClean="0">
                <a:solidFill>
                  <a:srgbClr val="C0C0C0"/>
                </a:solidFill>
              </a:rPr>
              <a:pPr>
                <a:spcAft>
                  <a:spcPct val="0"/>
                </a:spcAft>
                <a:buSzTx/>
              </a:pPr>
              <a:t>32</a:t>
            </a:fld>
            <a:endParaRPr lang="en-US" altLang="en-US" sz="1200">
              <a:solidFill>
                <a:srgbClr val="C0C0C0"/>
              </a:solidFill>
            </a:endParaRPr>
          </a:p>
        </p:txBody>
      </p:sp>
      <p:sp>
        <p:nvSpPr>
          <p:cNvPr id="86019" name="Footer Placeholder 4">
            <a:extLst>
              <a:ext uri="{FF2B5EF4-FFF2-40B4-BE49-F238E27FC236}">
                <a16:creationId xmlns:a16="http://schemas.microsoft.com/office/drawing/2014/main" id="{EF46870A-7FB6-42F0-966F-5199A9CE540B}"/>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86020" name="Rectangle 2">
            <a:extLst>
              <a:ext uri="{FF2B5EF4-FFF2-40B4-BE49-F238E27FC236}">
                <a16:creationId xmlns:a16="http://schemas.microsoft.com/office/drawing/2014/main" id="{869AFBB1-E402-4762-A2C3-B2463F9B7AAD}"/>
              </a:ext>
            </a:extLst>
          </p:cNvPr>
          <p:cNvSpPr>
            <a:spLocks noGrp="1" noChangeArrowheads="1"/>
          </p:cNvSpPr>
          <p:nvPr>
            <p:ph type="title"/>
          </p:nvPr>
        </p:nvSpPr>
        <p:spPr/>
        <p:txBody>
          <a:bodyPr/>
          <a:lstStyle/>
          <a:p>
            <a:pPr eaLnBrk="1" hangingPunct="1"/>
            <a:r>
              <a:rPr lang="en-GB" altLang="en-US"/>
              <a:t>How does a change in capital structure affect value?</a:t>
            </a:r>
          </a:p>
        </p:txBody>
      </p:sp>
      <p:sp>
        <p:nvSpPr>
          <p:cNvPr id="86021" name="Rectangle 3">
            <a:extLst>
              <a:ext uri="{FF2B5EF4-FFF2-40B4-BE49-F238E27FC236}">
                <a16:creationId xmlns:a16="http://schemas.microsoft.com/office/drawing/2014/main" id="{911EB2D9-0463-48B5-80E6-43D49CB413AC}"/>
              </a:ext>
            </a:extLst>
          </p:cNvPr>
          <p:cNvSpPr>
            <a:spLocks noGrp="1" noChangeArrowheads="1"/>
          </p:cNvSpPr>
          <p:nvPr>
            <p:ph type="body" idx="1"/>
          </p:nvPr>
        </p:nvSpPr>
        <p:spPr>
          <a:xfrm>
            <a:off x="176213" y="1273175"/>
            <a:ext cx="8553450" cy="3352800"/>
          </a:xfrm>
        </p:spPr>
        <p:txBody>
          <a:bodyPr/>
          <a:lstStyle/>
          <a:p>
            <a:pPr lvl="1" eaLnBrk="1" hangingPunct="1"/>
            <a:r>
              <a:rPr lang="en-GB" altLang="en-US" sz="1800"/>
              <a:t>Change in cost of capital (WACC)</a:t>
            </a:r>
          </a:p>
          <a:p>
            <a:pPr lvl="2" eaLnBrk="1" hangingPunct="1"/>
            <a:r>
              <a:rPr lang="en-GB" altLang="en-US" sz="1800"/>
              <a:t>Unlikely – even a risk that WACC increases due to change in credit rating</a:t>
            </a:r>
          </a:p>
          <a:p>
            <a:pPr lvl="1" eaLnBrk="1" hangingPunct="1"/>
            <a:r>
              <a:rPr lang="en-GB" altLang="en-US" sz="1800"/>
              <a:t>Debt imposes financial discipline based on agency theory</a:t>
            </a:r>
          </a:p>
          <a:p>
            <a:pPr lvl="2" eaLnBrk="1" hangingPunct="1"/>
            <a:r>
              <a:rPr lang="en-GB" altLang="en-US" sz="1800"/>
              <a:t>But could also lead to gambling – no downside!</a:t>
            </a:r>
          </a:p>
          <a:p>
            <a:pPr lvl="1" eaLnBrk="1" hangingPunct="1"/>
            <a:r>
              <a:rPr lang="en-GB" altLang="en-US" sz="1800"/>
              <a:t>Tax benefits of higher interest expenses</a:t>
            </a:r>
          </a:p>
          <a:p>
            <a:pPr lvl="2" eaLnBrk="1" hangingPunct="1"/>
            <a:r>
              <a:rPr lang="en-GB" altLang="en-US" sz="1800"/>
              <a:t>Could be a real benefit</a:t>
            </a:r>
          </a:p>
          <a:p>
            <a:pPr lvl="2" eaLnBrk="1" hangingPunct="1"/>
            <a:r>
              <a:rPr lang="en-GB" altLang="en-US" sz="1800"/>
              <a:t>Use the adjusted present value method (APV) – not discussed in this course</a:t>
            </a:r>
          </a:p>
          <a:p>
            <a:pPr lvl="2" eaLnBrk="1" hangingPunct="1"/>
            <a:r>
              <a:rPr lang="en-GB" altLang="en-US" sz="1800"/>
              <a:t>Get a rough calculation of tax benefits</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a:extLst>
              <a:ext uri="{FF2B5EF4-FFF2-40B4-BE49-F238E27FC236}">
                <a16:creationId xmlns:a16="http://schemas.microsoft.com/office/drawing/2014/main" id="{C9156519-48BB-409F-AE14-AB8388AF38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874EC46A-F0A0-46BD-B35B-8434FA204092}" type="slidenum">
              <a:rPr lang="en-US" altLang="en-US" sz="1200" smtClean="0">
                <a:solidFill>
                  <a:srgbClr val="C0C0C0"/>
                </a:solidFill>
              </a:rPr>
              <a:pPr>
                <a:spcAft>
                  <a:spcPct val="0"/>
                </a:spcAft>
                <a:buSzTx/>
              </a:pPr>
              <a:t>33</a:t>
            </a:fld>
            <a:endParaRPr lang="en-US" altLang="en-US" sz="1200">
              <a:solidFill>
                <a:srgbClr val="C0C0C0"/>
              </a:solidFill>
            </a:endParaRPr>
          </a:p>
        </p:txBody>
      </p:sp>
      <p:sp>
        <p:nvSpPr>
          <p:cNvPr id="88067" name="Footer Placeholder 4">
            <a:extLst>
              <a:ext uri="{FF2B5EF4-FFF2-40B4-BE49-F238E27FC236}">
                <a16:creationId xmlns:a16="http://schemas.microsoft.com/office/drawing/2014/main" id="{E9D07E74-D492-4D75-BCE7-BA9FB0DC5915}"/>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88068" name="Rectangle 2">
            <a:extLst>
              <a:ext uri="{FF2B5EF4-FFF2-40B4-BE49-F238E27FC236}">
                <a16:creationId xmlns:a16="http://schemas.microsoft.com/office/drawing/2014/main" id="{F3092936-9166-4793-B1FB-9339BE2B4E1F}"/>
              </a:ext>
            </a:extLst>
          </p:cNvPr>
          <p:cNvSpPr>
            <a:spLocks noGrp="1" noChangeArrowheads="1"/>
          </p:cNvSpPr>
          <p:nvPr>
            <p:ph type="title"/>
          </p:nvPr>
        </p:nvSpPr>
        <p:spPr/>
        <p:txBody>
          <a:bodyPr/>
          <a:lstStyle/>
          <a:p>
            <a:pPr eaLnBrk="1" hangingPunct="1"/>
            <a:r>
              <a:rPr lang="en-GB" altLang="en-US"/>
              <a:t>Calculation of tax benefits and its impact on value</a:t>
            </a:r>
          </a:p>
        </p:txBody>
      </p:sp>
      <p:sp>
        <p:nvSpPr>
          <p:cNvPr id="88069" name="Rectangle 3">
            <a:extLst>
              <a:ext uri="{FF2B5EF4-FFF2-40B4-BE49-F238E27FC236}">
                <a16:creationId xmlns:a16="http://schemas.microsoft.com/office/drawing/2014/main" id="{A1320665-FB52-4473-8BD6-2F8B3E44EAC6}"/>
              </a:ext>
            </a:extLst>
          </p:cNvPr>
          <p:cNvSpPr>
            <a:spLocks noGrp="1" noChangeArrowheads="1"/>
          </p:cNvSpPr>
          <p:nvPr>
            <p:ph type="body" idx="1"/>
          </p:nvPr>
        </p:nvSpPr>
        <p:spPr>
          <a:xfrm>
            <a:off x="176213" y="1273175"/>
            <a:ext cx="8553450" cy="4708981"/>
          </a:xfrm>
        </p:spPr>
        <p:txBody>
          <a:bodyPr/>
          <a:lstStyle/>
          <a:p>
            <a:pPr lvl="1" eaLnBrk="1" hangingPunct="1"/>
            <a:r>
              <a:rPr lang="en-GB" altLang="en-US" sz="1800" dirty="0"/>
              <a:t>Current market value</a:t>
            </a:r>
          </a:p>
          <a:p>
            <a:pPr lvl="2" eaLnBrk="1" hangingPunct="1"/>
            <a:r>
              <a:rPr lang="en-GB" altLang="en-US" sz="1800" dirty="0"/>
              <a:t>Share price = $43.44 and number of shares = 18086000</a:t>
            </a:r>
          </a:p>
          <a:p>
            <a:pPr lvl="2" eaLnBrk="1" hangingPunct="1"/>
            <a:r>
              <a:rPr lang="en-GB" altLang="en-US" sz="1800" dirty="0"/>
              <a:t>Hence, market value = $786 million</a:t>
            </a:r>
          </a:p>
          <a:p>
            <a:pPr lvl="1" eaLnBrk="1" hangingPunct="1"/>
            <a:r>
              <a:rPr lang="en-GB" altLang="en-US" sz="1800" dirty="0"/>
              <a:t>Tax rate (see 10K report): 35%</a:t>
            </a:r>
          </a:p>
          <a:p>
            <a:pPr lvl="1" eaLnBrk="1" hangingPunct="1"/>
            <a:r>
              <a:rPr lang="en-GB" altLang="en-US" sz="1800" dirty="0"/>
              <a:t>Cost of debt = 5.45%</a:t>
            </a:r>
          </a:p>
          <a:p>
            <a:pPr lvl="1" eaLnBrk="1" hangingPunct="1"/>
            <a:r>
              <a:rPr lang="en-GB" altLang="en-US" sz="1800" dirty="0"/>
              <a:t>New debt = </a:t>
            </a:r>
            <a:r>
              <a:rPr lang="en-GB" altLang="en-US" sz="1800" dirty="0">
                <a:cs typeface="Arial" panose="020B0604020202020204" pitchFamily="34" charset="0"/>
              </a:rPr>
              <a:t>$346 million</a:t>
            </a:r>
          </a:p>
          <a:p>
            <a:pPr lvl="1" eaLnBrk="1" hangingPunct="1"/>
            <a:r>
              <a:rPr lang="en-GB" altLang="en-US" sz="1800" dirty="0">
                <a:cs typeface="Arial" panose="020B0604020202020204" pitchFamily="34" charset="0"/>
              </a:rPr>
              <a:t>Increase in interest expense = </a:t>
            </a:r>
            <a:r>
              <a:rPr lang="en-GB" altLang="en-US" sz="1800" dirty="0"/>
              <a:t>5.45%* </a:t>
            </a:r>
            <a:r>
              <a:rPr lang="en-GB" altLang="en-US" sz="1800" dirty="0">
                <a:cs typeface="Arial" panose="020B0604020202020204" pitchFamily="34" charset="0"/>
              </a:rPr>
              <a:t>$346 million = $18.9 million</a:t>
            </a:r>
          </a:p>
          <a:p>
            <a:pPr lvl="1" eaLnBrk="1" hangingPunct="1"/>
            <a:r>
              <a:rPr lang="en-GB" altLang="en-US" sz="1800" dirty="0">
                <a:cs typeface="Arial" panose="020B0604020202020204" pitchFamily="34" charset="0"/>
              </a:rPr>
              <a:t>Tax shield = 35%*$18.9 million = $6.6 million</a:t>
            </a:r>
          </a:p>
          <a:p>
            <a:pPr lvl="1" eaLnBrk="1" hangingPunct="1"/>
            <a:r>
              <a:rPr lang="en-GB" altLang="en-US" sz="1800" dirty="0">
                <a:cs typeface="Arial" panose="020B0604020202020204" pitchFamily="34" charset="0"/>
              </a:rPr>
              <a:t>Discount rate should be unlevered cost of equity assume 10%</a:t>
            </a:r>
          </a:p>
          <a:p>
            <a:pPr lvl="1" eaLnBrk="1" hangingPunct="1"/>
            <a:r>
              <a:rPr lang="en-GB" altLang="en-US" sz="1800" dirty="0">
                <a:cs typeface="Arial" panose="020B0604020202020204" pitchFamily="34" charset="0"/>
              </a:rPr>
              <a:t>Value of tax benefit = $6.6 million/10% = $66 million</a:t>
            </a:r>
          </a:p>
          <a:p>
            <a:pPr lvl="1" eaLnBrk="1" hangingPunct="1"/>
            <a:r>
              <a:rPr lang="en-GB" altLang="en-US" sz="1800" dirty="0">
                <a:cs typeface="Arial" panose="020B0604020202020204" pitchFamily="34" charset="0"/>
              </a:rPr>
              <a:t>Impact on value 8.4% - hence share price should go up = $47.09</a:t>
            </a:r>
            <a:endParaRPr lang="en-GB" altLang="en-US" sz="1800" dirty="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a:extLst>
              <a:ext uri="{FF2B5EF4-FFF2-40B4-BE49-F238E27FC236}">
                <a16:creationId xmlns:a16="http://schemas.microsoft.com/office/drawing/2014/main" id="{39FA8ADD-13F1-44C9-9301-D3F022E096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EA79A683-356F-4239-8CAA-014ADB5E8A5C}" type="slidenum">
              <a:rPr lang="en-US" altLang="en-US" sz="1200" smtClean="0">
                <a:solidFill>
                  <a:srgbClr val="C0C0C0"/>
                </a:solidFill>
              </a:rPr>
              <a:pPr>
                <a:spcAft>
                  <a:spcPct val="0"/>
                </a:spcAft>
                <a:buSzTx/>
              </a:pPr>
              <a:t>34</a:t>
            </a:fld>
            <a:endParaRPr lang="en-US" altLang="en-US" sz="1200">
              <a:solidFill>
                <a:srgbClr val="C0C0C0"/>
              </a:solidFill>
            </a:endParaRPr>
          </a:p>
        </p:txBody>
      </p:sp>
      <p:sp>
        <p:nvSpPr>
          <p:cNvPr id="90115" name="Footer Placeholder 4">
            <a:extLst>
              <a:ext uri="{FF2B5EF4-FFF2-40B4-BE49-F238E27FC236}">
                <a16:creationId xmlns:a16="http://schemas.microsoft.com/office/drawing/2014/main" id="{77A87E5B-ACC3-40C0-9059-0731DE433114}"/>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90116" name="Rectangle 2">
            <a:extLst>
              <a:ext uri="{FF2B5EF4-FFF2-40B4-BE49-F238E27FC236}">
                <a16:creationId xmlns:a16="http://schemas.microsoft.com/office/drawing/2014/main" id="{D83FC8E7-5869-475D-BF10-8476DB110791}"/>
              </a:ext>
            </a:extLst>
          </p:cNvPr>
          <p:cNvSpPr>
            <a:spLocks noGrp="1" noChangeArrowheads="1"/>
          </p:cNvSpPr>
          <p:nvPr>
            <p:ph type="title"/>
          </p:nvPr>
        </p:nvSpPr>
        <p:spPr/>
        <p:txBody>
          <a:bodyPr/>
          <a:lstStyle/>
          <a:p>
            <a:pPr eaLnBrk="1" hangingPunct="1"/>
            <a:r>
              <a:rPr lang="en-GB" altLang="en-US"/>
              <a:t>What did actually happen?</a:t>
            </a:r>
          </a:p>
        </p:txBody>
      </p:sp>
      <p:sp>
        <p:nvSpPr>
          <p:cNvPr id="90117" name="Rectangle 3">
            <a:extLst>
              <a:ext uri="{FF2B5EF4-FFF2-40B4-BE49-F238E27FC236}">
                <a16:creationId xmlns:a16="http://schemas.microsoft.com/office/drawing/2014/main" id="{206162DF-054F-4EC1-AAD2-282BE2960BEC}"/>
              </a:ext>
            </a:extLst>
          </p:cNvPr>
          <p:cNvSpPr>
            <a:spLocks noGrp="1" noChangeArrowheads="1"/>
          </p:cNvSpPr>
          <p:nvPr>
            <p:ph type="body" idx="1"/>
          </p:nvPr>
        </p:nvSpPr>
        <p:spPr>
          <a:xfrm>
            <a:off x="176213" y="1273175"/>
            <a:ext cx="8553450" cy="3627438"/>
          </a:xfrm>
        </p:spPr>
        <p:txBody>
          <a:bodyPr/>
          <a:lstStyle/>
          <a:p>
            <a:pPr lvl="1" eaLnBrk="1" hangingPunct="1"/>
            <a:r>
              <a:rPr lang="en-GB" altLang="en-US" sz="1800"/>
              <a:t>Debt increased by $402 million – more than what we would recommend</a:t>
            </a:r>
          </a:p>
          <a:p>
            <a:pPr lvl="1" eaLnBrk="1" hangingPunct="1"/>
            <a:r>
              <a:rPr lang="en-GB" altLang="en-US" sz="1800"/>
              <a:t>This would imply an interest coverage of 3.0</a:t>
            </a:r>
          </a:p>
          <a:p>
            <a:pPr lvl="2" eaLnBrk="1" hangingPunct="1"/>
            <a:r>
              <a:rPr lang="en-GB" altLang="en-US" sz="1800"/>
              <a:t>Far below historical levels</a:t>
            </a:r>
          </a:p>
          <a:p>
            <a:pPr lvl="2" eaLnBrk="1" hangingPunct="1"/>
            <a:r>
              <a:rPr lang="en-GB" altLang="en-US" sz="1800"/>
              <a:t>Risky strategy</a:t>
            </a:r>
          </a:p>
          <a:p>
            <a:pPr lvl="2" eaLnBrk="1" hangingPunct="1"/>
            <a:r>
              <a:rPr lang="en-GB" altLang="en-US" sz="1800"/>
              <a:t>Might cause a decline in credit rating, which would increase cost of capital</a:t>
            </a:r>
          </a:p>
          <a:p>
            <a:pPr lvl="1" eaLnBrk="1" hangingPunct="1"/>
            <a:r>
              <a:rPr lang="en-GB" altLang="en-US" sz="1800"/>
              <a:t>Our calculation only works if we consider moderate changes of capital structure that do not affect credit rating</a:t>
            </a:r>
          </a:p>
          <a:p>
            <a:pPr lvl="1" eaLnBrk="1" hangingPunct="1"/>
            <a:r>
              <a:rPr lang="en-GB" altLang="en-US" sz="1800"/>
              <a:t>If the credit rating changes, the calculation has to consider high cost of capital</a:t>
            </a:r>
          </a:p>
          <a:p>
            <a:pPr lvl="1" eaLnBrk="1" hangingPunct="1"/>
            <a:r>
              <a:rPr lang="en-GB" altLang="en-US" sz="1800"/>
              <a:t>Risking a downgrading is usually not worth it!</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a:extLst>
              <a:ext uri="{FF2B5EF4-FFF2-40B4-BE49-F238E27FC236}">
                <a16:creationId xmlns:a16="http://schemas.microsoft.com/office/drawing/2014/main" id="{FDB3CB02-8214-46E5-B6C9-0FCEC56CCD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spcAft>
                <a:spcPct val="60000"/>
              </a:spcAft>
              <a:buSzPct val="120000"/>
              <a:defRPr sz="1600">
                <a:solidFill>
                  <a:schemeClr val="tx1"/>
                </a:solidFill>
                <a:latin typeface="Arial" panose="020B0604020202020204" pitchFamily="34" charset="0"/>
              </a:defRPr>
            </a:lvl1pPr>
            <a:lvl2pPr marL="742950" indent="-285750" defTabSz="8953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defTabSz="89535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defTabSz="895350">
              <a:spcAft>
                <a:spcPct val="60000"/>
              </a:spcAft>
              <a:buClr>
                <a:schemeClr val="tx2"/>
              </a:buClr>
              <a:buChar char="•"/>
              <a:defRPr sz="1600">
                <a:solidFill>
                  <a:schemeClr val="tx1"/>
                </a:solidFill>
                <a:latin typeface="Arial" panose="020B0604020202020204" pitchFamily="34" charset="0"/>
              </a:defRPr>
            </a:lvl4pPr>
            <a:lvl5pPr marL="2057400" indent="-228600" defTabSz="895350">
              <a:spcAft>
                <a:spcPct val="60000"/>
              </a:spcAft>
              <a:buClr>
                <a:schemeClr val="tx2"/>
              </a:buClr>
              <a:buChar char="•"/>
              <a:defRPr sz="1600">
                <a:solidFill>
                  <a:schemeClr val="tx1"/>
                </a:solidFill>
                <a:latin typeface="Arial" panose="020B0604020202020204" pitchFamily="34" charset="0"/>
              </a:defRPr>
            </a:lvl5pPr>
            <a:lvl6pPr marL="25146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defTabSz="89535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fld id="{A9106970-1BBE-483D-905C-17B36252E9F7}" type="slidenum">
              <a:rPr lang="en-US" altLang="en-US" sz="1200" smtClean="0">
                <a:solidFill>
                  <a:srgbClr val="C0C0C0"/>
                </a:solidFill>
              </a:rPr>
              <a:pPr>
                <a:spcAft>
                  <a:spcPct val="0"/>
                </a:spcAft>
                <a:buSzTx/>
              </a:pPr>
              <a:t>35</a:t>
            </a:fld>
            <a:endParaRPr lang="en-US" altLang="en-US" sz="1200">
              <a:solidFill>
                <a:srgbClr val="C0C0C0"/>
              </a:solidFill>
            </a:endParaRPr>
          </a:p>
        </p:txBody>
      </p:sp>
      <p:sp>
        <p:nvSpPr>
          <p:cNvPr id="116739" name="Footer Placeholder 4">
            <a:extLst>
              <a:ext uri="{FF2B5EF4-FFF2-40B4-BE49-F238E27FC236}">
                <a16:creationId xmlns:a16="http://schemas.microsoft.com/office/drawing/2014/main" id="{7209DCF9-D5FA-4CC0-AE83-A7596C5AA520}"/>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
        <p:nvSpPr>
          <p:cNvPr id="116740" name="Rectangle 2">
            <a:extLst>
              <a:ext uri="{FF2B5EF4-FFF2-40B4-BE49-F238E27FC236}">
                <a16:creationId xmlns:a16="http://schemas.microsoft.com/office/drawing/2014/main" id="{6C1FBBFF-7448-42EB-A067-2582383A05EF}"/>
              </a:ext>
            </a:extLst>
          </p:cNvPr>
          <p:cNvSpPr>
            <a:spLocks noGrp="1" noChangeArrowheads="1"/>
          </p:cNvSpPr>
          <p:nvPr>
            <p:ph type="title"/>
          </p:nvPr>
        </p:nvSpPr>
        <p:spPr>
          <a:xfrm>
            <a:off x="176213" y="530601"/>
            <a:ext cx="7091362" cy="263149"/>
          </a:xfrm>
        </p:spPr>
        <p:txBody>
          <a:bodyPr/>
          <a:lstStyle/>
          <a:p>
            <a:pPr eaLnBrk="1" hangingPunct="1"/>
            <a:r>
              <a:rPr lang="de-DE" altLang="en-US" dirty="0"/>
              <a:t>MAIN INSIGHTS</a:t>
            </a:r>
            <a:endParaRPr lang="en-US" altLang="en-US" dirty="0"/>
          </a:p>
        </p:txBody>
      </p:sp>
      <p:sp>
        <p:nvSpPr>
          <p:cNvPr id="116741" name="Rectangle 3">
            <a:extLst>
              <a:ext uri="{FF2B5EF4-FFF2-40B4-BE49-F238E27FC236}">
                <a16:creationId xmlns:a16="http://schemas.microsoft.com/office/drawing/2014/main" id="{EFA7368E-F674-48AC-917A-693632E76FEF}"/>
              </a:ext>
            </a:extLst>
          </p:cNvPr>
          <p:cNvSpPr>
            <a:spLocks noGrp="1" noChangeArrowheads="1"/>
          </p:cNvSpPr>
          <p:nvPr>
            <p:ph type="body" idx="1"/>
          </p:nvPr>
        </p:nvSpPr>
        <p:spPr>
          <a:xfrm>
            <a:off x="176213" y="981075"/>
            <a:ext cx="8553450" cy="4579715"/>
          </a:xfrm>
          <a:solidFill>
            <a:srgbClr val="C0C0C0"/>
          </a:solidFill>
          <a:ln w="28575">
            <a:solidFill>
              <a:schemeClr val="tx1"/>
            </a:solidFill>
            <a:miter lim="800000"/>
            <a:headEnd/>
            <a:tailEnd/>
          </a:ln>
        </p:spPr>
        <p:txBody>
          <a:bodyPr/>
          <a:lstStyle/>
          <a:p>
            <a:pPr lvl="1" eaLnBrk="1" hangingPunct="1"/>
            <a:r>
              <a:rPr lang="en-GB" altLang="en-US" dirty="0"/>
              <a:t>Theories of capital structure</a:t>
            </a:r>
          </a:p>
          <a:p>
            <a:pPr lvl="2" eaLnBrk="1" hangingPunct="1"/>
            <a:r>
              <a:rPr lang="en-GB" altLang="en-US" dirty="0"/>
              <a:t>Limitations of the MM model</a:t>
            </a:r>
          </a:p>
          <a:p>
            <a:pPr lvl="2" eaLnBrk="1" hangingPunct="1"/>
            <a:r>
              <a:rPr lang="en-GB" altLang="en-US" dirty="0"/>
              <a:t>Positive theories of capital structure</a:t>
            </a:r>
          </a:p>
          <a:p>
            <a:pPr lvl="1" eaLnBrk="1" hangingPunct="1"/>
            <a:r>
              <a:rPr lang="en-GB" altLang="en-US" dirty="0"/>
              <a:t>Measures of financial heath</a:t>
            </a:r>
          </a:p>
          <a:p>
            <a:pPr lvl="2" eaLnBrk="1" hangingPunct="1"/>
            <a:r>
              <a:rPr lang="en-GB" altLang="en-US" dirty="0"/>
              <a:t>Financial leverage</a:t>
            </a:r>
          </a:p>
          <a:p>
            <a:pPr lvl="2" eaLnBrk="1" hangingPunct="1"/>
            <a:r>
              <a:rPr lang="en-GB" altLang="en-US" dirty="0"/>
              <a:t>Interest coverage</a:t>
            </a:r>
          </a:p>
          <a:p>
            <a:pPr lvl="1" eaLnBrk="1" hangingPunct="1"/>
            <a:r>
              <a:rPr lang="en-GB" altLang="en-US" dirty="0"/>
              <a:t>Corporate cash holding</a:t>
            </a:r>
          </a:p>
          <a:p>
            <a:pPr lvl="2" eaLnBrk="1" hangingPunct="1"/>
            <a:r>
              <a:rPr lang="en-GB" altLang="en-US" dirty="0"/>
              <a:t>High cash holding due to limited access to short-term finance</a:t>
            </a:r>
          </a:p>
          <a:p>
            <a:pPr lvl="2" eaLnBrk="1" hangingPunct="1"/>
            <a:r>
              <a:rPr lang="en-GB" altLang="en-US" dirty="0"/>
              <a:t>Some companies in negative debt</a:t>
            </a:r>
          </a:p>
          <a:p>
            <a:pPr lvl="1" eaLnBrk="1" hangingPunct="1"/>
            <a:r>
              <a:rPr lang="en-GB" altLang="en-US" dirty="0"/>
              <a:t>Practical issues</a:t>
            </a:r>
          </a:p>
          <a:p>
            <a:pPr lvl="2" eaLnBrk="1" hangingPunct="1"/>
            <a:r>
              <a:rPr lang="en-GB" altLang="en-US" dirty="0"/>
              <a:t>Determine tax shields</a:t>
            </a:r>
          </a:p>
          <a:p>
            <a:pPr lvl="2" eaLnBrk="1" hangingPunct="1"/>
            <a:r>
              <a:rPr lang="en-US" altLang="en-US" dirty="0"/>
              <a:t>Derive maximum level of debt</a:t>
            </a:r>
          </a:p>
        </p:txBody>
      </p:sp>
      <p:sp>
        <p:nvSpPr>
          <p:cNvPr id="116742" name="Litebulb">
            <a:extLst>
              <a:ext uri="{FF2B5EF4-FFF2-40B4-BE49-F238E27FC236}">
                <a16:creationId xmlns:a16="http://schemas.microsoft.com/office/drawing/2014/main" id="{ACC28C4C-8EEF-41D5-8818-0C0032659664}"/>
              </a:ext>
            </a:extLst>
          </p:cNvPr>
          <p:cNvSpPr>
            <a:spLocks noEditPoints="1" noChangeArrowheads="1"/>
          </p:cNvSpPr>
          <p:nvPr/>
        </p:nvSpPr>
        <p:spPr bwMode="auto">
          <a:xfrm>
            <a:off x="7845425" y="5114925"/>
            <a:ext cx="931863" cy="13985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66"/>
          </a:solidFill>
          <a:ln w="57150">
            <a:solidFill>
              <a:srgbClr val="000000"/>
            </a:solidFill>
            <a:miter lim="800000"/>
            <a:headEnd/>
            <a:tailEnd/>
          </a:ln>
        </p:spPr>
        <p:txBody>
          <a:bodyPr/>
          <a:lstStyle/>
          <a:p>
            <a:endParaRPr lang="en-GB"/>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49E7F7A9-99EC-4420-8CFF-210422BA6394}"/>
              </a:ext>
            </a:extLst>
          </p:cNvPr>
          <p:cNvSpPr>
            <a:spLocks noGrp="1" noChangeArrowheads="1"/>
          </p:cNvSpPr>
          <p:nvPr>
            <p:ph type="body" idx="1"/>
          </p:nvPr>
        </p:nvSpPr>
        <p:spPr>
          <a:xfrm>
            <a:off x="407988" y="854710"/>
            <a:ext cx="8553450" cy="5262563"/>
          </a:xfrm>
        </p:spPr>
        <p:txBody>
          <a:bodyPr/>
          <a:lstStyle/>
          <a:p>
            <a:pPr>
              <a:buFont typeface="Wingdings" panose="05000000000000000000" pitchFamily="2" charset="2"/>
              <a:buChar char="q"/>
            </a:pPr>
            <a:r>
              <a:rPr lang="en-US" altLang="en-US" sz="1800" dirty="0"/>
              <a:t>Capital Structure: How a firm finances its operating assets: equity (E) or debt (D)</a:t>
            </a:r>
          </a:p>
          <a:p>
            <a:pPr>
              <a:buFont typeface="Wingdings" panose="05000000000000000000" pitchFamily="2" charset="2"/>
              <a:buChar char="q"/>
            </a:pPr>
            <a:r>
              <a:rPr lang="en-US" altLang="en-US" sz="1800" dirty="0"/>
              <a:t>Difference between debt and equity</a:t>
            </a:r>
          </a:p>
          <a:p>
            <a:pPr lvl="2">
              <a:buFont typeface="Wingdings" panose="05000000000000000000" pitchFamily="2" charset="2"/>
              <a:buChar char="q"/>
            </a:pPr>
            <a:r>
              <a:rPr lang="en-US" altLang="en-US" sz="1800" dirty="0"/>
              <a:t>Equity: residual claim </a:t>
            </a:r>
          </a:p>
          <a:p>
            <a:pPr lvl="2">
              <a:buFont typeface="Wingdings" panose="05000000000000000000" pitchFamily="2" charset="2"/>
              <a:buChar char="q"/>
            </a:pPr>
            <a:r>
              <a:rPr lang="en-US" altLang="en-US" sz="1800" dirty="0"/>
              <a:t>Debt: contractual payment</a:t>
            </a:r>
          </a:p>
          <a:p>
            <a:pPr lvl="2">
              <a:buFont typeface="Wingdings" panose="05000000000000000000" pitchFamily="2" charset="2"/>
              <a:buChar char="q"/>
            </a:pPr>
            <a:r>
              <a:rPr lang="en-US" altLang="en-US" sz="1800" dirty="0"/>
              <a:t>Implications for risk: debt holders are risk averse even in a risk neutral setting</a:t>
            </a:r>
          </a:p>
          <a:p>
            <a:pPr>
              <a:buFont typeface="Wingdings" panose="05000000000000000000" pitchFamily="2" charset="2"/>
              <a:buChar char="q"/>
            </a:pPr>
            <a:r>
              <a:rPr lang="en-US" altLang="en-US" sz="1800" dirty="0"/>
              <a:t>Modigliani-Miller Theorem: </a:t>
            </a:r>
            <a:r>
              <a:rPr lang="en-US" altLang="en-US" sz="1800" b="1" dirty="0"/>
              <a:t>The Irrelevance Theorem</a:t>
            </a:r>
          </a:p>
          <a:p>
            <a:pPr lvl="2">
              <a:buFont typeface="Wingdings" panose="05000000000000000000" pitchFamily="2" charset="2"/>
              <a:buChar char="q"/>
            </a:pPr>
            <a:r>
              <a:rPr lang="en-US" altLang="en-US" sz="1800" dirty="0"/>
              <a:t>Uses a simple model of valuation</a:t>
            </a:r>
          </a:p>
          <a:p>
            <a:pPr lvl="2">
              <a:buFont typeface="Wingdings" panose="05000000000000000000" pitchFamily="2" charset="2"/>
              <a:buChar char="q"/>
            </a:pPr>
            <a:r>
              <a:rPr lang="en-US" altLang="en-US" sz="1800" dirty="0"/>
              <a:t>No arbitrage –i.e., equal rates of return for equal risks.</a:t>
            </a:r>
          </a:p>
          <a:p>
            <a:pPr lvl="2">
              <a:buFont typeface="Wingdings" panose="05000000000000000000" pitchFamily="2" charset="2"/>
              <a:buChar char="q"/>
            </a:pPr>
            <a:r>
              <a:rPr lang="en-US" altLang="en-US" sz="1800" dirty="0"/>
              <a:t>Risk-free debt</a:t>
            </a:r>
          </a:p>
          <a:p>
            <a:pPr>
              <a:buFont typeface="Wingdings" panose="05000000000000000000" pitchFamily="2" charset="2"/>
              <a:buChar char="q"/>
            </a:pPr>
            <a:r>
              <a:rPr lang="en-US" altLang="en-US" sz="1800" dirty="0"/>
              <a:t>Under certain assumptions (perfect markets, no taxes or bankruptcy costs, no asymmetric information, etc.), the value of the firm (V) is independent of how the firm is financed. </a:t>
            </a:r>
          </a:p>
          <a:p>
            <a:pPr lvl="2">
              <a:buFont typeface="Wingdings" panose="05000000000000000000" pitchFamily="2" charset="2"/>
              <a:buChar char="q"/>
            </a:pPr>
            <a:r>
              <a:rPr lang="en-US" altLang="en-US" sz="1800" dirty="0"/>
              <a:t>V = D + E</a:t>
            </a:r>
          </a:p>
        </p:txBody>
      </p:sp>
      <p:sp>
        <p:nvSpPr>
          <p:cNvPr id="4" name="Title 3"/>
          <p:cNvSpPr>
            <a:spLocks noGrp="1"/>
          </p:cNvSpPr>
          <p:nvPr>
            <p:ph type="title"/>
          </p:nvPr>
        </p:nvSpPr>
        <p:spPr>
          <a:xfrm>
            <a:off x="176213" y="530601"/>
            <a:ext cx="7091362" cy="263149"/>
          </a:xfrm>
        </p:spPr>
        <p:txBody>
          <a:bodyPr/>
          <a:lstStyle/>
          <a:p>
            <a:r>
              <a:rPr lang="en-US" altLang="en-US" dirty="0">
                <a:solidFill>
                  <a:schemeClr val="tx1"/>
                </a:solidFill>
              </a:rPr>
              <a:t>Capital structure theory</a:t>
            </a:r>
            <a:endParaRPr lang="en-GB" dirty="0"/>
          </a:p>
        </p:txBody>
      </p:sp>
      <p:sp>
        <p:nvSpPr>
          <p:cNvPr id="5" name="Footer Placeholder 4">
            <a:extLst>
              <a:ext uri="{FF2B5EF4-FFF2-40B4-BE49-F238E27FC236}">
                <a16:creationId xmlns:a16="http://schemas.microsoft.com/office/drawing/2014/main" id="{B95C2D1C-D249-466F-938B-C5AC02ACA31A}"/>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60000"/>
              </a:spcAft>
              <a:buSzPct val="120000"/>
              <a:defRPr sz="1600">
                <a:solidFill>
                  <a:schemeClr val="tx1"/>
                </a:solidFill>
                <a:latin typeface="Arial" panose="020B0604020202020204" pitchFamily="34" charset="0"/>
              </a:defRPr>
            </a:lvl1pPr>
            <a:lvl2pPr marL="742950" indent="-285750">
              <a:spcAft>
                <a:spcPct val="60000"/>
              </a:spcAft>
              <a:buClr>
                <a:schemeClr val="tx2"/>
              </a:buClr>
              <a:buFont typeface="Wingdings" panose="05000000000000000000" pitchFamily="2" charset="2"/>
              <a:buChar char="Ø"/>
              <a:defRPr sz="1600">
                <a:solidFill>
                  <a:schemeClr val="tx1"/>
                </a:solidFill>
                <a:latin typeface="Arial" panose="020B0604020202020204" pitchFamily="34" charset="0"/>
              </a:defRPr>
            </a:lvl2pPr>
            <a:lvl3pPr marL="1143000" indent="-228600">
              <a:spcAft>
                <a:spcPct val="60000"/>
              </a:spcAft>
              <a:buClr>
                <a:schemeClr val="tx2"/>
              </a:buClr>
              <a:buFont typeface="Wingdings" panose="05000000000000000000" pitchFamily="2" charset="2"/>
              <a:buChar char="§"/>
              <a:defRPr sz="1600">
                <a:solidFill>
                  <a:schemeClr val="tx1"/>
                </a:solidFill>
                <a:latin typeface="Arial" panose="020B0604020202020204" pitchFamily="34" charset="0"/>
              </a:defRPr>
            </a:lvl3pPr>
            <a:lvl4pPr marL="1600200" indent="-228600">
              <a:spcAft>
                <a:spcPct val="60000"/>
              </a:spcAft>
              <a:buClr>
                <a:schemeClr val="tx2"/>
              </a:buClr>
              <a:buChar char="•"/>
              <a:defRPr sz="1600">
                <a:solidFill>
                  <a:schemeClr val="tx1"/>
                </a:solidFill>
                <a:latin typeface="Arial" panose="020B0604020202020204" pitchFamily="34" charset="0"/>
              </a:defRPr>
            </a:lvl4pPr>
            <a:lvl5pPr marL="2057400" indent="-228600">
              <a:spcAft>
                <a:spcPct val="60000"/>
              </a:spcAft>
              <a:buClr>
                <a:schemeClr val="tx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60000"/>
              </a:spcAft>
              <a:buClr>
                <a:schemeClr val="tx2"/>
              </a:buClr>
              <a:buChar char="•"/>
              <a:defRPr sz="1600">
                <a:solidFill>
                  <a:schemeClr val="tx1"/>
                </a:solidFill>
                <a:latin typeface="Arial" panose="020B0604020202020204" pitchFamily="34" charset="0"/>
              </a:defRPr>
            </a:lvl9pPr>
          </a:lstStyle>
          <a:p>
            <a:pPr>
              <a:spcAft>
                <a:spcPct val="0"/>
              </a:spcAft>
              <a:buSzTx/>
            </a:pPr>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F024F46-9AFA-4E98-8121-4E18227A2BE7}"/>
              </a:ext>
            </a:extLst>
          </p:cNvPr>
          <p:cNvSpPr>
            <a:spLocks noGrp="1"/>
          </p:cNvSpPr>
          <p:nvPr>
            <p:ph type="title"/>
          </p:nvPr>
        </p:nvSpPr>
        <p:spPr>
          <a:xfrm>
            <a:off x="176213" y="530225"/>
            <a:ext cx="7091362" cy="263525"/>
          </a:xfrm>
        </p:spPr>
        <p:txBody>
          <a:bodyPr/>
          <a:lstStyle/>
          <a:p>
            <a:r>
              <a:rPr lang="en-GB" altLang="en-US"/>
              <a:t>Main shortcomings of MM theory</a:t>
            </a:r>
          </a:p>
        </p:txBody>
      </p:sp>
      <p:sp>
        <p:nvSpPr>
          <p:cNvPr id="14339" name="Content Placeholder 2">
            <a:extLst>
              <a:ext uri="{FF2B5EF4-FFF2-40B4-BE49-F238E27FC236}">
                <a16:creationId xmlns:a16="http://schemas.microsoft.com/office/drawing/2014/main" id="{3280B57C-B153-4EBC-9F2E-649A74D501A7}"/>
              </a:ext>
            </a:extLst>
          </p:cNvPr>
          <p:cNvSpPr>
            <a:spLocks noGrp="1"/>
          </p:cNvSpPr>
          <p:nvPr>
            <p:ph idx="1"/>
          </p:nvPr>
        </p:nvSpPr>
        <p:spPr>
          <a:xfrm>
            <a:off x="176213" y="1273175"/>
            <a:ext cx="8553450" cy="3767138"/>
          </a:xfrm>
        </p:spPr>
        <p:txBody>
          <a:bodyPr/>
          <a:lstStyle/>
          <a:p>
            <a:pPr lvl="1"/>
            <a:r>
              <a:rPr lang="en-GB" altLang="en-US" sz="1800"/>
              <a:t>MM ignores agency costs – incentives to maximise value</a:t>
            </a:r>
          </a:p>
          <a:p>
            <a:pPr lvl="1"/>
            <a:r>
              <a:rPr lang="en-GB" altLang="en-US" sz="1800"/>
              <a:t>Literature also stresses the </a:t>
            </a:r>
            <a:r>
              <a:rPr lang="en-GB" altLang="en-US" sz="1800" u="sng"/>
              <a:t>tax advantage</a:t>
            </a:r>
            <a:r>
              <a:rPr lang="en-GB" altLang="en-US" sz="1800"/>
              <a:t> of debt which affects  capital structure</a:t>
            </a:r>
          </a:p>
          <a:p>
            <a:pPr lvl="1"/>
            <a:r>
              <a:rPr lang="en-GB" altLang="en-US" sz="1800" u="sng"/>
              <a:t>Cliental effects </a:t>
            </a:r>
            <a:r>
              <a:rPr lang="en-GB" altLang="en-US" sz="1800"/>
              <a:t>– intermediaries prefer certain securities due to regulation, which also affects capital structure, also enforcement of contracts matters</a:t>
            </a:r>
          </a:p>
          <a:p>
            <a:pPr lvl="1"/>
            <a:r>
              <a:rPr lang="en-GB" altLang="en-US" sz="1800"/>
              <a:t>Hence, corporate governance matters and country-specific circumstances (bank based versus market based system)</a:t>
            </a:r>
          </a:p>
          <a:p>
            <a:pPr lvl="1"/>
            <a:r>
              <a:rPr lang="en-GB" altLang="en-US" sz="1800"/>
              <a:t>Above all, MM does not allow growth (this point has been overlooked in the literature!)</a:t>
            </a:r>
          </a:p>
          <a:p>
            <a:pPr lvl="1"/>
            <a:endParaRPr lang="en-GB" altLang="en-US" sz="1800"/>
          </a:p>
          <a:p>
            <a:pPr>
              <a:buFont typeface="Wingdings" panose="05000000000000000000" pitchFamily="2" charset="2"/>
              <a:buChar char="q"/>
            </a:pPr>
            <a:endParaRPr lang="en-GB" altLang="en-US" sz="1800"/>
          </a:p>
        </p:txBody>
      </p:sp>
      <p:sp>
        <p:nvSpPr>
          <p:cNvPr id="14340" name="Slide Number Placeholder 3">
            <a:extLst>
              <a:ext uri="{FF2B5EF4-FFF2-40B4-BE49-F238E27FC236}">
                <a16:creationId xmlns:a16="http://schemas.microsoft.com/office/drawing/2014/main" id="{12D0E4D6-9FC3-43E2-8380-02E16EE037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0E6D2AC-9F58-4C8B-8B44-5C2A70308C60}" type="slidenum">
              <a:rPr lang="en-US" altLang="en-US" sz="1200" smtClean="0">
                <a:solidFill>
                  <a:srgbClr val="C0C0C0"/>
                </a:solidFill>
              </a:rPr>
              <a:pPr/>
              <a:t>4</a:t>
            </a:fld>
            <a:endParaRPr lang="en-US" altLang="en-US" sz="1200">
              <a:solidFill>
                <a:srgbClr val="C0C0C0"/>
              </a:solidFill>
            </a:endParaRPr>
          </a:p>
        </p:txBody>
      </p:sp>
      <p:sp>
        <p:nvSpPr>
          <p:cNvPr id="14341" name="Footer Placeholder 4">
            <a:extLst>
              <a:ext uri="{FF2B5EF4-FFF2-40B4-BE49-F238E27FC236}">
                <a16:creationId xmlns:a16="http://schemas.microsoft.com/office/drawing/2014/main" id="{C47A571B-D774-4A19-A44D-EAAE62FADD9E}"/>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B13069B-E00F-4C00-AFE9-783626F63701}"/>
              </a:ext>
            </a:extLst>
          </p:cNvPr>
          <p:cNvSpPr>
            <a:spLocks noGrp="1"/>
          </p:cNvSpPr>
          <p:nvPr>
            <p:ph type="title"/>
          </p:nvPr>
        </p:nvSpPr>
        <p:spPr>
          <a:xfrm>
            <a:off x="176213" y="530225"/>
            <a:ext cx="7091362" cy="263525"/>
          </a:xfrm>
        </p:spPr>
        <p:txBody>
          <a:bodyPr/>
          <a:lstStyle/>
          <a:p>
            <a:r>
              <a:rPr lang="en-GB" altLang="en-US"/>
              <a:t>The ‘No-growth assumption’</a:t>
            </a:r>
          </a:p>
        </p:txBody>
      </p:sp>
      <p:sp>
        <p:nvSpPr>
          <p:cNvPr id="15363" name="Content Placeholder 2">
            <a:extLst>
              <a:ext uri="{FF2B5EF4-FFF2-40B4-BE49-F238E27FC236}">
                <a16:creationId xmlns:a16="http://schemas.microsoft.com/office/drawing/2014/main" id="{C1B3D25D-6BD7-4941-877F-AD7AA7617188}"/>
              </a:ext>
            </a:extLst>
          </p:cNvPr>
          <p:cNvSpPr>
            <a:spLocks noGrp="1"/>
          </p:cNvSpPr>
          <p:nvPr>
            <p:ph idx="1"/>
          </p:nvPr>
        </p:nvSpPr>
        <p:spPr>
          <a:xfrm>
            <a:off x="176213" y="1273175"/>
            <a:ext cx="8553450" cy="4597400"/>
          </a:xfrm>
        </p:spPr>
        <p:txBody>
          <a:bodyPr/>
          <a:lstStyle/>
          <a:p>
            <a:pPr>
              <a:buFont typeface="Wingdings" panose="05000000000000000000" pitchFamily="2" charset="2"/>
              <a:buChar char="q"/>
            </a:pPr>
            <a:r>
              <a:rPr lang="en-GB" altLang="en-US" sz="1800"/>
              <a:t>Condition for optimal investment: “where the marginal yield on physical assets is equal to the market of interest” (p. 262)</a:t>
            </a:r>
          </a:p>
          <a:p>
            <a:pPr>
              <a:buFont typeface="Wingdings" panose="05000000000000000000" pitchFamily="2" charset="2"/>
              <a:buChar char="q"/>
            </a:pPr>
            <a:r>
              <a:rPr lang="en-GB" altLang="en-US" sz="1800"/>
              <a:t>Once this condition is met, there is no incentive to invest: steady state condition</a:t>
            </a:r>
          </a:p>
          <a:p>
            <a:pPr>
              <a:buFont typeface="Wingdings" panose="05000000000000000000" pitchFamily="2" charset="2"/>
              <a:buChar char="q"/>
            </a:pPr>
            <a:r>
              <a:rPr lang="en-GB" altLang="en-US" sz="1800"/>
              <a:t>This follows from the equivalence under certainty of maximising profits and market value </a:t>
            </a:r>
          </a:p>
          <a:p>
            <a:pPr>
              <a:buFont typeface="Wingdings" panose="05000000000000000000" pitchFamily="2" charset="2"/>
              <a:buChar char="q"/>
            </a:pPr>
            <a:r>
              <a:rPr lang="en-GB" altLang="en-US" sz="1800"/>
              <a:t>Note: net profit refers to net income (residual claim of equity holders) – equity cash flows</a:t>
            </a:r>
          </a:p>
          <a:p>
            <a:pPr>
              <a:buFont typeface="Wingdings" panose="05000000000000000000" pitchFamily="2" charset="2"/>
              <a:buChar char="q"/>
            </a:pPr>
            <a:r>
              <a:rPr lang="en-GB" altLang="en-US" sz="1800"/>
              <a:t>P. 264 only if the investment increases the market value of the firm’s shares, it is worth undertaking </a:t>
            </a:r>
            <a:r>
              <a:rPr lang="en-GB" altLang="en-US" sz="1800" b="1"/>
              <a:t>– maximisation of shareholder value</a:t>
            </a:r>
          </a:p>
          <a:p>
            <a:pPr>
              <a:buFont typeface="Wingdings" panose="05000000000000000000" pitchFamily="2" charset="2"/>
              <a:buChar char="q"/>
            </a:pPr>
            <a:r>
              <a:rPr lang="en-GB" altLang="en-US" sz="1800" b="1"/>
              <a:t>MY QUESTION: IF A FIRM DOES NOT GROW, INVESTMENT IS NOT NEEDED; SO WHY DOES A FIRM REQUIRE DEBT OR EQUITY?</a:t>
            </a:r>
          </a:p>
          <a:p>
            <a:pPr>
              <a:buFont typeface="Wingdings" panose="05000000000000000000" pitchFamily="2" charset="2"/>
              <a:buChar char="q"/>
            </a:pPr>
            <a:r>
              <a:rPr lang="en-GB" altLang="en-US" sz="1800"/>
              <a:t>The problem is: once a firm grows conditional on access to finance, models get very complex!</a:t>
            </a:r>
          </a:p>
        </p:txBody>
      </p:sp>
      <p:sp>
        <p:nvSpPr>
          <p:cNvPr id="15364" name="Slide Number Placeholder 3">
            <a:extLst>
              <a:ext uri="{FF2B5EF4-FFF2-40B4-BE49-F238E27FC236}">
                <a16:creationId xmlns:a16="http://schemas.microsoft.com/office/drawing/2014/main" id="{A59E3C92-08D8-491C-8580-B2CA98CE2D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751E8F3-7FE4-4D4A-B914-F7DC150B17C1}" type="slidenum">
              <a:rPr lang="en-US" altLang="en-US" sz="1200" smtClean="0">
                <a:solidFill>
                  <a:srgbClr val="C0C0C0"/>
                </a:solidFill>
              </a:rPr>
              <a:pPr/>
              <a:t>5</a:t>
            </a:fld>
            <a:endParaRPr lang="en-US" altLang="en-US" sz="1200">
              <a:solidFill>
                <a:srgbClr val="C0C0C0"/>
              </a:solidFill>
            </a:endParaRPr>
          </a:p>
        </p:txBody>
      </p:sp>
      <p:sp>
        <p:nvSpPr>
          <p:cNvPr id="15365" name="Footer Placeholder 4">
            <a:extLst>
              <a:ext uri="{FF2B5EF4-FFF2-40B4-BE49-F238E27FC236}">
                <a16:creationId xmlns:a16="http://schemas.microsoft.com/office/drawing/2014/main" id="{B34D2812-A0B0-4A41-80A3-D4354B137ABB}"/>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54ED216-36EB-4CEA-9E20-A4727038CFCE}"/>
              </a:ext>
            </a:extLst>
          </p:cNvPr>
          <p:cNvSpPr>
            <a:spLocks noGrp="1"/>
          </p:cNvSpPr>
          <p:nvPr>
            <p:ph type="title"/>
          </p:nvPr>
        </p:nvSpPr>
        <p:spPr>
          <a:xfrm>
            <a:off x="176213" y="530225"/>
            <a:ext cx="7091362" cy="263525"/>
          </a:xfrm>
        </p:spPr>
        <p:txBody>
          <a:bodyPr/>
          <a:lstStyle/>
          <a:p>
            <a:r>
              <a:rPr lang="en-GB" altLang="en-US"/>
              <a:t>Uncertainty in the MM model</a:t>
            </a:r>
          </a:p>
        </p:txBody>
      </p:sp>
      <p:sp>
        <p:nvSpPr>
          <p:cNvPr id="16387" name="Content Placeholder 2">
            <a:extLst>
              <a:ext uri="{FF2B5EF4-FFF2-40B4-BE49-F238E27FC236}">
                <a16:creationId xmlns:a16="http://schemas.microsoft.com/office/drawing/2014/main" id="{404C328E-BACA-4597-923B-B970CF2A921A}"/>
              </a:ext>
            </a:extLst>
          </p:cNvPr>
          <p:cNvSpPr>
            <a:spLocks noGrp="1"/>
          </p:cNvSpPr>
          <p:nvPr>
            <p:ph idx="1"/>
          </p:nvPr>
        </p:nvSpPr>
        <p:spPr>
          <a:xfrm>
            <a:off x="150813" y="954088"/>
            <a:ext cx="8553450" cy="5041900"/>
          </a:xfrm>
        </p:spPr>
        <p:txBody>
          <a:bodyPr/>
          <a:lstStyle/>
          <a:p>
            <a:pPr lvl="1"/>
            <a:r>
              <a:rPr lang="en-GB" altLang="en-US" sz="1800"/>
              <a:t>MM use risk discounts or risk premium – risk adjusted or certainty equivalent (you price risk into the return so it becomes again a one dimensional problem)</a:t>
            </a:r>
          </a:p>
          <a:p>
            <a:pPr lvl="1"/>
            <a:r>
              <a:rPr lang="en-GB" altLang="en-US" sz="1800"/>
              <a:t>Using utility functions (Von Neuman-Morgenstern)</a:t>
            </a:r>
          </a:p>
          <a:p>
            <a:pPr lvl="2"/>
            <a:r>
              <a:rPr lang="en-GB" altLang="en-US" sz="1800"/>
              <a:t>Neumann, John von and Morgenstern, Oskar </a:t>
            </a:r>
            <a:r>
              <a:rPr lang="en-GB" altLang="en-US" sz="1800" i="1"/>
              <a:t>Theory of Games and Economic Behavior</a:t>
            </a:r>
            <a:r>
              <a:rPr lang="en-GB" altLang="en-US" sz="1800"/>
              <a:t>. Princeton, NJ. Princeton University Press. 1944, sec.ed. 1947, th.ed. 1953.</a:t>
            </a:r>
          </a:p>
          <a:p>
            <a:pPr lvl="2"/>
            <a:r>
              <a:rPr lang="en-GB" altLang="en-US" sz="1800"/>
              <a:t>Problem: outcomes are subjective due to subjective risk preferences</a:t>
            </a:r>
          </a:p>
          <a:p>
            <a:pPr lvl="2"/>
            <a:r>
              <a:rPr lang="en-GB" altLang="en-US" sz="1800"/>
              <a:t>Avoid this problem through market prices, as they reflect preferences of all potential owners – so it is no longer subjective </a:t>
            </a:r>
          </a:p>
          <a:p>
            <a:pPr lvl="2"/>
            <a:r>
              <a:rPr lang="en-GB" altLang="en-US" sz="1800"/>
              <a:t>Average profit per unit of time follows a (subjective) probability distribution (p. 265)</a:t>
            </a:r>
          </a:p>
          <a:p>
            <a:pPr lvl="2"/>
            <a:r>
              <a:rPr lang="en-GB" altLang="en-US" sz="1800"/>
              <a:t>Assume that expected return is objective (investors are in agreement – </a:t>
            </a:r>
            <a:r>
              <a:rPr lang="en-GB" altLang="en-US" sz="1800" b="1"/>
              <a:t>otherwise you get biased estimates</a:t>
            </a:r>
            <a:r>
              <a:rPr lang="en-GB" altLang="en-US" sz="1800"/>
              <a:t>)</a:t>
            </a:r>
          </a:p>
          <a:p>
            <a:pPr lvl="2"/>
            <a:r>
              <a:rPr lang="en-GB" altLang="en-US" sz="1800"/>
              <a:t>Density function is not specified</a:t>
            </a:r>
          </a:p>
        </p:txBody>
      </p:sp>
      <p:sp>
        <p:nvSpPr>
          <p:cNvPr id="16388" name="Slide Number Placeholder 3">
            <a:extLst>
              <a:ext uri="{FF2B5EF4-FFF2-40B4-BE49-F238E27FC236}">
                <a16:creationId xmlns:a16="http://schemas.microsoft.com/office/drawing/2014/main" id="{C1EBDFFB-2E43-4487-ADFD-5A1B5B02C55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F29EF63-2A2F-46C8-ADD5-D2426D31085A}" type="slidenum">
              <a:rPr lang="en-US" altLang="en-US" sz="1200" smtClean="0">
                <a:solidFill>
                  <a:srgbClr val="C0C0C0"/>
                </a:solidFill>
              </a:rPr>
              <a:pPr/>
              <a:t>6</a:t>
            </a:fld>
            <a:endParaRPr lang="en-US" altLang="en-US" sz="1200">
              <a:solidFill>
                <a:srgbClr val="C0C0C0"/>
              </a:solidFill>
            </a:endParaRPr>
          </a:p>
        </p:txBody>
      </p:sp>
      <p:sp>
        <p:nvSpPr>
          <p:cNvPr id="16389" name="Footer Placeholder 4">
            <a:extLst>
              <a:ext uri="{FF2B5EF4-FFF2-40B4-BE49-F238E27FC236}">
                <a16:creationId xmlns:a16="http://schemas.microsoft.com/office/drawing/2014/main" id="{096AD6CA-E5C7-4061-AB42-DD2E4468FE6C}"/>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41E3235-F1B4-41EA-8391-ABAC09239C57}"/>
              </a:ext>
            </a:extLst>
          </p:cNvPr>
          <p:cNvSpPr>
            <a:spLocks noGrp="1"/>
          </p:cNvSpPr>
          <p:nvPr>
            <p:ph type="title"/>
          </p:nvPr>
        </p:nvSpPr>
        <p:spPr>
          <a:xfrm>
            <a:off x="176213" y="530225"/>
            <a:ext cx="7091362" cy="263525"/>
          </a:xfrm>
        </p:spPr>
        <p:txBody>
          <a:bodyPr/>
          <a:lstStyle/>
          <a:p>
            <a:r>
              <a:rPr lang="en-GB" altLang="en-US"/>
              <a:t>Equivalent return classes</a:t>
            </a:r>
          </a:p>
        </p:txBody>
      </p:sp>
      <p:sp>
        <p:nvSpPr>
          <p:cNvPr id="3" name="Content Placeholder 2">
            <a:extLst>
              <a:ext uri="{FF2B5EF4-FFF2-40B4-BE49-F238E27FC236}">
                <a16:creationId xmlns:a16="http://schemas.microsoft.com/office/drawing/2014/main" id="{98623782-5E1F-4443-A19B-46F99F9C08A6}"/>
              </a:ext>
            </a:extLst>
          </p:cNvPr>
          <p:cNvSpPr>
            <a:spLocks noGrp="1" noRot="1" noChangeAspect="1" noMove="1" noResize="1" noEditPoints="1" noAdjustHandles="1" noChangeArrowheads="1" noChangeShapeType="1" noTextEdit="1"/>
          </p:cNvSpPr>
          <p:nvPr>
            <p:ph idx="1"/>
          </p:nvPr>
        </p:nvSpPr>
        <p:spPr>
          <a:xfrm>
            <a:off x="176213" y="857857"/>
            <a:ext cx="8553450" cy="5741380"/>
          </a:xfrm>
          <a:blipFill rotWithShape="0">
            <a:blip r:embed="rId2" cstate="print"/>
            <a:stretch>
              <a:fillRect t="-1168"/>
            </a:stretch>
          </a:blipFill>
        </p:spPr>
        <p:txBody>
          <a:bodyPr/>
          <a:lstStyle/>
          <a:p>
            <a:r>
              <a:rPr lang="en-GB">
                <a:noFill/>
              </a:rPr>
              <a:t> </a:t>
            </a:r>
          </a:p>
        </p:txBody>
      </p:sp>
      <p:sp>
        <p:nvSpPr>
          <p:cNvPr id="17412" name="Slide Number Placeholder 3">
            <a:extLst>
              <a:ext uri="{FF2B5EF4-FFF2-40B4-BE49-F238E27FC236}">
                <a16:creationId xmlns:a16="http://schemas.microsoft.com/office/drawing/2014/main" id="{73A0BE57-E1EA-484D-A960-61C87FF2C9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F3C5B69-F4FA-4D82-8881-EEC7E675DA9B}" type="slidenum">
              <a:rPr lang="en-US" altLang="en-US" sz="1200" smtClean="0">
                <a:solidFill>
                  <a:srgbClr val="C0C0C0"/>
                </a:solidFill>
              </a:rPr>
              <a:pPr/>
              <a:t>7</a:t>
            </a:fld>
            <a:endParaRPr lang="en-US" altLang="en-US" sz="1200">
              <a:solidFill>
                <a:srgbClr val="C0C0C0"/>
              </a:solidFill>
            </a:endParaRPr>
          </a:p>
        </p:txBody>
      </p:sp>
      <p:sp>
        <p:nvSpPr>
          <p:cNvPr id="17413" name="Footer Placeholder 4">
            <a:extLst>
              <a:ext uri="{FF2B5EF4-FFF2-40B4-BE49-F238E27FC236}">
                <a16:creationId xmlns:a16="http://schemas.microsoft.com/office/drawing/2014/main" id="{CBB5625B-8535-4C8A-8CC9-6CD72994290C}"/>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6909198-4B6F-40EC-8418-3E87BC875E29}"/>
              </a:ext>
            </a:extLst>
          </p:cNvPr>
          <p:cNvSpPr>
            <a:spLocks noGrp="1"/>
          </p:cNvSpPr>
          <p:nvPr>
            <p:ph type="title"/>
          </p:nvPr>
        </p:nvSpPr>
        <p:spPr>
          <a:xfrm>
            <a:off x="176213" y="530225"/>
            <a:ext cx="7091362" cy="263525"/>
          </a:xfrm>
        </p:spPr>
        <p:txBody>
          <a:bodyPr/>
          <a:lstStyle/>
          <a:p>
            <a:r>
              <a:rPr lang="en-GB" altLang="en-US"/>
              <a:t>Marshallian analysis</a:t>
            </a:r>
          </a:p>
        </p:txBody>
      </p:sp>
      <p:sp>
        <p:nvSpPr>
          <p:cNvPr id="18435" name="Content Placeholder 2">
            <a:extLst>
              <a:ext uri="{FF2B5EF4-FFF2-40B4-BE49-F238E27FC236}">
                <a16:creationId xmlns:a16="http://schemas.microsoft.com/office/drawing/2014/main" id="{180DDC62-11C4-4FCB-AD90-7050E7228A6E}"/>
              </a:ext>
            </a:extLst>
          </p:cNvPr>
          <p:cNvSpPr>
            <a:spLocks noGrp="1"/>
          </p:cNvSpPr>
          <p:nvPr>
            <p:ph idx="1"/>
          </p:nvPr>
        </p:nvSpPr>
        <p:spPr>
          <a:xfrm>
            <a:off x="176213" y="1273175"/>
            <a:ext cx="8553450" cy="1908175"/>
          </a:xfrm>
        </p:spPr>
        <p:txBody>
          <a:bodyPr/>
          <a:lstStyle/>
          <a:p>
            <a:pPr lvl="1"/>
            <a:r>
              <a:rPr lang="en-GB" altLang="en-US" sz="2000"/>
              <a:t>Prices of all other goods are given – price taker behaviour </a:t>
            </a:r>
            <a:r>
              <a:rPr lang="en-GB" altLang="en-US" sz="2000" b="1"/>
              <a:t>– we use similar argument for cost-income ratio</a:t>
            </a:r>
          </a:p>
          <a:p>
            <a:pPr lvl="1"/>
            <a:r>
              <a:rPr lang="en-GB" altLang="en-US" sz="2000"/>
              <a:t>Distribution effect – no distinction between dividends and retained earnings (p. 266)</a:t>
            </a:r>
          </a:p>
          <a:p>
            <a:pPr lvl="1"/>
            <a:r>
              <a:rPr lang="en-GB" altLang="en-US" sz="2000" u="sng"/>
              <a:t>See below: dividend policy and share buybacks are irrelevant</a:t>
            </a:r>
            <a:endParaRPr lang="en-GB" altLang="en-US" sz="2000"/>
          </a:p>
        </p:txBody>
      </p:sp>
      <p:sp>
        <p:nvSpPr>
          <p:cNvPr id="18436" name="Slide Number Placeholder 3">
            <a:extLst>
              <a:ext uri="{FF2B5EF4-FFF2-40B4-BE49-F238E27FC236}">
                <a16:creationId xmlns:a16="http://schemas.microsoft.com/office/drawing/2014/main" id="{D38C6E9C-6C8D-435F-B233-0FBE672DB2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03357D0-500C-4AF7-BD10-2755761CD371}" type="slidenum">
              <a:rPr lang="en-US" altLang="en-US" sz="1200" smtClean="0">
                <a:solidFill>
                  <a:srgbClr val="C0C0C0"/>
                </a:solidFill>
              </a:rPr>
              <a:pPr/>
              <a:t>8</a:t>
            </a:fld>
            <a:endParaRPr lang="en-US" altLang="en-US" sz="1200">
              <a:solidFill>
                <a:srgbClr val="C0C0C0"/>
              </a:solidFill>
            </a:endParaRPr>
          </a:p>
        </p:txBody>
      </p:sp>
      <p:sp>
        <p:nvSpPr>
          <p:cNvPr id="18437" name="Footer Placeholder 4">
            <a:extLst>
              <a:ext uri="{FF2B5EF4-FFF2-40B4-BE49-F238E27FC236}">
                <a16:creationId xmlns:a16="http://schemas.microsoft.com/office/drawing/2014/main" id="{CE13CECD-C263-435F-8DF0-EA43C5E7BE16}"/>
              </a:ext>
            </a:extLst>
          </p:cNvPr>
          <p:cNvSpPr>
            <a:spLocks noGrp="1"/>
          </p:cNvSpPr>
          <p:nvPr>
            <p:ph type="ftr" sz="quarter" idx="11"/>
          </p:nvPr>
        </p:nvSpPr>
        <p:spPr>
          <a:xfrm>
            <a:off x="549275" y="6530975"/>
            <a:ext cx="1032334" cy="1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sv-SE" altLang="en-US" sz="900" dirty="0">
                <a:solidFill>
                  <a:srgbClr val="C0C0C0"/>
                </a:solidFill>
              </a:rPr>
              <a:t>Prof Gerhard Kling</a:t>
            </a:r>
            <a:endParaRPr lang="en-US" altLang="en-US" sz="900" dirty="0">
              <a:solidFill>
                <a:srgbClr val="C0C0C0"/>
              </a:solidFill>
            </a:endParaRPr>
          </a:p>
        </p:txBody>
      </p:sp>
    </p:spTree>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4537&quot;/&gt;&lt;partner val=&quot;53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 val=&quot;.&quot;&gt;.&lt;/m_chDecimalSymbol&gt;&lt;m_nGroupingDigits val=&quot;3&quot;/&gt;&lt;m_chGroupingSymbol val=&quot;,&quot;&gt;,&lt;/m_chGroupingSymbol&gt;&lt;/m_precDefault&gt;&lt;/CDefaultPrec&gt;&lt;/root&gt;"/>
  <p:tag name="THINKCELLUNDODONOTDELETE" val="574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wTI2hbTErES6Xw.t05nAd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j8hxXPrQUGNtLoxIZC16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oS_fD53ENEOxCNPtGAT7u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gw2ouKNNrUatQxF.luhr_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Bx6k1bwLrkaux8hdAxzZ0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z.3H0G12n0uj2aKtRRtTy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XCQq2VaUOYikdM4UQ5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dRWEkRfvFkqz6snKg4t7O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9VPMQqpUG4W.OLsDlX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opRl9QmqbU2cXrJsPWr1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o7dLbH52qUKa8xmSTC6LR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X51xLT12i0u.L4DNoYrm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dPIxxz_klkiGAm8EaZWK1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vOvHofp8K02Z0Ov2uRXr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HbF2tW.XrkW7KNhzdmvA9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4ijvRpyAhkWGty_zLDwc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WQFudFEnJkeKVrdLv4OC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81im3pvnHUqfa3aityJT4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OGv91zkPOEK6Kd6CObF5A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V.UTNuC7X0aSIlbX6crxi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xFfOS46HAEuHWLXmQ7dtk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SVGRccgt5k.4wCcNU_QRZ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js1sto2zO0WBdH2BRTMWT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KzT8QryDiEigIBM75bt90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vVKzNSgCY0az1uOj1ts8E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66iKgpJKEuZ7x2T_cDr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Ck5rcRwQNE.oG63tUfB8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Si5h2A_gzk2yjcqueslX5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c9DfFOmEYUWcshJRogFJo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Rld0jDsau0yAYd9uksbZDA"/>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THINKCELLSHAPEDONOTDELETE" val="wWL9aRkqWE694MYlXkyXDQ"/>
</p:tagLst>
</file>

<file path=ppt/tags/tag39.xml><?xml version="1.0" encoding="utf-8"?>
<p:tagLst xmlns:a="http://schemas.openxmlformats.org/drawingml/2006/main" xmlns:r="http://schemas.openxmlformats.org/officeDocument/2006/relationships" xmlns:p="http://schemas.openxmlformats.org/presentationml/2006/main">
  <p:tag name="NAME" val="Moon"/>
  <p:tag name="THINKCELLSHAPEDONOTDELETE" val="N.sKTgbr2E2TKAlhLAsBn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yI_8gIF60CNSly4Vl2pGQ"/>
</p:tagLst>
</file>

<file path=ppt/tags/tag40.xml><?xml version="1.0" encoding="utf-8"?>
<p:tagLst xmlns:a="http://schemas.openxmlformats.org/drawingml/2006/main" xmlns:r="http://schemas.openxmlformats.org/officeDocument/2006/relationships" xmlns:p="http://schemas.openxmlformats.org/presentationml/2006/main">
  <p:tag name="NAME" val="Moon"/>
  <p:tag name="THINKCELLSHAPEDONOTDELETE" val="DFJzilMxlk6nw_MGjCtlRQ"/>
</p:tagLst>
</file>

<file path=ppt/tags/tag41.xml><?xml version="1.0" encoding="utf-8"?>
<p:tagLst xmlns:a="http://schemas.openxmlformats.org/drawingml/2006/main" xmlns:r="http://schemas.openxmlformats.org/officeDocument/2006/relationships" xmlns:p="http://schemas.openxmlformats.org/presentationml/2006/main">
  <p:tag name="NAME" val="Moon"/>
  <p:tag name="THINKCELLSHAPEDONOTDELETE" val="3Z3B9F4eL0.9lwaeVztx2Q"/>
</p:tagLst>
</file>

<file path=ppt/tags/tag42.xml><?xml version="1.0" encoding="utf-8"?>
<p:tagLst xmlns:a="http://schemas.openxmlformats.org/drawingml/2006/main" xmlns:r="http://schemas.openxmlformats.org/officeDocument/2006/relationships" xmlns:p="http://schemas.openxmlformats.org/presentationml/2006/main">
  <p:tag name="NAME" val="MoonShape"/>
  <p:tag name="THINKCELLSHAPEDONOTDELETE" val="3Ppw1DLGo0CyYjvtU3V.7g"/>
</p:tagLst>
</file>

<file path=ppt/tags/tag43.xml><?xml version="1.0" encoding="utf-8"?>
<p:tagLst xmlns:a="http://schemas.openxmlformats.org/drawingml/2006/main" xmlns:r="http://schemas.openxmlformats.org/officeDocument/2006/relationships" xmlns:p="http://schemas.openxmlformats.org/presentationml/2006/main">
  <p:tag name="NAME" val="MoonShape"/>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5.xml><?xml version="1.0" encoding="utf-8"?>
<p:tagLst xmlns:a="http://schemas.openxmlformats.org/drawingml/2006/main" xmlns:r="http://schemas.openxmlformats.org/officeDocument/2006/relationships" xmlns:p="http://schemas.openxmlformats.org/presentationml/2006/main">
  <p:tag name="NAME" val="MoonShape"/>
</p:tagLst>
</file>

<file path=ppt/tags/tag4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47.xml><?xml version="1.0" encoding="utf-8"?>
<p:tagLst xmlns:a="http://schemas.openxmlformats.org/drawingml/2006/main" xmlns:r="http://schemas.openxmlformats.org/officeDocument/2006/relationships" xmlns:p="http://schemas.openxmlformats.org/presentationml/2006/main">
  <p:tag name="NAME" val="MoonShape"/>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HpTq6ZE8i0mSGjtmphoF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Zv26qPrNRU2cWBDE_WnZT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gn.RiLHAikOPf2wbQoWk_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nRXx1h3pUUuU0VkLh30q6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QXnxaqT5606rBg31clJ8k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wU3DdqWbMEey0TVo4r7pg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QXnxaqT5606rBg31clJ8k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5lF6eK0UEE65_FBLz2y2j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D7vPBJBDgUS_.CI78FLqD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NtHNxm3jfUasQfJ.zYHEsQ"/>
</p:tagLst>
</file>

<file path=ppt/tags/tag58.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0vD4sOy2H0a3VxZUPKnku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7IzUIGPXYUCC.TKfigTkC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ygBKhEJgYUqoI63r5hwg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DxrKrdokMEWg8zPUk1Go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GApNkSGsNkSfOWkrTyYG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1xeustZn.USc8XeWk1Gr0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igd0Dyqe00iWunbnEnqEX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o7dLbH52qUKa8xmSTC6LRA"/>
</p:tagLst>
</file>

<file path=ppt/tags/tag74.xml><?xml version="1.0" encoding="utf-8"?>
<p:tagLst xmlns:a="http://schemas.openxmlformats.org/drawingml/2006/main" xmlns:r="http://schemas.openxmlformats.org/officeDocument/2006/relationships" xmlns:p="http://schemas.openxmlformats.org/presentationml/2006/main">
  <p:tag name="RESIZE" val="Yes"/>
  <p:tag name="THINKCELLSHAPEDONOTDELETE" val="ySyowXq2pEmxisSN2BiHn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WXnhT2SynUG.aRi_r.x5h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4seVI.kKCE6MGGRWF7xvg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WXnhT2SynUG.aRi_r.x5h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4seVI.kKCE6MGGRWF7xvg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mJeqHG_h402Pjhdb5JHdF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Xb_MKjbrBU65QSrq3W.4T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j8hxXPrQUGNtLoxIZC16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mJeqHG_h402Pjhdb5JHdF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j8hxXPrQUGNtLoxIZC16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mJeqHG_h402Pjhdb5JHdF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j8hxXPrQUGNtLoxIZC16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mJeqHG_h402Pjhdb5JHdF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j8hxXPrQUGNtLoxIZC16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WXnhT2SynUG.aRi_r.x5h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4seVI.kKCE6MGGRWF7xv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mJeqHG_h402Pjhdb5JHdF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LILE1H7gTkGU.8fYLw1PO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j8hxXPrQUGNtLoxIZC16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mJeqHG_h402Pjhdb5JHdF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j8hxXPrQUGNtLoxIZC16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WXnhT2SynUG.aRi_r.x5h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4seVI.kKCE6MGGRWF7xvg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mJeqHG_h402Pjhdb5JHdF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j8hxXPrQUGNtLoxIZC16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WXnhT2SynUG.aRi_r.x5h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4seVI.kKCE6MGGRWF7xvg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mJeqHG_h402Pjhdb5JHdFg"/>
</p:tagLst>
</file>

<file path=ppt/theme/theme1.xml><?xml version="1.0" encoding="utf-8"?>
<a:theme xmlns:a="http://schemas.openxmlformats.org/drawingml/2006/main" name="GEO_UT Special_en">
  <a:themeElements>
    <a:clrScheme name="GEO_UT Special_en 1">
      <a:dk1>
        <a:srgbClr val="000000"/>
      </a:dk1>
      <a:lt1>
        <a:srgbClr val="FFFFFF"/>
      </a:lt1>
      <a:dk2>
        <a:srgbClr val="002960"/>
      </a:dk2>
      <a:lt2>
        <a:srgbClr val="FFFFFF"/>
      </a:lt2>
      <a:accent1>
        <a:srgbClr val="FFFFFF"/>
      </a:accent1>
      <a:accent2>
        <a:srgbClr val="BFCAD7"/>
      </a:accent2>
      <a:accent3>
        <a:srgbClr val="FFFFFF"/>
      </a:accent3>
      <a:accent4>
        <a:srgbClr val="000000"/>
      </a:accent4>
      <a:accent5>
        <a:srgbClr val="FFFFFF"/>
      </a:accent5>
      <a:accent6>
        <a:srgbClr val="ADB7C3"/>
      </a:accent6>
      <a:hlink>
        <a:srgbClr val="8094AF"/>
      </a:hlink>
      <a:folHlink>
        <a:srgbClr val="405E88"/>
      </a:folHlink>
    </a:clrScheme>
    <a:fontScheme name="GEO_UT Special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895350" rtl="0" eaLnBrk="1" fontAlgn="base" latinLnBrk="0" hangingPunct="1">
          <a:lnSpc>
            <a:spcPct val="100000"/>
          </a:lnSpc>
          <a:spcBef>
            <a:spcPct val="0"/>
          </a:spcBef>
          <a:spcAft>
            <a:spcPct val="0"/>
          </a:spcAft>
          <a:buClrTx/>
          <a:buSzTx/>
          <a:buFontTx/>
          <a:buChar char="•"/>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895350" rtl="0" eaLnBrk="1" fontAlgn="base" latinLnBrk="0" hangingPunct="1">
          <a:lnSpc>
            <a:spcPct val="100000"/>
          </a:lnSpc>
          <a:spcBef>
            <a:spcPct val="0"/>
          </a:spcBef>
          <a:spcAft>
            <a:spcPct val="0"/>
          </a:spcAft>
          <a:buClrTx/>
          <a:buSzTx/>
          <a:buFontTx/>
          <a:buChar char="•"/>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GEO_UT Special_en 1">
        <a:dk1>
          <a:srgbClr val="000000"/>
        </a:dk1>
        <a:lt1>
          <a:srgbClr val="FFFFFF"/>
        </a:lt1>
        <a:dk2>
          <a:srgbClr val="002960"/>
        </a:dk2>
        <a:lt2>
          <a:srgbClr val="FFFFFF"/>
        </a:lt2>
        <a:accent1>
          <a:srgbClr val="FFFFFF"/>
        </a:accent1>
        <a:accent2>
          <a:srgbClr val="BFCAD7"/>
        </a:accent2>
        <a:accent3>
          <a:srgbClr val="FFFFFF"/>
        </a:accent3>
        <a:accent4>
          <a:srgbClr val="000000"/>
        </a:accent4>
        <a:accent5>
          <a:srgbClr val="FFFFFF"/>
        </a:accent5>
        <a:accent6>
          <a:srgbClr val="ADB7C3"/>
        </a:accent6>
        <a:hlink>
          <a:srgbClr val="8094AF"/>
        </a:hlink>
        <a:folHlink>
          <a:srgbClr val="405E88"/>
        </a:folHlink>
      </a:clrScheme>
      <a:clrMap bg1="lt1" tx1="dk1" bg2="lt2" tx2="dk2" accent1="accent1" accent2="accent2" accent3="accent3" accent4="accent4" accent5="accent5" accent6="accent6" hlink="hlink" folHlink="folHlink"/>
    </a:extraClrScheme>
    <a:extraClrScheme>
      <a:clrScheme name="GEO_UT Special_en 2">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EO_UT Special_en 1">
    <a:dk1>
      <a:srgbClr val="000000"/>
    </a:dk1>
    <a:lt1>
      <a:srgbClr val="FFFFFF"/>
    </a:lt1>
    <a:dk2>
      <a:srgbClr val="002960"/>
    </a:dk2>
    <a:lt2>
      <a:srgbClr val="FFFFFF"/>
    </a:lt2>
    <a:accent1>
      <a:srgbClr val="FFFFFF"/>
    </a:accent1>
    <a:accent2>
      <a:srgbClr val="BFCAD7"/>
    </a:accent2>
    <a:accent3>
      <a:srgbClr val="FFFFFF"/>
    </a:accent3>
    <a:accent4>
      <a:srgbClr val="000000"/>
    </a:accent4>
    <a:accent5>
      <a:srgbClr val="FFFFFF"/>
    </a:accent5>
    <a:accent6>
      <a:srgbClr val="ADB7C3"/>
    </a:accent6>
    <a:hlink>
      <a:srgbClr val="8094AF"/>
    </a:hlink>
    <a:folHlink>
      <a:srgbClr val="405E88"/>
    </a:folHlink>
  </a:clrScheme>
  <a:fontScheme name="GEO_UT Special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GEO_UT Special_en 1">
    <a:dk1>
      <a:srgbClr val="000000"/>
    </a:dk1>
    <a:lt1>
      <a:srgbClr val="FFFFFF"/>
    </a:lt1>
    <a:dk2>
      <a:srgbClr val="002960"/>
    </a:dk2>
    <a:lt2>
      <a:srgbClr val="FFFFFF"/>
    </a:lt2>
    <a:accent1>
      <a:srgbClr val="FFFFFF"/>
    </a:accent1>
    <a:accent2>
      <a:srgbClr val="BFCAD7"/>
    </a:accent2>
    <a:accent3>
      <a:srgbClr val="FFFFFF"/>
    </a:accent3>
    <a:accent4>
      <a:srgbClr val="000000"/>
    </a:accent4>
    <a:accent5>
      <a:srgbClr val="FFFFFF"/>
    </a:accent5>
    <a:accent6>
      <a:srgbClr val="ADB7C3"/>
    </a:accent6>
    <a:hlink>
      <a:srgbClr val="8094AF"/>
    </a:hlink>
    <a:folHlink>
      <a:srgbClr val="405E88"/>
    </a:folHlink>
  </a:clrScheme>
  <a:fontScheme name="GEO_UT Special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GEO_UT Special_en</Template>
  <TotalTime>16647</TotalTime>
  <Words>2803</Words>
  <Application>Microsoft Office PowerPoint</Application>
  <PresentationFormat>Custom</PresentationFormat>
  <Paragraphs>360</Paragraphs>
  <Slides>36</Slides>
  <Notes>18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0" baseType="lpstr">
      <vt:lpstr>Wingdings</vt:lpstr>
      <vt:lpstr>Arial</vt:lpstr>
      <vt:lpstr>GEO_UT Special_en</vt:lpstr>
      <vt:lpstr>Chart</vt:lpstr>
      <vt:lpstr>Financial health</vt:lpstr>
      <vt:lpstr>AGENDA: Unit 5</vt:lpstr>
      <vt:lpstr>Contents</vt:lpstr>
      <vt:lpstr>Capital structure theory</vt:lpstr>
      <vt:lpstr>Main shortcomings of MM theory</vt:lpstr>
      <vt:lpstr>The ‘No-growth assumption’</vt:lpstr>
      <vt:lpstr>Uncertainty in the MM model</vt:lpstr>
      <vt:lpstr>Equivalent return classes</vt:lpstr>
      <vt:lpstr>Marshallian analysis</vt:lpstr>
      <vt:lpstr>Proposition 1</vt:lpstr>
      <vt:lpstr>Proof of Proposition 1</vt:lpstr>
      <vt:lpstr>Proposition 2</vt:lpstr>
      <vt:lpstr>Violation of MM assumptions</vt:lpstr>
      <vt:lpstr>Positive Theories of Capital Structure (1/2)</vt:lpstr>
      <vt:lpstr>Positive Theories of Capital Structure (2/2)</vt:lpstr>
      <vt:lpstr>The three perspectives result in the following</vt:lpstr>
      <vt:lpstr>Pecking Order Theory</vt:lpstr>
      <vt:lpstr>Market Timing Theory</vt:lpstr>
      <vt:lpstr>Managerial Inertia Model</vt:lpstr>
      <vt:lpstr>Stylized facts based on prior research</vt:lpstr>
      <vt:lpstr>Contents</vt:lpstr>
      <vt:lpstr>What is financial health?</vt:lpstr>
      <vt:lpstr>Common measures of financial health</vt:lpstr>
      <vt:lpstr>Contents</vt:lpstr>
      <vt:lpstr>Cash holding, access to short-term finance and liquidty</vt:lpstr>
      <vt:lpstr>Cash holding of UK companies has increased since 1988</vt:lpstr>
      <vt:lpstr>Increase in cash holding is driven by “excess cash”</vt:lpstr>
      <vt:lpstr>What drives cash holding?</vt:lpstr>
      <vt:lpstr>Contents</vt:lpstr>
      <vt:lpstr>Andersons Inc. – finding the right capital structure</vt:lpstr>
      <vt:lpstr>Interest coverage increased </vt:lpstr>
      <vt:lpstr>Deriving the maximum debt level compared to 2007</vt:lpstr>
      <vt:lpstr>How does a change in capital structure affect value?</vt:lpstr>
      <vt:lpstr>Calculation of tax benefits and its impact on value</vt:lpstr>
      <vt:lpstr>What did actually happen?</vt:lpstr>
      <vt:lpstr>MAIN INSIGHTS</vt:lpstr>
    </vt:vector>
  </TitlesOfParts>
  <Company>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karsten kohlhöfer</dc:creator>
  <cp:keywords>Message Universal Template A4</cp:keywords>
  <dc:description>Version 1.1</dc:description>
  <cp:lastModifiedBy>Kling, Gerhard</cp:lastModifiedBy>
  <cp:revision>1825</cp:revision>
  <cp:lastPrinted>2006-11-29T21:43:04Z</cp:lastPrinted>
  <dcterms:created xsi:type="dcterms:W3CDTF">2006-05-23T12:59:45Z</dcterms:created>
  <dcterms:modified xsi:type="dcterms:W3CDTF">2022-01-11T13:51:52Z</dcterms:modified>
  <cp:category>POT - A4</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Event">
    <vt:lpwstr/>
  </property>
  <property fmtid="{D5CDD505-2E9C-101B-9397-08002B2CF9AE}" pid="6" name="Delivery Date">
    <vt:lpwstr/>
  </property>
  <property fmtid="{D5CDD505-2E9C-101B-9397-08002B2CF9AE}" pid="7" name="Title">
    <vt:lpwstr>Slide 0</vt:lpwstr>
  </property>
  <property fmtid="{D5CDD505-2E9C-101B-9397-08002B2CF9AE}" pid="8" name="Final">
    <vt:bool>true</vt:bool>
  </property>
  <property fmtid="{D5CDD505-2E9C-101B-9397-08002B2CF9AE}" pid="9" name="DocIDSWO">
    <vt:lpwstr>ZWJ100 - Retail Banking Conf Dry-run</vt:lpwstr>
  </property>
  <property fmtid="{D5CDD505-2E9C-101B-9397-08002B2CF9AE}" pid="10" name="SWOTitle">
    <vt:lpwstr>ZWJ100 - Retail Banking Conf Dry-run</vt:lpwstr>
  </property>
  <property fmtid="{D5CDD505-2E9C-101B-9397-08002B2CF9AE}" pid="11" name="DocID">
    <vt:lpwstr>BVA-262310-100-20060902-GE3-v6(Banking JV master 20.9.2006)</vt:lpwstr>
  </property>
  <property fmtid="{D5CDD505-2E9C-101B-9397-08002B2CF9AE}" pid="12" name="DocIDinTitle">
    <vt:bool>false</vt:bool>
  </property>
  <property fmtid="{D5CDD505-2E9C-101B-9397-08002B2CF9AE}" pid="13" name="DocIDinSlide">
    <vt:bool>true</vt:bool>
  </property>
  <property fmtid="{D5CDD505-2E9C-101B-9397-08002B2CF9AE}" pid="14" name="DocIDPosition">
    <vt:i4>1</vt:i4>
  </property>
</Properties>
</file>