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C6D1D0-8384-4136-B517-1B4B8914D33F}">
          <p14:sldIdLst>
            <p14:sldId id="25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D1D37-AF0D-4ACA-B376-3A9983E79C39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2F73-B823-4096-9E46-A194B94FD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82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3781-E3B3-4104-B950-9F3AECA5CE52}" type="datetime1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Chart">
            <a:extLst>
              <a:ext uri="{FF2B5EF4-FFF2-40B4-BE49-F238E27FC236}">
                <a16:creationId xmlns:a16="http://schemas.microsoft.com/office/drawing/2014/main" id="{CC96A501-130A-1674-11A9-A4D380DCEF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78" y="1972309"/>
            <a:ext cx="2283400" cy="22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E1BE-3775-4DA1-AE3C-A40D377158CA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7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87BD-3C4D-4179-9693-CEC57745C260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DD7-3239-4087-8D5A-A93BDB500D0E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95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4757-8D42-4EFE-80DF-8448BD885471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7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D8F-DE7B-4608-9D2B-4382BFA49015}" type="datetime1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346108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22D-1468-431B-8415-38191B358DCE}" type="datetime1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184932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DFB1-9CA5-4AF8-AE13-6D06B7783139}" type="datetime1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23950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CBC7-9E20-480D-9DF4-88895CE5432F}" type="datetime1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ADB7DB-05DF-4C26-87BC-90D42D1A6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1BBB-7D46-42A8-BB9E-883057E9BA83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34322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E39-96F2-402C-A3D2-2B78786EA2D3}" type="datetime1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33178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1AB8-C548-44EF-AEEC-A91EDAC9BDAD}" type="datetime1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561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A561-B9C7-4D13-8F63-5B3028C6E14B}" type="datetime1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326836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096-51EB-41E4-9C6F-48356252B7DD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8174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A4-8190-4CB7-94CC-9D4ADFD51772}" type="datetime1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211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782E-D411-45C4-9B8F-626327366C2D}" type="datetime1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www.yunikarn.com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7DB-05DF-4C26-87BC-90D42D1A65B3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90C6511-88AF-0DCE-9803-A7D63FE715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68" y="753227"/>
            <a:ext cx="1296838" cy="12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conomy/grossdomesticproductgdp/timeseries/ihxw/pn2" TargetMode="External"/><Relationship Id="rId2" Type="http://schemas.openxmlformats.org/officeDocument/2006/relationships/hyperlink" Target="https://www.nationwidehousepriceindex.co.uk/resour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economy/grossdomesticproductgdp/timeseries/ihxt/pn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2CC-F391-0357-7502-A628C8CB9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The UK property market: To buy or not to buy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8BD4-6234-9EA1-ED18-84DBF8A4B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– not Feelings</a:t>
            </a:r>
          </a:p>
        </p:txBody>
      </p:sp>
    </p:spTree>
    <p:extLst>
      <p:ext uri="{BB962C8B-B14F-4D97-AF65-F5344CB8AC3E}">
        <p14:creationId xmlns:p14="http://schemas.microsoft.com/office/powerpoint/2010/main" val="16369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71F6-F6E4-E6D0-C885-E20D0A2D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some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7B63-9CDD-8527-E5AF-D1A82AE4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0928"/>
            <a:ext cx="9613861" cy="3599316"/>
          </a:xfrm>
        </p:spPr>
        <p:txBody>
          <a:bodyPr>
            <a:noAutofit/>
          </a:bodyPr>
          <a:lstStyle/>
          <a:p>
            <a:r>
              <a:rPr lang="en-GB" sz="2000" dirty="0"/>
              <a:t>Nationwide house price data </a:t>
            </a:r>
          </a:p>
          <a:p>
            <a:pPr lvl="1"/>
            <a:r>
              <a:rPr lang="en-GB" dirty="0">
                <a:hlinkClick r:id="rId2"/>
              </a:rPr>
              <a:t>https://www.nationwidehousepriceindex.co.uk/resources/</a:t>
            </a:r>
            <a:endParaRPr lang="en-GB" dirty="0"/>
          </a:p>
          <a:p>
            <a:r>
              <a:rPr lang="en-GB" sz="2000" dirty="0"/>
              <a:t>ONS data: GDP and GDP per capita</a:t>
            </a:r>
          </a:p>
          <a:p>
            <a:pPr lvl="1"/>
            <a:r>
              <a:rPr lang="en-GB" dirty="0">
                <a:hlinkClick r:id="rId3"/>
              </a:rPr>
              <a:t>https://www.ons.gov.uk/economy/grossdomesticproductgdp/timeseries/ihxw/pn2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https://www.ons.gov.uk/economy/grossdomesticproductgdp/timeseries/ihxt/pn2</a:t>
            </a:r>
            <a:endParaRPr lang="en-GB" dirty="0"/>
          </a:p>
          <a:p>
            <a:r>
              <a:rPr lang="en-GB" sz="2000" dirty="0"/>
              <a:t>Nominal or real values</a:t>
            </a:r>
          </a:p>
          <a:p>
            <a:r>
              <a:rPr lang="en-GB" sz="2000" dirty="0"/>
              <a:t>Property as inflation hedge</a:t>
            </a:r>
          </a:p>
          <a:p>
            <a:pPr lvl="2"/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7208-CEBB-43F3-3C26-C244EFDE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6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2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28CC9-1FA0-7CFC-D356-81283835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Prices and GDP per capita</a:t>
            </a:r>
          </a:p>
        </p:txBody>
      </p:sp>
      <p:pic>
        <p:nvPicPr>
          <p:cNvPr id="43" name="Picture 2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3F04-FD14-A2BC-A499-86D20297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ratios include price-income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BUT: household composition has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patterns have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might be a long-term equilibrium: affordability and rental income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Placeholder 6" descr="A graph of growth in years&#10;&#10;Description automatically generated">
            <a:extLst>
              <a:ext uri="{FF2B5EF4-FFF2-40B4-BE49-F238E27FC236}">
                <a16:creationId xmlns:a16="http://schemas.microsoft.com/office/drawing/2014/main" id="{E2725F67-B4BF-3DCE-0480-D43834130E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4768"/>
          <a:stretch>
            <a:fillRect/>
          </a:stretch>
        </p:blipFill>
        <p:spPr>
          <a:xfrm>
            <a:off x="5016931" y="1022227"/>
            <a:ext cx="7022669" cy="465776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31DE-15EB-83FD-6291-FC3F259D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42521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28CC9-1FA0-7CFC-D356-81283835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Prices and GDP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3F04-FD14-A2BC-A499-86D20297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Measure of size of the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Population change reflected</a:t>
            </a:r>
          </a:p>
        </p:txBody>
      </p:sp>
      <p:pic>
        <p:nvPicPr>
          <p:cNvPr id="9" name="Picture Placeholder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3F699BC-D0E2-9470-4985-04913DABEB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4768"/>
          <a:stretch>
            <a:fillRect/>
          </a:stretch>
        </p:blipFill>
        <p:spPr>
          <a:xfrm>
            <a:off x="5276090" y="1349892"/>
            <a:ext cx="6269479" cy="41582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31DE-15EB-83FD-6291-FC3F259D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3262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28CC9-1FA0-7CFC-D356-81283835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Log scale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3F04-FD14-A2BC-A499-86D20297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log prices and GDP per capita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Reveals exponential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less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 – and undervaluation</a:t>
            </a:r>
          </a:p>
        </p:txBody>
      </p:sp>
      <p:pic>
        <p:nvPicPr>
          <p:cNvPr id="9" name="Picture Placeholder 8" descr="A graph with a line graph&#10;&#10;Description automatically generated">
            <a:extLst>
              <a:ext uri="{FF2B5EF4-FFF2-40B4-BE49-F238E27FC236}">
                <a16:creationId xmlns:a16="http://schemas.microsoft.com/office/drawing/2014/main" id="{F9977A02-7E88-769D-265A-A50D86B84C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4768"/>
          <a:stretch>
            <a:fillRect/>
          </a:stretch>
        </p:blipFill>
        <p:spPr>
          <a:xfrm>
            <a:off x="5276090" y="1349892"/>
            <a:ext cx="6269479" cy="41582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31DE-15EB-83FD-6291-FC3F259D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www.yunikarn.com</a:t>
            </a:r>
          </a:p>
        </p:txBody>
      </p:sp>
    </p:spTree>
    <p:extLst>
      <p:ext uri="{BB962C8B-B14F-4D97-AF65-F5344CB8AC3E}">
        <p14:creationId xmlns:p14="http://schemas.microsoft.com/office/powerpoint/2010/main" val="7617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71F6-F6E4-E6D0-C885-E20D0A2D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assessment … more analysis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7B63-9CDD-8527-E5AF-D1A82AE4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0928"/>
            <a:ext cx="9613861" cy="3599316"/>
          </a:xfrm>
        </p:spPr>
        <p:txBody>
          <a:bodyPr>
            <a:noAutofit/>
          </a:bodyPr>
          <a:lstStyle/>
          <a:p>
            <a:r>
              <a:rPr lang="en-GB" dirty="0"/>
              <a:t>Prices tend to develop in line with economic growth</a:t>
            </a:r>
          </a:p>
          <a:p>
            <a:r>
              <a:rPr lang="en-GB" dirty="0"/>
              <a:t>Property is a good inflation hedge – see video on gold prices</a:t>
            </a:r>
          </a:p>
          <a:p>
            <a:r>
              <a:rPr lang="en-GB" dirty="0"/>
              <a:t>House price growth tends to exhibit serial correlation</a:t>
            </a:r>
          </a:p>
          <a:p>
            <a:r>
              <a:rPr lang="en-GB" dirty="0"/>
              <a:t>Swings in the market making it more predictable</a:t>
            </a:r>
          </a:p>
          <a:p>
            <a:r>
              <a:rPr lang="en-GB" dirty="0"/>
              <a:t>What to expect?</a:t>
            </a:r>
          </a:p>
          <a:p>
            <a:r>
              <a:rPr lang="en-GB" dirty="0"/>
              <a:t>Is it time to buy or sell?</a:t>
            </a:r>
          </a:p>
          <a:p>
            <a:pPr marL="0" indent="0">
              <a:buNone/>
            </a:pPr>
            <a:endParaRPr lang="en-GB" dirty="0"/>
          </a:p>
          <a:p>
            <a:pPr lvl="2"/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7208-CEBB-43F3-3C26-C244EFDE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www.yunikarn.com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30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3675</TotalTime>
  <Words>233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The UK property market: To buy or not to buy </vt:lpstr>
      <vt:lpstr>Let’s look at some data</vt:lpstr>
      <vt:lpstr>Prices and GDP per capita</vt:lpstr>
      <vt:lpstr>Prices and GDP</vt:lpstr>
      <vt:lpstr>Log scale</vt:lpstr>
      <vt:lpstr>Initial assessment … more analysis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YUNIKARN G. Kling</dc:creator>
  <cp:lastModifiedBy>YUNIKARN G. Kling</cp:lastModifiedBy>
  <cp:revision>101</cp:revision>
  <dcterms:created xsi:type="dcterms:W3CDTF">2023-03-21T11:31:24Z</dcterms:created>
  <dcterms:modified xsi:type="dcterms:W3CDTF">2023-09-26T10:19:58Z</dcterms:modified>
</cp:coreProperties>
</file>