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 snapToObjects="1">
      <p:cViewPr>
        <p:scale>
          <a:sx n="89" d="100"/>
          <a:sy n="89" d="100"/>
        </p:scale>
        <p:origin x="2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412A2-F66B-F242-B891-862C50EFEB45}" type="datetimeFigureOut">
              <a:rPr lang="en-RU" smtClean="0"/>
              <a:t>31.03.2021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28C72-4721-934A-B929-9348E642B4D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541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CA88-6BF3-DB40-B6EC-838E359C92E4}" type="datetime1">
              <a:rPr lang="ru-RU" smtClean="0"/>
              <a:t>31.03.2021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9572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FC46-27F8-E34C-B266-F722C9F1C79B}" type="datetime1">
              <a:rPr lang="ru-RU" smtClean="0"/>
              <a:t>31.03.2021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9787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EC-CEB5-364B-9EE7-B8A5B448B18B}" type="datetime1">
              <a:rPr lang="ru-RU" smtClean="0"/>
              <a:t>31.03.2021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0087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9EF1-1841-EA4F-B71B-D8F261C1B63B}" type="datetime1">
              <a:rPr lang="ru-RU" smtClean="0"/>
              <a:t>31.03.2021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9012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8DBA-8B0E-3C4A-AD37-AD74C329E84E}" type="datetime1">
              <a:rPr lang="ru-RU" smtClean="0"/>
              <a:t>31.03.2021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910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A970-FA5B-8C42-B388-B8978BC6A4A2}" type="datetime1">
              <a:rPr lang="ru-RU" smtClean="0"/>
              <a:t>31.03.2021</a:t>
            </a:fld>
            <a:endParaRPr lang="en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3757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8321-B04F-104D-B908-063A7201E771}" type="datetime1">
              <a:rPr lang="ru-RU" smtClean="0"/>
              <a:t>31.03.2021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4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5AC5-1FE1-E041-8477-6E04D58D152A}" type="datetime1">
              <a:rPr lang="ru-RU" smtClean="0"/>
              <a:t>31.03.2021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7941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3CA-105C-3844-991A-22EF668A85A5}" type="datetime1">
              <a:rPr lang="ru-RU" smtClean="0"/>
              <a:t>31.03.2021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9951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9C7C-49BD-5944-B493-6908E132621A}" type="datetime1">
              <a:rPr lang="ru-RU" smtClean="0"/>
              <a:t>31.03.2021</a:t>
            </a:fld>
            <a:endParaRPr lang="en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7500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FD0542C-A59A-844D-B569-140548981509}" type="datetime1">
              <a:rPr lang="ru-RU" smtClean="0"/>
              <a:t>31.03.2021</a:t>
            </a:fld>
            <a:endParaRPr lang="en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2078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EB80EE-EA5D-DE4A-8DC4-AA641C680181}" type="datetime1">
              <a:rPr lang="ru-RU" smtClean="0"/>
              <a:t>31.03.2021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74FBBE0-2B8D-7A4C-A33D-24A0CB30A20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966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5F63-9DE1-F544-B206-36CB354BE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40" y="769817"/>
            <a:ext cx="6939520" cy="1645920"/>
          </a:xfrm>
        </p:spPr>
        <p:txBody>
          <a:bodyPr>
            <a:noAutofit/>
          </a:bodyPr>
          <a:lstStyle/>
          <a:p>
            <a:r>
              <a:rPr lang="ru-RU" sz="2400" dirty="0"/>
              <a:t>Разработка алгоритма поиска специфических сигнатур и их переходов в видеопотоке</a:t>
            </a:r>
            <a:r>
              <a:rPr lang="en-RU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DABC9-A1B3-C74F-AB3A-376939E3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09750"/>
            <a:ext cx="47625" cy="57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DA333D-18D0-554D-B579-169793082CCF}"/>
              </a:ext>
            </a:extLst>
          </p:cNvPr>
          <p:cNvSpPr txBox="1"/>
          <p:nvPr/>
        </p:nvSpPr>
        <p:spPr>
          <a:xfrm>
            <a:off x="1176454" y="3590692"/>
            <a:ext cx="6791092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Мустафин Владимир Михайлович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ФФ НГУ, 4 курс, кафедра АФТИ</a:t>
            </a:r>
          </a:p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Таранцев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Игорь Геннадьевич вед. инженер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ИАиЭ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 РАН</a:t>
            </a:r>
          </a:p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выполнения работы: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Лаборатория №13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ИАиЭ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 РАН</a:t>
            </a:r>
            <a:endParaRPr lang="en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7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3803-F63A-1646-B281-B31FEFAC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600" y="207620"/>
            <a:ext cx="5797296" cy="891540"/>
          </a:xfrm>
        </p:spPr>
        <p:txBody>
          <a:bodyPr/>
          <a:lstStyle/>
          <a:p>
            <a:pPr algn="ctr"/>
            <a:r>
              <a:rPr lang="ru-RU" dirty="0"/>
              <a:t>Проблема и актуальность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EFDD-FA6A-CE4A-8F53-F62F2FC7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61" y="1823710"/>
            <a:ext cx="4749752" cy="354860"/>
          </a:xfrm>
        </p:spPr>
        <p:txBody>
          <a:bodyPr>
            <a:normAutofit/>
          </a:bodyPr>
          <a:lstStyle/>
          <a:p>
            <a:r>
              <a:rPr lang="ru-RU" sz="1600" dirty="0"/>
              <a:t>Сравнение видеопотоков в реальном времени </a:t>
            </a:r>
            <a:endParaRPr lang="en-RU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F8110-DF0F-9D46-B0B8-855D3FE8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88" y="1918281"/>
            <a:ext cx="1410286" cy="1410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E03AC8-AAAE-004F-8816-CFB18D85AADD}"/>
                  </a:ext>
                </a:extLst>
              </p:cNvPr>
              <p:cNvSpPr txBox="1"/>
              <p:nvPr/>
            </p:nvSpPr>
            <p:spPr>
              <a:xfrm>
                <a:off x="6324151" y="3447135"/>
                <a:ext cx="239676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U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3∗10</m:t>
                        </m:r>
                      </m:e>
                      <m:sup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RU" sz="1350" dirty="0"/>
                  <a:t>  </a:t>
                </a:r>
                <a:r>
                  <a:rPr lang="ru-RU" sz="1350" dirty="0"/>
                  <a:t>операций в секунду</a:t>
                </a:r>
                <a:endParaRPr lang="en-RU" sz="135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E03AC8-AAAE-004F-8816-CFB18D85A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51" y="3447135"/>
                <a:ext cx="2396760" cy="300082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65A557B-A7E5-034D-805F-6A10C8D6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888" y="3939910"/>
            <a:ext cx="1360786" cy="1360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FC68D90-42E4-4E40-972F-8043DA26AF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1303" y="5613259"/>
                <a:ext cx="2972702" cy="35486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350">
                        <a:latin typeface="Cambria Math" panose="02040503050406030204" pitchFamily="18" charset="0"/>
                      </a:rPr>
                      <m:t>1280∗720 </m:t>
                    </m:r>
                  </m:oMath>
                </a14:m>
                <a:r>
                  <a:rPr lang="ru-RU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пикселей(</a:t>
                </a:r>
                <a:r>
                  <a:rPr lang="en-US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</a:t>
                </a:r>
                <a:r>
                  <a:rPr lang="ru-RU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921600 </a:t>
                </a:r>
                <a:r>
                  <a:rPr lang="en-US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px</a:t>
                </a:r>
                <a:r>
                  <a:rPr lang="ru-RU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RU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FC68D90-42E4-4E40-972F-8043DA26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03" y="5613259"/>
                <a:ext cx="2972702" cy="354860"/>
              </a:xfrm>
              <a:prstGeom prst="rect">
                <a:avLst/>
              </a:prstGeom>
              <a:blipFill>
                <a:blip r:embed="rId5"/>
                <a:stretch>
                  <a:fillRect t="-7143" r="-42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2DA53C5-32B1-E146-BBF6-74052E01D46D}"/>
              </a:ext>
            </a:extLst>
          </p:cNvPr>
          <p:cNvSpPr txBox="1"/>
          <p:nvPr/>
        </p:nvSpPr>
        <p:spPr>
          <a:xfrm>
            <a:off x="610761" y="2723302"/>
            <a:ext cx="5024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dirty="0" err="1"/>
              <a:t>Попиксельное</a:t>
            </a:r>
            <a:r>
              <a:rPr lang="ru-RU" sz="2100" dirty="0"/>
              <a:t> сравнение кадров – 2 такта</a:t>
            </a:r>
          </a:p>
          <a:p>
            <a:r>
              <a:rPr lang="ru-RU" sz="2100" dirty="0"/>
              <a:t>Вычитание и умножение</a:t>
            </a:r>
            <a:endParaRPr lang="en-RU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0EFCD7-458A-554F-8ADD-EE15DEFF412F}"/>
                  </a:ext>
                </a:extLst>
              </p:cNvPr>
              <p:cNvSpPr txBox="1"/>
              <p:nvPr/>
            </p:nvSpPr>
            <p:spPr>
              <a:xfrm>
                <a:off x="610761" y="3564590"/>
                <a:ext cx="3525123" cy="596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3∗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921600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∗2</m:t>
                        </m:r>
                      </m:den>
                    </m:f>
                    <m:r>
                      <a:rPr lang="en-US" sz="2100" i="1">
                        <a:latin typeface="Cambria Math" panose="02040503050406030204" pitchFamily="18" charset="0"/>
                      </a:rPr>
                      <m:t>=1627</m:t>
                    </m:r>
                  </m:oMath>
                </a14:m>
                <a:r>
                  <a:rPr lang="en-RU" sz="2100" dirty="0"/>
                  <a:t> </a:t>
                </a:r>
                <a:r>
                  <a:rPr lang="ru-RU" sz="2100" dirty="0"/>
                  <a:t>кадров</a:t>
                </a:r>
                <a:endParaRPr lang="en-RU" sz="21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0EFCD7-458A-554F-8ADD-EE15DEFF4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61" y="3564590"/>
                <a:ext cx="3525123" cy="596702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1362E1-0F92-D242-9F80-57DB40F30B9D}"/>
                  </a:ext>
                </a:extLst>
              </p:cNvPr>
              <p:cNvSpPr txBox="1"/>
              <p:nvPr/>
            </p:nvSpPr>
            <p:spPr>
              <a:xfrm>
                <a:off x="579112" y="4551430"/>
                <a:ext cx="3992888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100" dirty="0"/>
                  <a:t>При характерном размере базы: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RU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ru-RU" sz="2100" dirty="0"/>
                  <a:t> роликов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≈5 000 000</m:t>
                    </m:r>
                  </m:oMath>
                </a14:m>
                <a:r>
                  <a:rPr lang="ru-RU" sz="2100" dirty="0"/>
                  <a:t> кадров</a:t>
                </a:r>
                <a:endParaRPr lang="en-RU" sz="2100" dirty="0"/>
              </a:p>
              <a:p>
                <a:pPr algn="ctr"/>
                <a:endParaRPr lang="en-RU" sz="21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1362E1-0F92-D242-9F80-57DB40F30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2" y="4551430"/>
                <a:ext cx="3992888" cy="1061829"/>
              </a:xfrm>
              <a:prstGeom prst="rect">
                <a:avLst/>
              </a:prstGeom>
              <a:blipFill>
                <a:blip r:embed="rId7"/>
                <a:stretch>
                  <a:fillRect l="-635" t="-3529" r="-158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4B48-415F-7642-8AC4-3B374850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0850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2D36-87D6-7144-8004-9D51AEC7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11178"/>
            <a:ext cx="5937755" cy="1188720"/>
          </a:xfrm>
        </p:spPr>
        <p:txBody>
          <a:bodyPr/>
          <a:lstStyle/>
          <a:p>
            <a:r>
              <a:rPr lang="ru-RU" dirty="0"/>
              <a:t>Проблема и актуальность</a:t>
            </a:r>
            <a:endParaRPr lang="en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37194-BAEB-494D-98D3-0FDC3E7B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2</a:t>
            </a:fld>
            <a:endParaRPr lang="en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B9187-352D-6843-ACE9-BA97A7A3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3" y="1828562"/>
            <a:ext cx="4418538" cy="4170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Требования к способу хранения:</a:t>
            </a:r>
          </a:p>
          <a:p>
            <a:pPr lvl="1"/>
            <a:r>
              <a:rPr lang="ru-RU" dirty="0"/>
              <a:t>Скорость сравнения</a:t>
            </a:r>
          </a:p>
          <a:p>
            <a:pPr lvl="1"/>
            <a:r>
              <a:rPr lang="ru-RU" dirty="0"/>
              <a:t>Точность сравнения</a:t>
            </a:r>
          </a:p>
          <a:p>
            <a:pPr lvl="1"/>
            <a:r>
              <a:rPr lang="ru-RU" dirty="0"/>
              <a:t>Размер остаточной информации</a:t>
            </a:r>
          </a:p>
          <a:p>
            <a:pPr marL="442913" lvl="1" indent="-214313">
              <a:lnSpc>
                <a:spcPct val="150000"/>
              </a:lnSpc>
            </a:pPr>
            <a:r>
              <a:rPr lang="ru-RU" dirty="0"/>
              <a:t>Устойчивость к геометрическим трансформациям</a:t>
            </a:r>
          </a:p>
          <a:p>
            <a:pPr marL="442913" lvl="1" indent="-214313">
              <a:lnSpc>
                <a:spcPct val="150000"/>
              </a:lnSpc>
            </a:pPr>
            <a:r>
              <a:rPr lang="ru-RU" dirty="0"/>
              <a:t>Устойчивость к артефактам сжатия и оцифровки</a:t>
            </a:r>
          </a:p>
          <a:p>
            <a:pPr marL="442913" lvl="1" indent="-214313">
              <a:lnSpc>
                <a:spcPct val="150000"/>
              </a:lnSpc>
            </a:pPr>
            <a:r>
              <a:rPr lang="ru-RU" dirty="0"/>
              <a:t>Уникальность сигнатур</a:t>
            </a:r>
            <a:endParaRPr lang="en-RU" dirty="0"/>
          </a:p>
          <a:p>
            <a:pPr lvl="1"/>
            <a:endParaRPr lang="ru-RU" dirty="0"/>
          </a:p>
          <a:p>
            <a:pPr lvl="1"/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81C6B-66A3-EB47-9DDB-40FE7B54F81F}"/>
              </a:ext>
            </a:extLst>
          </p:cNvPr>
          <p:cNvSpPr txBox="1"/>
          <p:nvPr/>
        </p:nvSpPr>
        <p:spPr>
          <a:xfrm>
            <a:off x="4571999" y="1828562"/>
            <a:ext cx="43266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Решения – сигнатура</a:t>
            </a:r>
          </a:p>
          <a:p>
            <a:endParaRPr lang="ru-RU" dirty="0"/>
          </a:p>
          <a:p>
            <a:r>
              <a:rPr lang="ru-RU" dirty="0"/>
              <a:t>Виды сигнатур: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 Цветовая/яркостная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На основе порядковой меры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На основе радиальной проекции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На основе быстрого преобразования Фурье</a:t>
            </a:r>
          </a:p>
          <a:p>
            <a:r>
              <a:rPr lang="ru-RU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02E542-254D-8744-8AD2-423005A4EF13}"/>
              </a:ext>
            </a:extLst>
          </p:cNvPr>
          <p:cNvCxnSpPr>
            <a:cxnSpLocks/>
          </p:cNvCxnSpPr>
          <p:nvPr/>
        </p:nvCxnSpPr>
        <p:spPr>
          <a:xfrm>
            <a:off x="4460488" y="1828562"/>
            <a:ext cx="0" cy="378642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76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0739-C17B-9844-9665-EFE20654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278892"/>
            <a:ext cx="5937755" cy="1188720"/>
          </a:xfrm>
        </p:spPr>
        <p:txBody>
          <a:bodyPr/>
          <a:lstStyle/>
          <a:p>
            <a:r>
              <a:rPr lang="ru-RU" dirty="0"/>
              <a:t>Прямое сравнение сигнатур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B456-8440-BB4F-AF64-01FB7E1D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33" y="1878009"/>
            <a:ext cx="7534179" cy="1188720"/>
          </a:xfrm>
        </p:spPr>
        <p:txBody>
          <a:bodyPr>
            <a:normAutofit/>
          </a:bodyPr>
          <a:lstStyle/>
          <a:p>
            <a:r>
              <a:rPr lang="ru-RU" sz="2400" dirty="0"/>
              <a:t>Проблема</a:t>
            </a:r>
          </a:p>
          <a:p>
            <a:pPr lvl="1"/>
            <a:r>
              <a:rPr lang="ru-RU" sz="2000" dirty="0"/>
              <a:t>Размер базы роликов, с которым ведется сравнение</a:t>
            </a:r>
          </a:p>
          <a:p>
            <a:endParaRPr lang="en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0195-0192-9D4C-9D19-4AD228E7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3</a:t>
            </a:fld>
            <a:endParaRPr lang="en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E30A9-5F80-E745-BB92-27588CD18999}"/>
              </a:ext>
            </a:extLst>
          </p:cNvPr>
          <p:cNvSpPr txBox="1"/>
          <p:nvPr/>
        </p:nvSpPr>
        <p:spPr>
          <a:xfrm>
            <a:off x="705933" y="3859018"/>
            <a:ext cx="6995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Решение: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Подготовка ролика (Поиск «ключевых» сигнатур)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Алгоритм поиска под последовательности (статичные кадры, плавный переход изображения и т.п.)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33492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8BA3-A030-014A-B533-8908F1BD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278892"/>
            <a:ext cx="5937755" cy="1188720"/>
          </a:xfrm>
        </p:spPr>
        <p:txBody>
          <a:bodyPr/>
          <a:lstStyle/>
          <a:p>
            <a:r>
              <a:rPr lang="ru-RU" dirty="0"/>
              <a:t>Цели и задачи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C43EC-656F-D944-89A4-F26D18915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221" y="1766508"/>
                <a:ext cx="7885651" cy="44514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Цель:  Разработка алгоритма поиска и выделения специфических сигнатур в видеопотоке и достоверное определение совпадающих видео частей в структуре хранения размером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ru-RU" sz="2400" dirty="0"/>
                  <a:t> и более кадров.</a:t>
                </a:r>
                <a:r>
                  <a:rPr lang="en-US" sz="2400" dirty="0"/>
                  <a:t> 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Задачи:</a:t>
                </a:r>
              </a:p>
              <a:p>
                <a:pPr lvl="1"/>
                <a:r>
                  <a:rPr lang="ru-RU" sz="2000" dirty="0"/>
                  <a:t>Разработка алгоритма подготовки ролика</a:t>
                </a:r>
              </a:p>
              <a:p>
                <a:pPr lvl="1"/>
                <a:r>
                  <a:rPr lang="ru-RU" sz="2000" dirty="0"/>
                  <a:t>Разработка алгоритма, с высокой достоверностью, поиска последовательностей сигнатур в структуре хранения данных</a:t>
                </a:r>
              </a:p>
              <a:p>
                <a:pPr lvl="1"/>
                <a:r>
                  <a:rPr lang="ru-RU" sz="2000" dirty="0"/>
                  <a:t>Разработка конечного приложения для внедрения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C43EC-656F-D944-89A4-F26D18915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221" y="1766508"/>
                <a:ext cx="7885651" cy="4451412"/>
              </a:xfrm>
              <a:blipFill>
                <a:blip r:embed="rId2"/>
                <a:stretch>
                  <a:fillRect l="-1286" t="-114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C75E2-CF3B-1C48-8BE7-DC201270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084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729E-1567-A546-81A7-937C61BC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50305"/>
            <a:ext cx="5937755" cy="1188720"/>
          </a:xfrm>
        </p:spPr>
        <p:txBody>
          <a:bodyPr/>
          <a:lstStyle/>
          <a:p>
            <a:r>
              <a:rPr lang="ru-RU" dirty="0"/>
              <a:t>Итоги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95A4-CF9E-E847-8F39-1BCA5F7A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29" y="1946530"/>
            <a:ext cx="7691342" cy="3919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выполнения дипломной работы, был разработан алгоритм поиска специфических сигнатур, а так же алгоритм поиска под последовательностей сигнатур в структуре хранения видеоролика.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Использование этого набора алгоритмов позволяет (или нет) выполнять достоверный поиск совпадающих видео частей в входящем видеопотоке прямого вещания.</a:t>
            </a:r>
            <a:endParaRPr lang="en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CA689-EFBB-F64C-ACE3-F5C30FE1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BBE0-2B8D-7A4C-A33D-24A0CB30A20D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29539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{4D291BDD-C6AF-234A-A2B1-2DC279D6A289}tf10001120</Template>
  <TotalTime>305</TotalTime>
  <Words>288</Words>
  <Application>Microsoft Macintosh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Corbel</vt:lpstr>
      <vt:lpstr>Gill Sans MT</vt:lpstr>
      <vt:lpstr>Times New Roman</vt:lpstr>
      <vt:lpstr>Parcel</vt:lpstr>
      <vt:lpstr>Разработка алгоритма поиска специфических сигнатур и их переходов в видеопотоке </vt:lpstr>
      <vt:lpstr>Проблема и актуальность</vt:lpstr>
      <vt:lpstr>Проблема и актуальность</vt:lpstr>
      <vt:lpstr>Прямое сравнение сигнатур</vt:lpstr>
      <vt:lpstr>Цели и задачи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Mustafin</dc:creator>
  <cp:lastModifiedBy>Vladimir Mustafin</cp:lastModifiedBy>
  <cp:revision>12</cp:revision>
  <dcterms:created xsi:type="dcterms:W3CDTF">2021-03-31T10:43:40Z</dcterms:created>
  <dcterms:modified xsi:type="dcterms:W3CDTF">2021-03-31T15:50:00Z</dcterms:modified>
</cp:coreProperties>
</file>