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EB3041-9C86-41A1-813D-14C9D65E3E75}">
  <a:tblStyle styleId="{AFEB3041-9C86-41A1-813D-14C9D65E3E7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67e1f503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67e1f50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67e1f503b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67e1f50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2800"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400"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2000"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800"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18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2800"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400"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2000"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800"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18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b="1" sz="2400"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 b="1" sz="2000"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 b="1" sz="1800"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2400"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000"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1800"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600"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16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b="1" sz="2400"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 b="1" sz="2000"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 b="1" sz="1800"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2400"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000"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1800"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600"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16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3200"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800"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2400"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2000"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20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42910" y="285729"/>
            <a:ext cx="7772400" cy="571503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s-ES" sz="28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 de pràctiques - SERVEI DNS (Linux)</a:t>
            </a:r>
            <a:endParaRPr b="0" i="0" sz="288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4071934" y="1571612"/>
            <a:ext cx="2000264" cy="3286148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Servidor DNS Ubuntu Server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BIND9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192.168.X.1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(grupX.</a:t>
            </a: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6929454" y="1500174"/>
            <a:ext cx="2000264" cy="3286148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 DNS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Ubuntu Desktop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192.168.X.3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6000760" y="3214686"/>
            <a:ext cx="1000132" cy="500066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8" name="Google Shape;88;p13"/>
          <p:cNvGraphicFramePr/>
          <p:nvPr/>
        </p:nvGraphicFramePr>
        <p:xfrm>
          <a:off x="214314" y="12144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{AFEB3041-9C86-41A1-813D-14C9D65E3E75}</a:tableStyleId>
              </a:tblPr>
              <a:tblGrid>
                <a:gridCol w="1643075"/>
                <a:gridCol w="1643075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/>
                        <a:t>Registres DNS zona directa (grupX.local)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/>
                        <a:t>[A] srv</a:t>
                      </a:r>
                      <a:r>
                        <a:rPr lang="es-ES" sz="1100"/>
                        <a:t>ubu</a:t>
                      </a:r>
                      <a:r>
                        <a:rPr lang="es-ES" sz="1100" u="none" cap="none" strike="noStrike"/>
                        <a:t>X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/>
                        <a:t>192.168.X.1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/>
                        <a:t>[A] cl</a:t>
                      </a:r>
                      <a:r>
                        <a:rPr lang="es-ES" sz="1100"/>
                        <a:t>u</a:t>
                      </a:r>
                      <a:r>
                        <a:rPr lang="es-ES" sz="1100" u="none" cap="none" strike="noStrike"/>
                        <a:t>X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/>
                        <a:t>192.168.X.3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/>
                        <a:t>[CNAME] servidorX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/>
                        <a:t>srv</a:t>
                      </a:r>
                      <a:r>
                        <a:rPr lang="es-ES" sz="1100"/>
                        <a:t>ubu</a:t>
                      </a:r>
                      <a:r>
                        <a:rPr lang="es-ES" sz="1100" u="none" cap="none" strike="noStrike"/>
                        <a:t>X.grupX.</a:t>
                      </a:r>
                      <a:r>
                        <a:rPr lang="es-ES" sz="1100"/>
                        <a:t>local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s-ES" sz="1100" u="none" cap="none" strike="noStrike"/>
                        <a:t>[CNAME] clientX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/>
                        <a:t>cl</a:t>
                      </a:r>
                      <a:r>
                        <a:rPr lang="es-ES" sz="1100"/>
                        <a:t>u</a:t>
                      </a:r>
                      <a:r>
                        <a:rPr lang="es-ES" sz="1100" u="none" cap="none" strike="noStrike"/>
                        <a:t>X. grupX.</a:t>
                      </a:r>
                      <a:r>
                        <a:rPr lang="es-ES" sz="1100"/>
                        <a:t>local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/>
                        <a:t>[CNAME] mail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/>
                        <a:t>srv</a:t>
                      </a:r>
                      <a:r>
                        <a:rPr lang="es-ES" sz="1100"/>
                        <a:t>ubu</a:t>
                      </a:r>
                      <a:r>
                        <a:rPr lang="es-ES" sz="1100" u="none" cap="none" strike="noStrike"/>
                        <a:t>X.grupX.</a:t>
                      </a:r>
                      <a:r>
                        <a:rPr lang="es-ES" sz="1100"/>
                        <a:t>local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/>
                        <a:t>[MX] srv</a:t>
                      </a:r>
                      <a:r>
                        <a:rPr lang="es-ES" sz="1100"/>
                        <a:t>ubu</a:t>
                      </a:r>
                      <a:r>
                        <a:rPr lang="es-ES" sz="1100" u="none" cap="none" strike="noStrike"/>
                        <a:t>X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89" name="Google Shape;89;p13"/>
          <p:cNvCxnSpPr/>
          <p:nvPr/>
        </p:nvCxnSpPr>
        <p:spPr>
          <a:xfrm flipH="1" rot="-5400000">
            <a:off x="3250397" y="2536025"/>
            <a:ext cx="1000132" cy="500066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90" name="Google Shape;90;p13"/>
          <p:cNvGraphicFramePr/>
          <p:nvPr/>
        </p:nvGraphicFramePr>
        <p:xfrm>
          <a:off x="214282" y="42049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{AFEB3041-9C86-41A1-813D-14C9D65E3E75}</a:tableStyleId>
              </a:tblPr>
              <a:tblGrid>
                <a:gridCol w="1643075"/>
                <a:gridCol w="1643075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/>
                        <a:t>Registres DNS zona inversa (192.168.X.</a:t>
                      </a:r>
                      <a:r>
                        <a:rPr lang="es-ES" sz="1100"/>
                        <a:t>0</a:t>
                      </a:r>
                      <a:r>
                        <a:rPr lang="es-ES" sz="1100" u="none" cap="none" strike="noStrike"/>
                        <a:t>)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s-ES" sz="1100" u="none" cap="none" strike="noStrike"/>
                        <a:t>[PTR] 192.168.X.1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-ES" sz="1100"/>
                        <a:t>srvubuX.grupX.local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s-ES" sz="1100" u="none" cap="none" strike="noStrike"/>
                        <a:t>[PTR] 192.168.X.3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-ES" sz="1100"/>
                        <a:t>cluX.grupX.local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91" name="Google Shape;91;p13"/>
          <p:cNvCxnSpPr/>
          <p:nvPr/>
        </p:nvCxnSpPr>
        <p:spPr>
          <a:xfrm rot="5400000">
            <a:off x="3214678" y="3929066"/>
            <a:ext cx="1071570" cy="500066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92" name="Google Shape;92;p13"/>
          <p:cNvSpPr txBox="1"/>
          <p:nvPr/>
        </p:nvSpPr>
        <p:spPr>
          <a:xfrm>
            <a:off x="4071925" y="4826675"/>
            <a:ext cx="15630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rgbClr val="FF0000"/>
                </a:solidFill>
              </a:rPr>
              <a:t>Nom de màquina:</a:t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rgbClr val="FF0000"/>
                </a:solidFill>
              </a:rPr>
              <a:t>srvubuX.grupX.local</a:t>
            </a:r>
            <a:endParaRPr b="1" sz="1100">
              <a:solidFill>
                <a:srgbClr val="FF0000"/>
              </a:solidFill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6929450" y="4756475"/>
            <a:ext cx="14727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rgbClr val="FF0000"/>
                </a:solidFill>
              </a:rPr>
              <a:t>Nom de màquina:</a:t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rgbClr val="FF0000"/>
                </a:solidFill>
              </a:rPr>
              <a:t>cluX.grupX.local</a:t>
            </a:r>
            <a:endParaRPr b="1"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ctrTitle"/>
          </p:nvPr>
        </p:nvSpPr>
        <p:spPr>
          <a:xfrm>
            <a:off x="642910" y="285729"/>
            <a:ext cx="7772400" cy="571503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s-ES" sz="28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 de pràctiques - SERVEI DNS (Windows)</a:t>
            </a:r>
            <a:endParaRPr b="0" i="0" sz="288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4071934" y="1571612"/>
            <a:ext cx="2000264" cy="3286148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Servidor DNS Windows Server 20</a:t>
            </a: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192.168.X.2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(grupX.</a:t>
            </a: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6929454" y="1500174"/>
            <a:ext cx="2000264" cy="3286148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 DNS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Windows </a:t>
            </a: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192.168.X.4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6000760" y="3214686"/>
            <a:ext cx="1000132" cy="500066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2" name="Google Shape;102;p14"/>
          <p:cNvGraphicFramePr/>
          <p:nvPr/>
        </p:nvGraphicFramePr>
        <p:xfrm>
          <a:off x="214314" y="12144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{AFEB3041-9C86-41A1-813D-14C9D65E3E75}</a:tableStyleId>
              </a:tblPr>
              <a:tblGrid>
                <a:gridCol w="1643075"/>
                <a:gridCol w="1643075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/>
                        <a:t>Registres DNS zona directa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/>
                        <a:t>[A] srv</a:t>
                      </a:r>
                      <a:r>
                        <a:rPr lang="es-ES" sz="1100"/>
                        <a:t>win</a:t>
                      </a:r>
                      <a:r>
                        <a:rPr lang="es-ES" sz="1100" u="none" cap="none" strike="noStrike"/>
                        <a:t>X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/>
                        <a:t>192.168.X.2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/>
                        <a:t>[A] cl</a:t>
                      </a:r>
                      <a:r>
                        <a:rPr lang="es-ES" sz="1100"/>
                        <a:t>w</a:t>
                      </a:r>
                      <a:r>
                        <a:rPr lang="es-ES" sz="1100" u="none" cap="none" strike="noStrike"/>
                        <a:t>X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/>
                        <a:t>192.168.X.4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/>
                        <a:t>[CNAME] servidorX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srvwinX</a:t>
                      </a:r>
                      <a:r>
                        <a:rPr lang="es-ES" sz="1100" u="none" cap="none" strike="noStrike"/>
                        <a:t>.grupX.</a:t>
                      </a:r>
                      <a:r>
                        <a:rPr lang="es-ES" sz="1100"/>
                        <a:t>local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s-ES" sz="1100" u="none" cap="none" strike="noStrike"/>
                        <a:t>[CNAME] clientX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clwX</a:t>
                      </a:r>
                      <a:r>
                        <a:rPr lang="es-ES" sz="1100" u="none" cap="none" strike="noStrike"/>
                        <a:t>. grupX.</a:t>
                      </a:r>
                      <a:r>
                        <a:rPr lang="es-ES" sz="1100"/>
                        <a:t>local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/>
                        <a:t>[CNAME] mail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srvwinX</a:t>
                      </a:r>
                      <a:r>
                        <a:rPr lang="es-ES" sz="1100" u="none" cap="none" strike="noStrike"/>
                        <a:t>.grupX.</a:t>
                      </a:r>
                      <a:r>
                        <a:rPr lang="es-ES" sz="1100"/>
                        <a:t>local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/>
                        <a:t>[MX] </a:t>
                      </a:r>
                      <a:r>
                        <a:rPr lang="es-ES" sz="1100"/>
                        <a:t>srvwinX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03" name="Google Shape;103;p14"/>
          <p:cNvCxnSpPr/>
          <p:nvPr/>
        </p:nvCxnSpPr>
        <p:spPr>
          <a:xfrm flipH="1" rot="-5400000">
            <a:off x="3250397" y="2536025"/>
            <a:ext cx="1000132" cy="500066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104" name="Google Shape;104;p14"/>
          <p:cNvGraphicFramePr/>
          <p:nvPr/>
        </p:nvGraphicFramePr>
        <p:xfrm>
          <a:off x="214282" y="42049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{AFEB3041-9C86-41A1-813D-14C9D65E3E75}</a:tableStyleId>
              </a:tblPr>
              <a:tblGrid>
                <a:gridCol w="1643075"/>
                <a:gridCol w="1643075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/>
                        <a:t>Registres DNS zona inversa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s-ES" sz="1100" u="none" cap="none" strike="noStrike"/>
                        <a:t>[PTR] 192.168.X.2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-ES" sz="1100"/>
                        <a:t>srvwinX.grupX.local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s-ES" sz="1100" u="none" cap="none" strike="noStrike"/>
                        <a:t>[PTR] 192.168.X.4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-ES" sz="1100"/>
                        <a:t>clwX.grupX.local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05" name="Google Shape;105;p14"/>
          <p:cNvCxnSpPr/>
          <p:nvPr/>
        </p:nvCxnSpPr>
        <p:spPr>
          <a:xfrm rot="5400000">
            <a:off x="3214678" y="3929066"/>
            <a:ext cx="1071570" cy="500066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06" name="Google Shape;106;p14"/>
          <p:cNvSpPr txBox="1"/>
          <p:nvPr/>
        </p:nvSpPr>
        <p:spPr>
          <a:xfrm>
            <a:off x="4071925" y="4826675"/>
            <a:ext cx="15630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rgbClr val="FF0000"/>
                </a:solidFill>
              </a:rPr>
              <a:t>Nom de màquina:</a:t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rgbClr val="FF0000"/>
                </a:solidFill>
              </a:rPr>
              <a:t>srvwinX.grupX.local</a:t>
            </a:r>
            <a:endParaRPr b="1" sz="1100">
              <a:solidFill>
                <a:srgbClr val="FF0000"/>
              </a:solidFill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6929450" y="4781550"/>
            <a:ext cx="15630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rgbClr val="FF0000"/>
                </a:solidFill>
              </a:rPr>
              <a:t>Nom de màquina:</a:t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rgbClr val="FF0000"/>
                </a:solidFill>
              </a:rPr>
              <a:t>clwX.grupX.local</a:t>
            </a:r>
            <a:endParaRPr b="1"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25" y="942975"/>
            <a:ext cx="8839200" cy="49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/>
          <p:nvPr/>
        </p:nvSpPr>
        <p:spPr>
          <a:xfrm rot="2350282">
            <a:off x="5159168" y="4442073"/>
            <a:ext cx="215154" cy="43011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/>
              <a:t>Zona</a:t>
            </a:r>
            <a:endParaRPr sz="900"/>
          </a:p>
        </p:txBody>
      </p:sp>
      <p:sp>
        <p:nvSpPr>
          <p:cNvPr id="114" name="Google Shape;114;p15"/>
          <p:cNvSpPr txBox="1"/>
          <p:nvPr/>
        </p:nvSpPr>
        <p:spPr>
          <a:xfrm>
            <a:off x="3678575" y="152400"/>
            <a:ext cx="25890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/>
              <a:t>Configuració BIND9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9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/>
          <p:nvPr/>
        </p:nvSpPr>
        <p:spPr>
          <a:xfrm>
            <a:off x="2190750" y="1019175"/>
            <a:ext cx="866700" cy="771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2714625" y="1000125"/>
            <a:ext cx="1161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Registre A</a:t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3943350" y="1095375"/>
            <a:ext cx="866700" cy="771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4467225" y="1000125"/>
            <a:ext cx="1161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Registre NS</a:t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5695950" y="1095375"/>
            <a:ext cx="866700" cy="771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6372225" y="1000125"/>
            <a:ext cx="1161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Registre CNAME</a:t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7524750" y="1095375"/>
            <a:ext cx="866700" cy="771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7972425" y="1000125"/>
            <a:ext cx="1161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Registre MX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icin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