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7" r:id="rId4"/>
    <p:sldId id="280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302" r:id="rId13"/>
    <p:sldId id="269" r:id="rId14"/>
    <p:sldId id="298" r:id="rId15"/>
    <p:sldId id="299" r:id="rId16"/>
    <p:sldId id="268" r:id="rId17"/>
    <p:sldId id="270" r:id="rId18"/>
    <p:sldId id="272" r:id="rId19"/>
    <p:sldId id="300" r:id="rId20"/>
    <p:sldId id="273" r:id="rId21"/>
    <p:sldId id="275" r:id="rId22"/>
    <p:sldId id="276" r:id="rId23"/>
    <p:sldId id="301" r:id="rId24"/>
    <p:sldId id="281" r:id="rId25"/>
    <p:sldId id="278" r:id="rId26"/>
  </p:sldIdLst>
  <p:sldSz cx="9144000" cy="5143500" type="screen16x9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Extrabold" panose="020B060402020202020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0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4897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c74ec18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c74ec18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74ec18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74ec18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74ec1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74ec1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7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74ec1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74ec1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74ec1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74ec1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670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74ec1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74ec1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58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74ec18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74ec18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74ec18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c74ec18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c74ec18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c74ec18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c74ec18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c74ec18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63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c74ec18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c74ec18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c74ec18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c74ec18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c74ec18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c74ec18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c74ec18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c74ec18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c74ec18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c74ec18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066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c74ec18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c74ec18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c74ec1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c74ec1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2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c74ec1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c74ec1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04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74ec18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74ec18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c74ec1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c74ec1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74ec1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74ec1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74ec18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c74ec18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74ec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c74ec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E3BA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None/>
              <a:defRPr sz="4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4750" y="3225925"/>
            <a:ext cx="8463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950" y="661425"/>
            <a:ext cx="2565184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E3BAA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518974" y="200575"/>
            <a:ext cx="787742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СОПОСТАВЛЕНИЕ НЕСТРУКТУРИРОВАННЫХ ТЕКСТОВЫХ ДАННЫХ</a:t>
            </a:r>
          </a:p>
        </p:txBody>
      </p:sp>
      <p:cxnSp>
        <p:nvCxnSpPr>
          <p:cNvPr id="23" name="Google Shape;23;p4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76600" y="1563075"/>
            <a:ext cx="37350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Font typeface="Proxima Nova"/>
              <a:buChar char="●"/>
              <a:defRPr sz="25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3225"/>
            <a:ext cx="36399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Font typeface="Proxima Nova"/>
              <a:buChar char="●"/>
              <a:defRPr sz="25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" name="Google Shape;30;p5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95900" y="726550"/>
            <a:ext cx="83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" name="Google Shape;35;p6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40175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8975" y="15399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7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53550" y="526350"/>
            <a:ext cx="6304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" name="Google Shape;46;p8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29925" y="1918975"/>
            <a:ext cx="424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529925" y="3336475"/>
            <a:ext cx="376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" name="Google Shape;54;p9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975" y="749825"/>
            <a:ext cx="79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Proxima Nova Extrabold"/>
              <a:buNone/>
              <a:defRPr sz="35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2100" y="1517775"/>
            <a:ext cx="8080500" cy="3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○"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■"/>
              <a:defRPr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sciencedojo.com/classification-decision-trees/" TargetMode="External"/><Relationship Id="rId7" Type="http://schemas.openxmlformats.org/officeDocument/2006/relationships/hyperlink" Target="https://www.statology.org/how-to-read-a-correlation-matrix/" TargetMode="External"/><Relationship Id="rId2" Type="http://schemas.openxmlformats.org/officeDocument/2006/relationships/hyperlink" Target="https://towardsdatascience.com/scikit-learn-decision-trees-explained-803f3812290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let-us-understand-the-correlation-matrix-and-covariance-matrix-d42e6b643c22" TargetMode="External"/><Relationship Id="rId5" Type="http://schemas.openxmlformats.org/officeDocument/2006/relationships/hyperlink" Target="https://towardsdatascience.com/polynomial-regression-bbe8b9d97491" TargetMode="External"/><Relationship Id="rId4" Type="http://schemas.openxmlformats.org/officeDocument/2006/relationships/hyperlink" Target="https://realpython.com/linear-regression-in-pytho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252" y="1572573"/>
            <a:ext cx="8149500" cy="2046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dirty="0"/>
              <a:t>Анализ корреляции различных </a:t>
            </a:r>
            <a:r>
              <a:rPr lang="ru-RU" sz="2800" dirty="0" err="1"/>
              <a:t>промоционных</a:t>
            </a:r>
            <a:r>
              <a:rPr lang="ru-RU" sz="2800" dirty="0"/>
              <a:t> каналов на продажи из аптек в фармацевтической отрасли.</a:t>
            </a:r>
            <a:endParaRPr sz="2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252" y="4171322"/>
            <a:ext cx="8463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Герингер Владимир 2020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АЛГОРИТМЫ И ТЕХНИКИ</a:t>
            </a:r>
            <a:endParaRPr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62900" y="1410721"/>
            <a:ext cx="8065800" cy="3150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dirty="0"/>
              <a:t>Трансформация и фильтр таблицы </a:t>
            </a:r>
            <a:r>
              <a:rPr lang="en-US" sz="2000" dirty="0" err="1"/>
              <a:t>pd.groupby</a:t>
            </a:r>
            <a:r>
              <a:rPr lang="en-US" sz="2000" dirty="0"/>
              <a:t>(), </a:t>
            </a:r>
            <a:r>
              <a:rPr lang="en-US" sz="2000" dirty="0" err="1"/>
              <a:t>pd.filter_items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dirty="0"/>
              <a:t>Оценка структуры данных </a:t>
            </a:r>
            <a:r>
              <a:rPr lang="en-US" sz="2000" dirty="0"/>
              <a:t>pd.info(), </a:t>
            </a:r>
            <a:r>
              <a:rPr lang="en-US" sz="2000" dirty="0" err="1"/>
              <a:t>pd.describe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dirty="0"/>
              <a:t>C</a:t>
            </a:r>
            <a:r>
              <a:rPr lang="ru-RU" sz="2000" dirty="0" err="1"/>
              <a:t>татистика</a:t>
            </a:r>
            <a:r>
              <a:rPr lang="ru-RU" sz="2000" dirty="0"/>
              <a:t> метрик </a:t>
            </a:r>
            <a:r>
              <a:rPr lang="en-US" sz="2000" dirty="0" err="1"/>
              <a:t>sns.heatmap</a:t>
            </a:r>
            <a:r>
              <a:rPr lang="en-US" sz="2000" dirty="0"/>
              <a:t>(), </a:t>
            </a:r>
            <a:r>
              <a:rPr lang="en-US" sz="2000" dirty="0" err="1"/>
              <a:t>sns.pairplot</a:t>
            </a:r>
            <a:r>
              <a:rPr lang="en-US" sz="2000" dirty="0"/>
              <a:t>(), </a:t>
            </a:r>
            <a:r>
              <a:rPr lang="en-US" sz="2000" dirty="0" err="1"/>
              <a:t>pd.hist</a:t>
            </a:r>
            <a:r>
              <a:rPr lang="en-US" sz="2000" dirty="0"/>
              <a:t>(), </a:t>
            </a:r>
            <a:r>
              <a:rPr lang="en-US" sz="2000" dirty="0" err="1"/>
              <a:t>plt.barh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dirty="0"/>
              <a:t>Обработка фичей </a:t>
            </a:r>
            <a:r>
              <a:rPr lang="en-US" sz="2000" dirty="0" err="1"/>
              <a:t>MinMaxScaller</a:t>
            </a:r>
            <a:r>
              <a:rPr lang="en-US" sz="2000" dirty="0"/>
              <a:t>(), </a:t>
            </a:r>
            <a:r>
              <a:rPr lang="en-US" sz="2000" dirty="0" err="1"/>
              <a:t>LabelEncoder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dirty="0"/>
              <a:t>Подбор модели </a:t>
            </a:r>
            <a:r>
              <a:rPr lang="en-US" sz="2000" dirty="0" err="1"/>
              <a:t>LinearRegression</a:t>
            </a:r>
            <a:r>
              <a:rPr lang="en-US" sz="2000" dirty="0"/>
              <a:t>(), </a:t>
            </a:r>
            <a:r>
              <a:rPr lang="en-US" sz="2000" dirty="0" err="1"/>
              <a:t>PolynomialFeatures</a:t>
            </a:r>
            <a:r>
              <a:rPr lang="en-US" sz="2000" dirty="0"/>
              <a:t>, </a:t>
            </a:r>
            <a:r>
              <a:rPr lang="en-US" sz="2000" dirty="0" err="1"/>
              <a:t>DecisionTreeClassifier</a:t>
            </a:r>
            <a:r>
              <a:rPr lang="en-US" sz="2000" dirty="0"/>
              <a:t>(), </a:t>
            </a:r>
            <a:r>
              <a:rPr lang="en-US" sz="2000" dirty="0" err="1"/>
              <a:t>RandomForestClassifier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dirty="0"/>
              <a:t>Оценка результатов </a:t>
            </a:r>
            <a:r>
              <a:rPr lang="en-US" sz="2000" dirty="0"/>
              <a:t>score, MAE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МЕТОДИКА РЕШЕНИЯ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ТРАНСФОРМАЦИЯ</a:t>
            </a:r>
            <a:r>
              <a:rPr lang="ru" dirty="0"/>
              <a:t> ДАННЫХ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96750" y="1451972"/>
            <a:ext cx="8523966" cy="360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800" dirty="0"/>
              <a:t>Исходный </a:t>
            </a:r>
            <a:r>
              <a:rPr lang="ru-RU" sz="1800" dirty="0" err="1"/>
              <a:t>датасет</a:t>
            </a:r>
            <a:endParaRPr lang="ru-RU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87B68-598D-47A1-B698-E91425E5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1223"/>
            <a:ext cx="9144000" cy="18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ТРАНСФОРМАЦИЯ</a:t>
            </a:r>
            <a:r>
              <a:rPr lang="ru" dirty="0"/>
              <a:t> ДАННЫХ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96750" y="1451972"/>
            <a:ext cx="8523966" cy="360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800" dirty="0"/>
              <a:t>Цель – изменить формат таблицы для расчёта матрицы корреляций и обучения модели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9282A1-1942-45E1-B787-E8EF1D6C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5" y="2266123"/>
            <a:ext cx="7477849" cy="2794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ТРАНСФОРМАЦИЯ</a:t>
            </a:r>
            <a:r>
              <a:rPr lang="ru" dirty="0"/>
              <a:t> ДАННЫХ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08C6CA-DA67-49A8-8337-066A91CD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0" y="1610035"/>
            <a:ext cx="4028086" cy="16722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1BEA85-90B5-4710-B3A1-5B1F5D87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0341"/>
            <a:ext cx="4448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 ОЧИСТКИ</a:t>
            </a:r>
            <a:r>
              <a:rPr lang="ru" dirty="0"/>
              <a:t> ДАННЫХ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84C32D-8027-44D8-838A-7F7E6029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1" b="67206"/>
          <a:stretch/>
        </p:blipFill>
        <p:spPr>
          <a:xfrm>
            <a:off x="641276" y="1510258"/>
            <a:ext cx="3723034" cy="19810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5EA487-0C38-4A9E-9F11-06395F9A5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31" t="96716"/>
          <a:stretch/>
        </p:blipFill>
        <p:spPr>
          <a:xfrm>
            <a:off x="765469" y="3558273"/>
            <a:ext cx="3474647" cy="1867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F8CB47-B31E-47A9-8AFA-ECBE9C21A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506" b="72554"/>
          <a:stretch/>
        </p:blipFill>
        <p:spPr>
          <a:xfrm>
            <a:off x="18591" y="1510262"/>
            <a:ext cx="622685" cy="16248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ED0709-7EC9-42C7-A30E-37A27EC71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472" b="54606"/>
          <a:stretch/>
        </p:blipFill>
        <p:spPr>
          <a:xfrm>
            <a:off x="4429650" y="2354665"/>
            <a:ext cx="4535703" cy="19810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46ABEC-43EE-41F0-A7A4-CA4FFEF6D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481" r="45472" b="3641"/>
          <a:stretch/>
        </p:blipFill>
        <p:spPr>
          <a:xfrm>
            <a:off x="4388059" y="4296789"/>
            <a:ext cx="4601043" cy="3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0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534153" y="749825"/>
            <a:ext cx="85623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ОБУЧАЮЩАЯ И ТЕСТОВАЯ ВЫБОРКА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757EE-1BD1-458E-99DC-22817B7B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78556"/>
            <a:ext cx="70389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МОДЕЛЬ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23C45-8767-4001-89E3-7BB8229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5" y="1416009"/>
            <a:ext cx="5048579" cy="13746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2B8904-BED3-4E6D-9CB9-552DB012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90701"/>
            <a:ext cx="5333072" cy="23527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1DB536-ADDC-4631-BA9D-3519E7CCB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072" y="3100324"/>
            <a:ext cx="3700663" cy="10650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DA39EB-E1EB-4612-8F7D-237FA5066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072" y="1482327"/>
            <a:ext cx="3700663" cy="1279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РЕЗУЛЬТАТЫ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62900" y="595446"/>
            <a:ext cx="8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МАТРИЦА КОРРЕЛЯЦИЙ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86ABFB-17C8-47AF-9E06-6F24586F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0" y="1472539"/>
            <a:ext cx="3357148" cy="3445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7D69E5-C949-4EB6-95EC-84AD07747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97"/>
          <a:stretch/>
        </p:blipFill>
        <p:spPr>
          <a:xfrm>
            <a:off x="3962902" y="1472539"/>
            <a:ext cx="5115389" cy="32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9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SzPts val="4500"/>
              <a:buAutoNum type="arabicPeriod"/>
            </a:pPr>
            <a:r>
              <a:rPr lang="ru" dirty="0"/>
              <a:t>ПОСТАНОВКА ЗАДАЧИ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МОДЕЛЕЙ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63FF7A-C12F-445C-BD29-DD47FECA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1" y="1462644"/>
            <a:ext cx="3981450" cy="1790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D24A0F-9422-41BD-BCAE-CCC05DF18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2" y="3393463"/>
            <a:ext cx="4158079" cy="14041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1A98FD-F4E5-493B-8869-DB5B98C70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276" y="2072244"/>
            <a:ext cx="4570639" cy="1181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A4253B-2853-4811-BDFB-2671F5FDE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09" y="3414335"/>
            <a:ext cx="2140375" cy="5922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06949" y="2303250"/>
            <a:ext cx="824204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5. </a:t>
            </a:r>
            <a:r>
              <a:rPr lang="ru-RU" dirty="0"/>
              <a:t>ВЫВОДЫ И </a:t>
            </a:r>
            <a:r>
              <a:rPr lang="ru" dirty="0"/>
              <a:t>ЗАКЛЮЧЕНИЕ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/>
              <a:t> Оптимальная модель – деревья решений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/>
              <a:t> Результат очень зависит от структуры данных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/>
              <a:t> Выявлены наиболее влияющие факторы на продажи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ПУТИ РАЗВИТИЯ ПРОЕКТА</a:t>
            </a:r>
            <a:endParaRPr dirty="0"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/>
              <a:t> Создание большего кол-ва категорий и диапазонов продаж, для более точного прогноза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/>
              <a:t> Обучение линейных моделей на усложнённом </a:t>
            </a:r>
            <a:r>
              <a:rPr lang="ru-RU" dirty="0" err="1"/>
              <a:t>датасете</a:t>
            </a:r>
            <a:endParaRPr lang="ru-RU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dirty="0"/>
              <a:t> Обкатка </a:t>
            </a:r>
            <a:r>
              <a:rPr lang="ru-RU" dirty="0" err="1"/>
              <a:t>стекинга</a:t>
            </a:r>
            <a:r>
              <a:rPr lang="ru-RU" dirty="0"/>
              <a:t> моделей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67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2DC-0D7C-3248-91D6-0C5EE7C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ECEC4F-2133-324C-BD6C-102CDD825685}"/>
              </a:ext>
            </a:extLst>
          </p:cNvPr>
          <p:cNvSpPr txBox="1">
            <a:spLocks/>
          </p:cNvSpPr>
          <p:nvPr/>
        </p:nvSpPr>
        <p:spPr>
          <a:xfrm>
            <a:off x="185338" y="1322525"/>
            <a:ext cx="87736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  <a:defRPr sz="24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/>
              <a:t> </a:t>
            </a:r>
            <a:r>
              <a:rPr lang="en-US" sz="1600" dirty="0" err="1"/>
              <a:t>Scikit</a:t>
            </a:r>
            <a:r>
              <a:rPr lang="en-US" sz="1600" dirty="0"/>
              <a:t>-Learn Decision Trees Explained</a:t>
            </a:r>
            <a:r>
              <a:rPr lang="ru-RU" sz="1600" dirty="0"/>
              <a:t> </a:t>
            </a:r>
            <a:r>
              <a:rPr lang="ru-RU" sz="2000" dirty="0"/>
              <a:t>- </a:t>
            </a:r>
            <a:r>
              <a:rPr lang="en-US" sz="1600" dirty="0">
                <a:hlinkClick r:id="rId2"/>
              </a:rPr>
              <a:t>https://towardsdatascience.com/scikit-learn-decision-trees-explained-803f3812290d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/>
              <a:t> </a:t>
            </a:r>
            <a:r>
              <a:rPr lang="en-US" sz="1600" dirty="0"/>
              <a:t>A Comprehensive Tutorial on Classification using Decision Trees</a:t>
            </a:r>
            <a:r>
              <a:rPr lang="ru-RU" sz="1600" dirty="0"/>
              <a:t> - </a:t>
            </a:r>
            <a:r>
              <a:rPr lang="en-US" sz="1600" dirty="0">
                <a:hlinkClick r:id="rId3"/>
              </a:rPr>
              <a:t>https://blog.datasciencedojo.com/classification-decision-trees/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/>
              <a:t> </a:t>
            </a:r>
            <a:r>
              <a:rPr lang="en-US" sz="1600" dirty="0"/>
              <a:t>Linear Regression in Python</a:t>
            </a:r>
            <a:r>
              <a:rPr lang="ru-RU" sz="1600" dirty="0"/>
              <a:t> - </a:t>
            </a:r>
            <a:r>
              <a:rPr lang="en-US" sz="1600" dirty="0">
                <a:hlinkClick r:id="rId4"/>
              </a:rPr>
              <a:t>https://realpython.com/linear-regression-in-python/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/>
              <a:t> </a:t>
            </a:r>
            <a:r>
              <a:rPr lang="en-US" sz="1600" dirty="0"/>
              <a:t>Polynomial Regression</a:t>
            </a:r>
            <a:r>
              <a:rPr lang="ru-RU" sz="1600" dirty="0"/>
              <a:t> - </a:t>
            </a:r>
            <a:r>
              <a:rPr lang="en-US" sz="1600" dirty="0">
                <a:hlinkClick r:id="rId5"/>
              </a:rPr>
              <a:t>https://towardsdatascience.com/polynomial-regression-bbe8b9d97491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/>
              <a:t> </a:t>
            </a:r>
            <a:r>
              <a:rPr lang="en-US" sz="1600" dirty="0"/>
              <a:t>Baffled by Covariance and Correlation???</a:t>
            </a:r>
            <a:r>
              <a:rPr lang="ru-RU" sz="1600" dirty="0"/>
              <a:t> - </a:t>
            </a:r>
            <a:r>
              <a:rPr lang="en-US" sz="1600" dirty="0">
                <a:hlinkClick r:id="rId6"/>
              </a:rPr>
              <a:t>https://towardsdatascience.com/let-us-understand-the-correlation-matrix-and-covariance-matrix-d42e6b643c22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/>
              <a:t> </a:t>
            </a:r>
            <a:r>
              <a:rPr lang="en-US" sz="1600" dirty="0"/>
              <a:t>How to Read a Correlation Matrix</a:t>
            </a:r>
            <a:r>
              <a:rPr lang="ru-RU" sz="1600" dirty="0"/>
              <a:t> - </a:t>
            </a:r>
            <a:r>
              <a:rPr lang="en-US" sz="1600" dirty="0">
                <a:hlinkClick r:id="rId7"/>
              </a:rPr>
              <a:t>https://www.statology.org/how-to-read-a-correlation-matrix/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1733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</a:t>
            </a:r>
            <a:endParaRPr dirty="0"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1"/>
          </p:nvPr>
        </p:nvSpPr>
        <p:spPr>
          <a:xfrm>
            <a:off x="624750" y="3225925"/>
            <a:ext cx="8463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Герингер Владимир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КАКАЯ ПРОБЛЕМА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763588" y="1539875"/>
            <a:ext cx="8380412" cy="221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800" dirty="0"/>
              <a:t>Фармкомпании тратят огромные деньги на продвижение своих препаратов за действуя три о</a:t>
            </a:r>
            <a:r>
              <a:rPr lang="ru-RU" dirty="0"/>
              <a:t>сновных канала: аптечные сети, </a:t>
            </a:r>
            <a:r>
              <a:rPr lang="ru-RU" dirty="0" err="1"/>
              <a:t>тв</a:t>
            </a:r>
            <a:r>
              <a:rPr lang="ru-RU" dirty="0"/>
              <a:t>-реклама, </a:t>
            </a:r>
            <a:r>
              <a:rPr lang="ru-RU" dirty="0" err="1"/>
              <a:t>промоционные</a:t>
            </a:r>
            <a:r>
              <a:rPr lang="ru-RU" dirty="0"/>
              <a:t> активности. </a:t>
            </a:r>
            <a:r>
              <a:rPr lang="ru-RU" dirty="0" err="1"/>
              <a:t>Промоционных</a:t>
            </a:r>
            <a:r>
              <a:rPr lang="ru-RU" dirty="0"/>
              <a:t> активностей много: визиты мед. </a:t>
            </a:r>
            <a:r>
              <a:rPr lang="ru-RU" dirty="0" err="1"/>
              <a:t>представтелей</a:t>
            </a:r>
            <a:r>
              <a:rPr lang="ru-RU" dirty="0"/>
              <a:t>, удалённые коммуникации, </a:t>
            </a:r>
            <a:r>
              <a:rPr lang="ru-RU" dirty="0" err="1"/>
              <a:t>мэйлинг</a:t>
            </a:r>
            <a:r>
              <a:rPr lang="ru-RU" dirty="0"/>
              <a:t>, конференции и т.д. На практике очень сложно собрать правильную комбинацию этих активностей для маркетинговой стратегии.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ru-RU" sz="2400" b="1" dirty="0"/>
              <a:t>Основная цель данного исследования </a:t>
            </a:r>
            <a:r>
              <a:rPr lang="ru-RU" dirty="0"/>
              <a:t>– создание инструмента для оптимальной настройки маркетинговой стратегии фармацевтического производителя путём подбора наиболее влияющих типов промоций на продажи из аптек.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66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539100" y="1276861"/>
            <a:ext cx="8065800" cy="3561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400"/>
              </a:spcAft>
              <a:buNone/>
            </a:pPr>
            <a:endParaRPr lang="ru-RU" sz="1800" b="1" dirty="0"/>
          </a:p>
          <a:p>
            <a:pPr marL="0" indent="0">
              <a:spcAft>
                <a:spcPts val="400"/>
              </a:spcAft>
              <a:buNone/>
            </a:pPr>
            <a:r>
              <a:rPr lang="ru-RU" sz="1800" b="1" dirty="0"/>
              <a:t>Цель</a:t>
            </a:r>
            <a:r>
              <a:rPr lang="ru-RU" sz="1800" dirty="0"/>
              <a:t> – сформировать </a:t>
            </a:r>
            <a:r>
              <a:rPr lang="ru-RU" sz="1800" dirty="0" err="1"/>
              <a:t>датасет</a:t>
            </a:r>
            <a:r>
              <a:rPr lang="ru-RU" sz="1800" dirty="0"/>
              <a:t> подходящим образом для расчёта матриц корреляций, а также обучения моделей для предсказаний продаж.</a:t>
            </a:r>
          </a:p>
          <a:p>
            <a:pPr marL="0" indent="0">
              <a:spcAft>
                <a:spcPts val="400"/>
              </a:spcAft>
              <a:buNone/>
            </a:pPr>
            <a:endParaRPr lang="ru-RU" sz="180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ru-RU" sz="1800" dirty="0"/>
              <a:t> - поиск корреляции в данных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ru-RU" sz="1800" dirty="0"/>
              <a:t> - изучение статистических параметров данных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ru-RU" sz="1800" dirty="0"/>
              <a:t> - понять, что влияет больше на продажи: промо активности, назначения, либо промо активности у врачей</a:t>
            </a:r>
          </a:p>
          <a:p>
            <a:pPr marL="0" indent="0">
              <a:spcAft>
                <a:spcPts val="1600"/>
              </a:spcAft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0852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РЕШАЛ ЗАДАЧУ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1. </a:t>
            </a:r>
            <a:r>
              <a:rPr lang="ru-RU" sz="2500" dirty="0"/>
              <a:t>Трансформация данных</a:t>
            </a:r>
            <a:r>
              <a:rPr lang="ru" sz="2500" dirty="0"/>
              <a:t>;</a:t>
            </a:r>
            <a:endParaRPr sz="2500" dirty="0"/>
          </a:p>
          <a:p>
            <a:pPr marL="0" lv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ru" sz="2500" dirty="0"/>
              <a:t>Шаг 2. </a:t>
            </a:r>
            <a:r>
              <a:rPr lang="ru-RU" sz="2500" dirty="0"/>
              <a:t>Поиск и анализ</a:t>
            </a:r>
            <a:r>
              <a:rPr lang="ru" sz="2500" dirty="0"/>
              <a:t> аналогичных решений;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3. Препроцессинг данных;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4. Использование модели;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2500" dirty="0"/>
              <a:t>Шаг 5. </a:t>
            </a:r>
            <a:r>
              <a:rPr lang="ru-RU" sz="2500" dirty="0"/>
              <a:t>Развитие проекта;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ЦЕЛЕВЫЕ МЕТРИКИ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8104" y="1475528"/>
            <a:ext cx="2800785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Точность предсказания категории продаж, а также коэффициент корреляции Пирсона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819658" y="2076388"/>
            <a:ext cx="4194730" cy="905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Score – MAE</a:t>
            </a:r>
            <a:r>
              <a:rPr lang="ru-RU" sz="1800" b="1" dirty="0"/>
              <a:t> – </a:t>
            </a:r>
            <a:r>
              <a:rPr lang="en-US" sz="1800" b="1" dirty="0"/>
              <a:t>Pearson cor.</a:t>
            </a:r>
          </a:p>
        </p:txBody>
      </p:sp>
      <p:sp>
        <p:nvSpPr>
          <p:cNvPr id="5" name="Google Shape;98;p17">
            <a:extLst>
              <a:ext uri="{FF2B5EF4-FFF2-40B4-BE49-F238E27FC236}">
                <a16:creationId xmlns:a16="http://schemas.microsoft.com/office/drawing/2014/main" id="{2BA9D6DC-651F-5D41-8327-6A4CD0F284FA}"/>
              </a:ext>
            </a:extLst>
          </p:cNvPr>
          <p:cNvSpPr txBox="1">
            <a:spLocks/>
          </p:cNvSpPr>
          <p:nvPr/>
        </p:nvSpPr>
        <p:spPr>
          <a:xfrm>
            <a:off x="2503078" y="1376464"/>
            <a:ext cx="6602818" cy="121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  <a:defRPr sz="24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buFont typeface="Proxima Nova"/>
              <a:buNone/>
            </a:pPr>
            <a:r>
              <a:rPr lang="ru-RU" sz="1800" b="1" dirty="0"/>
              <a:t>Предсказанная категория продаж - </a:t>
            </a:r>
            <a:r>
              <a:rPr lang="en-US" sz="1800" b="1" dirty="0"/>
              <a:t>% </a:t>
            </a:r>
            <a:r>
              <a:rPr lang="ru-RU" sz="1800" b="1" dirty="0"/>
              <a:t>совпадения</a:t>
            </a:r>
            <a:r>
              <a:rPr lang="en-US" sz="1800" b="1" dirty="0"/>
              <a:t> </a:t>
            </a:r>
            <a:endParaRPr lang="ru-RU" sz="1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67846D-CA84-BA47-9C6E-0CCCB49530C7}"/>
              </a:ext>
            </a:extLst>
          </p:cNvPr>
          <p:cNvCxnSpPr>
            <a:cxnSpLocks/>
          </p:cNvCxnSpPr>
          <p:nvPr/>
        </p:nvCxnSpPr>
        <p:spPr>
          <a:xfrm>
            <a:off x="2876106" y="1991464"/>
            <a:ext cx="5784119" cy="0"/>
          </a:xfrm>
          <a:prstGeom prst="line">
            <a:avLst/>
          </a:prstGeom>
          <a:ln w="444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F2E761-0570-457C-B9C0-7476E17A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19" y="2651700"/>
            <a:ext cx="4464826" cy="7944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6838A2-D619-4589-AF52-FC74FDA5C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30" y="3532545"/>
            <a:ext cx="3490603" cy="1143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АНАЛИЗ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ЕСТЬ АНАЛОГИ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0400" y="2436722"/>
            <a:ext cx="7990800" cy="2515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Фармацевтическая отрасль консервативна</a:t>
            </a:r>
            <a:endParaRPr sz="16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/>
              <a:t>Основной инструмент аналитика – </a:t>
            </a:r>
            <a:r>
              <a:rPr lang="en-US" sz="1600" dirty="0"/>
              <a:t>Excel.</a:t>
            </a:r>
            <a:endParaRPr lang="ru-RU" sz="16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/>
              <a:t>Практически никто не использует </a:t>
            </a:r>
            <a:r>
              <a:rPr lang="en-US" sz="1600" dirty="0"/>
              <a:t>Python</a:t>
            </a:r>
            <a:r>
              <a:rPr lang="ru-RU" sz="1600" dirty="0"/>
              <a:t>, иные ЯП для анализа данных, мне не удалось найти информацию на фарм рынке о кейсе по поиску корреляции с помощью </a:t>
            </a:r>
            <a:r>
              <a:rPr lang="en-US" sz="1600" dirty="0"/>
              <a:t>Python</a:t>
            </a:r>
            <a:r>
              <a:rPr lang="ru-RU" sz="1600" dirty="0"/>
              <a:t>, а также построению моделей для обучения и предсказания данных. Возможно, подобными кейсами является построение эконометрической модели с привлечением сторонних агентств.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13E58D6-A44F-1248-BD4E-45D76351B493}"/>
              </a:ext>
            </a:extLst>
          </p:cNvPr>
          <p:cNvSpPr txBox="1">
            <a:spLocks/>
          </p:cNvSpPr>
          <p:nvPr/>
        </p:nvSpPr>
        <p:spPr>
          <a:xfrm>
            <a:off x="500400" y="1273732"/>
            <a:ext cx="8332704" cy="10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Proxima Nova"/>
              <a:buChar char="●"/>
              <a:defRPr sz="25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ru-RU" sz="1800" b="1" dirty="0"/>
              <a:t>Готовые решения в открытых источниках найти не удалось. </a:t>
            </a:r>
          </a:p>
          <a:p>
            <a:pPr marL="0" indent="0">
              <a:buFont typeface="Proxima Nova"/>
              <a:buNone/>
            </a:pPr>
            <a:r>
              <a:rPr lang="ru-RU" sz="1800" b="1" dirty="0"/>
              <a:t>Только информация полученная от коллег работающих в других фарм компаниях.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DD13D7-F7AC-C048-8F22-6A5EA42B6819}"/>
              </a:ext>
            </a:extLst>
          </p:cNvPr>
          <p:cNvSpPr txBox="1">
            <a:spLocks/>
          </p:cNvSpPr>
          <p:nvPr/>
        </p:nvSpPr>
        <p:spPr>
          <a:xfrm>
            <a:off x="500400" y="1320291"/>
            <a:ext cx="8218298" cy="38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Proxima Nova"/>
              <a:buChar char="●"/>
              <a:defRPr sz="25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○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000"/>
              <a:buFont typeface="Proxima Nova"/>
              <a:buChar char="■"/>
              <a:defRPr sz="20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1600" b="1" dirty="0"/>
              <a:t>Таблицы из реляционной базы данных</a:t>
            </a:r>
            <a:r>
              <a:rPr lang="en-US" sz="1600" dirty="0"/>
              <a:t>: </a:t>
            </a:r>
            <a:r>
              <a:rPr lang="ru-RU" sz="1600" dirty="0"/>
              <a:t> в структуру входят данные из разных источников: данные по </a:t>
            </a:r>
            <a:r>
              <a:rPr lang="ru-RU" sz="1600" dirty="0" err="1"/>
              <a:t>промоционным</a:t>
            </a:r>
            <a:r>
              <a:rPr lang="ru-RU" sz="1600" dirty="0"/>
              <a:t> активностям фарм компаний, данные по назначениям препаратов, продажи препаратов из аптек. Суммарно 971 938 строк.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1600" b="1" dirty="0"/>
              <a:t>Формирование общей таблицы</a:t>
            </a:r>
            <a:r>
              <a:rPr lang="en-US" sz="1600" dirty="0"/>
              <a:t>: </a:t>
            </a:r>
            <a:r>
              <a:rPr lang="ru-RU" sz="1600" dirty="0"/>
              <a:t> далее перечисленные источники формируются с помощью </a:t>
            </a:r>
            <a:r>
              <a:rPr lang="en-US" sz="1600" dirty="0"/>
              <a:t>UNION </a:t>
            </a:r>
            <a:r>
              <a:rPr lang="ru-RU" sz="1600" dirty="0"/>
              <a:t>в вертикальную таблицу, растущую вниз.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1600" b="1" dirty="0"/>
              <a:t>Наличие пустых значений</a:t>
            </a:r>
            <a:r>
              <a:rPr lang="en-US" sz="1600" dirty="0"/>
              <a:t>: </a:t>
            </a:r>
            <a:r>
              <a:rPr lang="ru-RU" sz="1600" dirty="0"/>
              <a:t> из-за особенности структуры в таблицы много нулевых значений, что означало необходимость трансформации.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1600" b="1" dirty="0"/>
              <a:t>Зависимости в данных</a:t>
            </a:r>
            <a:r>
              <a:rPr lang="en-US" sz="1600" dirty="0"/>
              <a:t>: </a:t>
            </a:r>
            <a:r>
              <a:rPr lang="ru-RU" sz="1600" dirty="0"/>
              <a:t> </a:t>
            </a:r>
            <a:r>
              <a:rPr lang="ru-RU" sz="1600" dirty="0" err="1"/>
              <a:t>промоционная</a:t>
            </a:r>
            <a:r>
              <a:rPr lang="ru-RU" sz="1600" dirty="0"/>
              <a:t> активность направлена на увеличение выписки, выписка приводит к продаже из аптеки – классическая схема?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ru-RU" sz="1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ru-RU" sz="1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ru-RU" sz="1600" dirty="0"/>
          </a:p>
          <a:p>
            <a:pPr marL="457200" lvl="1" indent="0">
              <a:lnSpc>
                <a:spcPct val="100000"/>
              </a:lnSpc>
              <a:buFont typeface="Proxima Nova"/>
              <a:buNone/>
            </a:pPr>
            <a:endParaRPr lang="ru-RU" sz="1600" dirty="0"/>
          </a:p>
          <a:p>
            <a:pPr marL="457200" lvl="1" indent="0">
              <a:lnSpc>
                <a:spcPct val="100000"/>
              </a:lnSpc>
              <a:buFont typeface="Proxima Nova"/>
              <a:buNone/>
            </a:pPr>
            <a:endParaRPr lang="ru-RU" sz="1600" dirty="0"/>
          </a:p>
          <a:p>
            <a:pPr lvl="1">
              <a:lnSpc>
                <a:spcPct val="100000"/>
              </a:lnSpc>
            </a:pPr>
            <a:endParaRPr lang="ru-RU" sz="1600" dirty="0"/>
          </a:p>
          <a:p>
            <a:pPr marL="0" indent="0">
              <a:lnSpc>
                <a:spcPct val="100000"/>
              </a:lnSpc>
              <a:buFont typeface="Proxima Nova"/>
              <a:buNone/>
            </a:pPr>
            <a:endParaRPr lang="ru-RU" sz="1600" dirty="0"/>
          </a:p>
          <a:p>
            <a:pPr lvl="1">
              <a:lnSpc>
                <a:spcPct val="100000"/>
              </a:lnSpc>
            </a:pPr>
            <a:endParaRPr lang="ru-RU" sz="1600" dirty="0"/>
          </a:p>
          <a:p>
            <a:pPr lvl="1">
              <a:lnSpc>
                <a:spcPct val="100000"/>
              </a:lnSpc>
            </a:pPr>
            <a:endParaRPr lang="ru-RU" sz="1600" dirty="0"/>
          </a:p>
          <a:p>
            <a:pPr lvl="1">
              <a:lnSpc>
                <a:spcPct val="100000"/>
              </a:lnSpc>
            </a:pP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етология, шаблон презы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654</Words>
  <Application>Microsoft Office PowerPoint</Application>
  <PresentationFormat>Экран (16:9)</PresentationFormat>
  <Paragraphs>84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Wingdings</vt:lpstr>
      <vt:lpstr>Proxima Nova Extrabold</vt:lpstr>
      <vt:lpstr>Proxima Nova</vt:lpstr>
      <vt:lpstr>Arial</vt:lpstr>
      <vt:lpstr>Нетология, шаблон презы</vt:lpstr>
      <vt:lpstr>Анализ корреляции различных промоционных каналов на продажи из аптек в фармацевтической отрасли.</vt:lpstr>
      <vt:lpstr>ПОСТАНОВКА ЗАДАЧИ</vt:lpstr>
      <vt:lpstr>КАКАЯ ПРОБЛЕМА</vt:lpstr>
      <vt:lpstr>Постановка задачи</vt:lpstr>
      <vt:lpstr>КАК РЕШАЛ ЗАДАЧУ</vt:lpstr>
      <vt:lpstr>ЦЕЛЕВЫЕ МЕТРИКИ</vt:lpstr>
      <vt:lpstr>2. АНАЛИЗ</vt:lpstr>
      <vt:lpstr>КАКИЕ ЕСТЬ АНАЛОГИ</vt:lpstr>
      <vt:lpstr>ДАННЫЕ</vt:lpstr>
      <vt:lpstr>АЛГОРИТМЫ И ТЕХНИКИ</vt:lpstr>
      <vt:lpstr>3. МЕТОДИКА РЕШЕНИЯ</vt:lpstr>
      <vt:lpstr>ТРАНСФОРМАЦИЯ ДАННЫХ</vt:lpstr>
      <vt:lpstr>ТРАНСФОРМАЦИЯ ДАННЫХ</vt:lpstr>
      <vt:lpstr>ТРАНСФОРМАЦИЯ ДАННЫХ</vt:lpstr>
      <vt:lpstr>РЕЗУЛЬТАТ ОЧИСТКИ ДАННЫХ</vt:lpstr>
      <vt:lpstr>ОБУЧАЮЩАЯ И ТЕСТОВАЯ ВЫБОРКА</vt:lpstr>
      <vt:lpstr>ИТОГОВАЯ МОДЕЛЬ</vt:lpstr>
      <vt:lpstr>4. РЕЗУЛЬТАТЫ</vt:lpstr>
      <vt:lpstr>МАТРИЦА КОРРЕЛЯЦИЙ</vt:lpstr>
      <vt:lpstr>СРАВНЕНИЕ МОДЕЛЕЙ</vt:lpstr>
      <vt:lpstr>5. ВЫВОДЫ И ЗАКЛЮЧЕНИЕ</vt:lpstr>
      <vt:lpstr>ВЫВОДЫ</vt:lpstr>
      <vt:lpstr>ПУТИ РАЗВИТИЯ ПРОЕКТА</vt:lpstr>
      <vt:lpstr>Литература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Сопоставление неструктурированных текстовых данных</dc:title>
  <dc:creator>Shvetsov Denis Anatolevich</dc:creator>
  <cp:lastModifiedBy>Владимир</cp:lastModifiedBy>
  <cp:revision>81</cp:revision>
  <dcterms:modified xsi:type="dcterms:W3CDTF">2020-09-06T11:55:33Z</dcterms:modified>
</cp:coreProperties>
</file>