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D8F6"/>
    <a:srgbClr val="010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potential sections : example interpretation of results, references, unit tests, rules for conducting </a:t>
            </a:r>
            <a:r>
              <a:rPr lang="en-US"/>
              <a:t>mediation analysis </a:t>
            </a:r>
          </a:p>
        </p:txBody>
      </p:sp>
    </p:spTree>
    <p:extLst>
      <p:ext uri="{BB962C8B-B14F-4D97-AF65-F5344CB8AC3E}">
        <p14:creationId xmlns:p14="http://schemas.microsoft.com/office/powerpoint/2010/main" val="11985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GerkeLab/mediator" TargetMode="External"/><Relationship Id="rId5" Type="http://schemas.openxmlformats.org/officeDocument/2006/relationships/hyperlink" Target="mailto:Jordan.H.Creed@moffit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CFA3E-3B8C-D442-B2C3-5097BA9AA04B}"/>
              </a:ext>
            </a:extLst>
          </p:cNvPr>
          <p:cNvSpPr/>
          <p:nvPr/>
        </p:nvSpPr>
        <p:spPr>
          <a:xfrm>
            <a:off x="359228" y="195333"/>
            <a:ext cx="10769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Franklin Gothic Book" panose="020B0503020102020204" pitchFamily="34" charset="0"/>
                <a:cs typeface="Futura Medium" panose="020B0602020204020303" pitchFamily="34" charset="-79"/>
              </a:rPr>
              <a:t>mediator::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Futura Medium" panose="020B0602020204020303" pitchFamily="34" charset="-79"/>
              </a:rPr>
              <a:t>causal mediation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E7CE2-12CB-B947-B0F1-2EF673A88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13" y="195333"/>
            <a:ext cx="1351300" cy="1565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55EA0-FA70-674C-AEB7-79C1CDC8A654}"/>
              </a:ext>
            </a:extLst>
          </p:cNvPr>
          <p:cNvSpPr txBox="1"/>
          <p:nvPr/>
        </p:nvSpPr>
        <p:spPr>
          <a:xfrm>
            <a:off x="484550" y="1026330"/>
            <a:ext cx="11560628" cy="4128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Performs mediation analysis under the counterfactual framework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47392-3E3B-B94C-BAB4-37DC0C3E1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372" y="117673"/>
            <a:ext cx="729074" cy="853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69F1C7-7F2F-F747-BE19-C8BA51A51BB3}"/>
              </a:ext>
            </a:extLst>
          </p:cNvPr>
          <p:cNvSpPr txBox="1"/>
          <p:nvPr/>
        </p:nvSpPr>
        <p:spPr>
          <a:xfrm>
            <a:off x="2061511" y="10474480"/>
            <a:ext cx="9797144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Mediator *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ranklin Gothic Book" panose="020B0503020102020204" pitchFamily="34" charset="0"/>
                <a:sym typeface="Source Sans Pro"/>
                <a:hlinkClick r:id="rId5"/>
              </a:rPr>
              <a:t>Jordan.H.Creed@moffitt.org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* Learn more at </a:t>
            </a:r>
            <a:r>
              <a:rPr lang="en-US" dirty="0">
                <a:latin typeface="Franklin Gothic Book" panose="020B0503020102020204" pitchFamily="34" charset="0"/>
                <a:hlinkClick r:id="rId6"/>
              </a:rPr>
              <a:t>https://github.com/GerkeLab/mediator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* package version 0.1.0 * Last update: 2019-12-16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A74EA-0167-0B43-82C7-F6E624D4DA5F}"/>
              </a:ext>
            </a:extLst>
          </p:cNvPr>
          <p:cNvSpPr txBox="1"/>
          <p:nvPr/>
        </p:nvSpPr>
        <p:spPr>
          <a:xfrm>
            <a:off x="262980" y="1870760"/>
            <a:ext cx="4343400" cy="1382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What is mediation analysis? 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 mediation analysis examines the extent to which the causal relationship between an exposure and outcome operates through an intermediate variable, known as a mediator.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6AC2F9-77AD-9F45-9B74-AEF20C07C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2" y="5850690"/>
            <a:ext cx="4343400" cy="9454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A6A228-2BFC-A74A-A7C7-5E9CB733A3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2" y="7715370"/>
            <a:ext cx="4354016" cy="9477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21FCBD-223A-404F-9A83-FF85FC53E3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7" y="9053741"/>
            <a:ext cx="4340247" cy="9447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31D7F6-BF03-8940-BD49-7FFC7E497C23}"/>
              </a:ext>
            </a:extLst>
          </p:cNvPr>
          <p:cNvSpPr txBox="1"/>
          <p:nvPr/>
        </p:nvSpPr>
        <p:spPr>
          <a:xfrm>
            <a:off x="4798998" y="4964869"/>
            <a:ext cx="4361452" cy="5271619"/>
          </a:xfrm>
          <a:prstGeom prst="rect">
            <a:avLst/>
          </a:prstGeom>
          <a:solidFill>
            <a:schemeClr val="bg2">
              <a:alpha val="49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Usage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40" dirty="0">
                <a:solidFill>
                  <a:srgbClr val="010071"/>
                </a:solidFill>
                <a:latin typeface="American Typewriter" panose="02090604020004020304" pitchFamily="18" charset="77"/>
              </a:rPr>
              <a:t># basic example of mediator usage – using built in example data (</a:t>
            </a:r>
            <a:r>
              <a:rPr lang="en-US" sz="1240" dirty="0" err="1">
                <a:solidFill>
                  <a:srgbClr val="010071"/>
                </a:solidFill>
                <a:latin typeface="American Typewriter" panose="02090604020004020304" pitchFamily="18" charset="77"/>
              </a:rPr>
              <a:t>mediator_example</a:t>
            </a:r>
            <a:r>
              <a:rPr lang="en-US" sz="1240" dirty="0">
                <a:solidFill>
                  <a:srgbClr val="010071"/>
                </a:solidFill>
                <a:latin typeface="American Typewriter" panose="02090604020004020304" pitchFamily="18" charset="77"/>
              </a:rPr>
              <a:t>) available within the package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40" dirty="0">
              <a:solidFill>
                <a:srgbClr val="010071"/>
              </a:solidFill>
              <a:latin typeface="American Typewriter" panose="02090604020004020304" pitchFamily="18" charset="77"/>
            </a:endParaRPr>
          </a:p>
          <a:p>
            <a:r>
              <a:rPr lang="en-US" sz="1240" dirty="0">
                <a:solidFill>
                  <a:srgbClr val="8DD8F6"/>
                </a:solidFill>
                <a:latin typeface="American Typewriter" panose="02090604020004020304" pitchFamily="18" charset="77"/>
              </a:rPr>
              <a:t>mediator::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mediator(data = </a:t>
            </a:r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mediation_example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,</a:t>
            </a:r>
          </a:p>
          <a:p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out.model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 = </a:t>
            </a:r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glm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(y ~ x + m + c + x*m, </a:t>
            </a:r>
          </a:p>
          <a:p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                        family = “binomial”,</a:t>
            </a:r>
          </a:p>
          <a:p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                        data = </a:t>
            </a:r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mediation_example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),</a:t>
            </a:r>
          </a:p>
          <a:p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med.model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 = </a:t>
            </a:r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lm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(m ~ x + c, </a:t>
            </a:r>
          </a:p>
          <a:p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                          data = </a:t>
            </a:r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mediation_example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,),</a:t>
            </a:r>
          </a:p>
          <a:p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treat = "x")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40" dirty="0">
              <a:solidFill>
                <a:srgbClr val="8DD8F6"/>
              </a:solidFill>
              <a:latin typeface="American Typewriter" panose="02090604020004020304" pitchFamily="18" charset="77"/>
            </a:endParaRPr>
          </a:p>
          <a:p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# A </a:t>
            </a:r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tibble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: 5 x 4</a:t>
            </a:r>
          </a:p>
          <a:p>
            <a:r>
              <a:rPr lang="en-US" sz="1240" dirty="0">
                <a:solidFill>
                  <a:srgbClr val="8DD8F6"/>
                </a:solidFill>
                <a:latin typeface="American Typewriter" panose="02090604020004020304" pitchFamily="18" charset="77"/>
              </a:rPr>
              <a:t>  Effect              Estimate `Lower 95% CI` `Upper 95% CI`</a:t>
            </a:r>
          </a:p>
          <a:p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  &lt;</a:t>
            </a:r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chr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&gt;                  &lt;</a:t>
            </a:r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dbl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&gt;          &lt;</a:t>
            </a:r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dbl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&gt;          &lt;</a:t>
            </a:r>
            <a:r>
              <a:rPr lang="en-US" sz="124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dbl</a:t>
            </a:r>
            <a:r>
              <a:rPr lang="en-US" sz="1240" dirty="0">
                <a:solidFill>
                  <a:schemeClr val="tx1"/>
                </a:solidFill>
                <a:latin typeface="American Typewriter" panose="02090604020004020304" pitchFamily="18" charset="77"/>
              </a:rPr>
              <a:t>&gt;</a:t>
            </a:r>
          </a:p>
          <a:p>
            <a:r>
              <a:rPr lang="en-US" sz="1240" dirty="0">
                <a:solidFill>
                  <a:srgbClr val="8DD8F6"/>
                </a:solidFill>
                <a:latin typeface="American Typewriter" panose="02090604020004020304" pitchFamily="18" charset="77"/>
              </a:rPr>
              <a:t>1 CDE                    1.01           0.314           3.22</a:t>
            </a:r>
          </a:p>
          <a:p>
            <a:r>
              <a:rPr lang="en-US" sz="1240" dirty="0">
                <a:solidFill>
                  <a:srgbClr val="8DD8F6"/>
                </a:solidFill>
                <a:latin typeface="American Typewriter" panose="02090604020004020304" pitchFamily="18" charset="77"/>
              </a:rPr>
              <a:t>2 NDE                    0.620          0.224           1.72</a:t>
            </a:r>
          </a:p>
          <a:p>
            <a:r>
              <a:rPr lang="en-US" sz="1240" dirty="0">
                <a:solidFill>
                  <a:srgbClr val="8DD8F6"/>
                </a:solidFill>
                <a:latin typeface="American Typewriter" panose="02090604020004020304" pitchFamily="18" charset="77"/>
              </a:rPr>
              <a:t>3 NIE                    0.803          0.506           1.27</a:t>
            </a:r>
          </a:p>
          <a:p>
            <a:r>
              <a:rPr lang="en-US" sz="1240" dirty="0">
                <a:solidFill>
                  <a:srgbClr val="8DD8F6"/>
                </a:solidFill>
                <a:latin typeface="American Typewriter" panose="02090604020004020304" pitchFamily="18" charset="77"/>
              </a:rPr>
              <a:t>4 Total Effect           0.498          0.103           2.40</a:t>
            </a:r>
          </a:p>
          <a:p>
            <a:r>
              <a:rPr lang="en-US" sz="1240" dirty="0">
                <a:solidFill>
                  <a:srgbClr val="8DD8F6"/>
                </a:solidFill>
                <a:latin typeface="American Typewriter" panose="02090604020004020304" pitchFamily="18" charset="77"/>
              </a:rPr>
              <a:t>5 Proportion Mediated    0.244         NA              NA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616A99-F956-7C43-8483-98B95EB596B7}"/>
              </a:ext>
            </a:extLst>
          </p:cNvPr>
          <p:cNvCxnSpPr>
            <a:cxnSpLocks/>
          </p:cNvCxnSpPr>
          <p:nvPr/>
        </p:nvCxnSpPr>
        <p:spPr>
          <a:xfrm flipV="1">
            <a:off x="244928" y="1549398"/>
            <a:ext cx="12393386" cy="76527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1F1B8C-705D-2D47-A3F7-972917B93C6A}"/>
              </a:ext>
            </a:extLst>
          </p:cNvPr>
          <p:cNvSpPr txBox="1"/>
          <p:nvPr/>
        </p:nvSpPr>
        <p:spPr>
          <a:xfrm>
            <a:off x="244928" y="3217938"/>
            <a:ext cx="4343400" cy="7312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Terminology</a:t>
            </a:r>
          </a:p>
          <a:p>
            <a:pPr algn="ctr"/>
            <a:endParaRPr lang="en-US" sz="1600" dirty="0">
              <a:solidFill>
                <a:schemeClr val="tx1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dirty="0"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Controlled Direct Effect (CDE)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expresses how much the outcome would change on average if the mediator were controlled at level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uniformly in the population but the treatment were changed from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=0 to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=1</a:t>
            </a: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Natural Direct Effect (NDE)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expresses how much the outcome would change if the exposure were set at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=1 versus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=0 but for each individual the mediator were kept at the level it would have taken in the absence of the exposure</a:t>
            </a: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Natural Indirect Effect (NIE)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expresses how much the outcome would change on average if the exposure were controlled at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=1, but the mediator were changed from the level if would take if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=0 to the level it would take if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=1</a:t>
            </a: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Total Effect (TE)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how much the outcome would change overall for a change in the exposure from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=0 to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=1</a:t>
            </a: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Proportion Mediated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extent to which the total effect of the exposure on the outcome operates through the mediator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65C9AF-D528-E14D-929E-EF8587D47DDB}"/>
              </a:ext>
            </a:extLst>
          </p:cNvPr>
          <p:cNvSpPr txBox="1"/>
          <p:nvPr/>
        </p:nvSpPr>
        <p:spPr>
          <a:xfrm>
            <a:off x="4817050" y="1760545"/>
            <a:ext cx="4343400" cy="30648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Required Arguments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8DD8F6"/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data </a:t>
            </a: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Data set to use for analysis and models 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1" i="0" u="none" strike="noStrike" cap="none" spc="0" normalizeH="0" baseline="0" dirty="0" err="1">
                <a:ln>
                  <a:noFill/>
                </a:ln>
                <a:solidFill>
                  <a:srgbClr val="8DD8F6"/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out.model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8DD8F6"/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 fitted model object for the outcome. Can be of class ‘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glm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’, ‘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lm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’, or ‘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coxph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’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err="1">
                <a:solidFill>
                  <a:srgbClr val="8DD8F6"/>
                </a:solidFill>
                <a:latin typeface="Franklin Gothic Book" panose="020B0503020102020204" pitchFamily="34" charset="0"/>
              </a:rPr>
              <a:t>med.model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 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 fitted model object for the mediator. Can be of class ‘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glm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’ or ‘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lm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’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treat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Character string indicating name of treatment/exposure variable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26B03-A83F-F244-AF22-0AA537D39F3A}"/>
              </a:ext>
            </a:extLst>
          </p:cNvPr>
          <p:cNvCxnSpPr/>
          <p:nvPr/>
        </p:nvCxnSpPr>
        <p:spPr>
          <a:xfrm>
            <a:off x="262980" y="2383036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473266-C17A-A64B-9E84-990D878EBB91}"/>
              </a:ext>
            </a:extLst>
          </p:cNvPr>
          <p:cNvCxnSpPr/>
          <p:nvPr/>
        </p:nvCxnSpPr>
        <p:spPr>
          <a:xfrm>
            <a:off x="235902" y="3738307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B2D7BA-1F2E-2441-A7CD-B1F297F9DDE2}"/>
              </a:ext>
            </a:extLst>
          </p:cNvPr>
          <p:cNvCxnSpPr/>
          <p:nvPr/>
        </p:nvCxnSpPr>
        <p:spPr>
          <a:xfrm>
            <a:off x="4770331" y="2387543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CBE3BA-DE76-B048-B966-DB502E4E79FE}"/>
              </a:ext>
            </a:extLst>
          </p:cNvPr>
          <p:cNvCxnSpPr/>
          <p:nvPr/>
        </p:nvCxnSpPr>
        <p:spPr>
          <a:xfrm>
            <a:off x="4817050" y="5506343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E13D08-4756-A54A-8797-D842BE4723C3}"/>
              </a:ext>
            </a:extLst>
          </p:cNvPr>
          <p:cNvSpPr txBox="1"/>
          <p:nvPr/>
        </p:nvSpPr>
        <p:spPr>
          <a:xfrm>
            <a:off x="9389172" y="1802220"/>
            <a:ext cx="4343400" cy="3890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Optional Arguments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Numeric value indicating the exposure level. Default = 1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err="1">
                <a:solidFill>
                  <a:srgbClr val="8DD8F6"/>
                </a:solidFill>
                <a:latin typeface="Franklin Gothic Book" panose="020B0503020102020204" pitchFamily="34" charset="0"/>
              </a:rPr>
              <a:t>a_star</a:t>
            </a: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Numeric value indicating the compared exposure level. Default = 0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m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Numeric value indicating the level of the mediator. Default = 1  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err="1">
                <a:solidFill>
                  <a:srgbClr val="8DD8F6"/>
                </a:solidFill>
                <a:latin typeface="Franklin Gothic Book" panose="020B0503020102020204" pitchFamily="34" charset="0"/>
              </a:rPr>
              <a:t>boot_rep</a:t>
            </a: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Numeric value indicating the number of repetitions to use when utilizing bootstrap to calculate confidence intervals. When </a:t>
            </a:r>
            <a:r>
              <a:rPr lang="en-US" dirty="0" err="1">
                <a:solidFill>
                  <a:srgbClr val="8DD8F6"/>
                </a:solidFill>
                <a:latin typeface="Franklin Gothic Book" panose="020B0503020102020204" pitchFamily="34" charset="0"/>
              </a:rPr>
              <a:t>boot_rep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 0, the Delta method for calculating confidence intervals is used. Default = 0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err="1">
                <a:solidFill>
                  <a:srgbClr val="8DD8F6"/>
                </a:solidFill>
                <a:latin typeface="Franklin Gothic Book" panose="020B0503020102020204" pitchFamily="34" charset="0"/>
              </a:rPr>
              <a:t>pm_ci</a:t>
            </a: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Logical indicator for calculating the CI for the proportion mediated. Default = FALSE.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7DB7F8-8939-6141-8678-647423D3C902}"/>
              </a:ext>
            </a:extLst>
          </p:cNvPr>
          <p:cNvCxnSpPr/>
          <p:nvPr/>
        </p:nvCxnSpPr>
        <p:spPr>
          <a:xfrm>
            <a:off x="9334227" y="2383036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EDC871-B687-C049-B89E-33BC9C471DE7}"/>
              </a:ext>
            </a:extLst>
          </p:cNvPr>
          <p:cNvSpPr txBox="1"/>
          <p:nvPr/>
        </p:nvSpPr>
        <p:spPr>
          <a:xfrm>
            <a:off x="9371120" y="5869243"/>
            <a:ext cx="4307297" cy="2049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Tips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Franklin Gothic Book" panose="020B0503020102020204" pitchFamily="34" charset="0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Franklin Gothic Book" panose="020B0503020102020204" pitchFamily="34" charset="0"/>
              </a:rPr>
              <a:t>mediator is pipe compatible 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Franklin Gothic Book" panose="020B0503020102020204" pitchFamily="34" charset="0"/>
              </a:rPr>
              <a:t>Results are calculated based off the covariates taking either the mean value (continuous) or the most common value (categorical)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Franklin Gothic Book" panose="020B0503020102020204" pitchFamily="34" charset="0"/>
              </a:rPr>
              <a:t>There are as many potential values for the CDE as there are levels of the mediator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307A88-7284-2442-BDAA-EA6E59CB6026}"/>
              </a:ext>
            </a:extLst>
          </p:cNvPr>
          <p:cNvCxnSpPr/>
          <p:nvPr/>
        </p:nvCxnSpPr>
        <p:spPr>
          <a:xfrm>
            <a:off x="9389172" y="6375964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30AC6-1BAA-C54F-964A-46366A510B6F}"/>
              </a:ext>
            </a:extLst>
          </p:cNvPr>
          <p:cNvSpPr txBox="1"/>
          <p:nvPr/>
        </p:nvSpPr>
        <p:spPr>
          <a:xfrm>
            <a:off x="9371120" y="8050195"/>
            <a:ext cx="4295893" cy="2126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Comparison to other tools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Franklin Gothic Book" panose="020B0503020102020204" pitchFamily="34" charset="0"/>
              </a:rPr>
              <a:t>%mediation()</a:t>
            </a:r>
          </a:p>
          <a:p>
            <a:pPr lvl="6" indent="0"/>
            <a:r>
              <a:rPr lang="en-US" dirty="0">
                <a:latin typeface="Franklin Gothic Book" panose="020B0503020102020204" pitchFamily="34" charset="0"/>
              </a:rPr>
              <a:t>	Language : SAS and SPSS</a:t>
            </a:r>
          </a:p>
          <a:p>
            <a:pPr lvl="6" indent="0"/>
            <a:r>
              <a:rPr lang="en-US" dirty="0">
                <a:latin typeface="Franklin Gothic Book" panose="020B0503020102020204" pitchFamily="34" charset="0"/>
              </a:rPr>
              <a:t>	Binary or continuous covariates only 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Franklin Gothic Book" panose="020B0503020102020204" pitchFamily="34" charset="0"/>
              </a:rPr>
              <a:t>Mediation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latin typeface="Franklin Gothic Book" panose="020B0503020102020204" pitchFamily="34" charset="0"/>
              </a:rPr>
              <a:t>	Language : R 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latin typeface="Franklin Gothic Book" panose="020B0503020102020204" pitchFamily="34" charset="0"/>
              </a:rPr>
              <a:t>	Bootstrap confidence intervals only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BC7EAE-9754-EA4B-981F-9496B48BB9FB}"/>
              </a:ext>
            </a:extLst>
          </p:cNvPr>
          <p:cNvCxnSpPr/>
          <p:nvPr/>
        </p:nvCxnSpPr>
        <p:spPr>
          <a:xfrm>
            <a:off x="9389172" y="8663123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2156996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676</Words>
  <Application>Microsoft Macintosh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American Typewriter</vt:lpstr>
      <vt:lpstr>Arial</vt:lpstr>
      <vt:lpstr>Avenir Roman</vt:lpstr>
      <vt:lpstr>Franklin Gothic Book</vt:lpstr>
      <vt:lpstr>Futura Medium</vt:lpstr>
      <vt:lpstr>Helvetica Light</vt:lpstr>
      <vt:lpstr>Source Sans Pro</vt:lpstr>
      <vt:lpstr>Source Sans Pro Light</vt:lpstr>
      <vt:lpstr>Source Sans Pro Semibold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Microsoft Office User</cp:lastModifiedBy>
  <cp:revision>20</cp:revision>
  <dcterms:modified xsi:type="dcterms:W3CDTF">2020-04-15T16:47:31Z</dcterms:modified>
</cp:coreProperties>
</file>