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1228a877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1228a877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1228a8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1228a8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60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1228a8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1228a8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23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c6e074c5d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c6e074c5d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1228a87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1228a87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1228a87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1228a87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1228a8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1228a8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1228a877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1228a877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1228a877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1228a877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1228a877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1228a877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1228a877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1228a877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65212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66645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3750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2814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8414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78250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77901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05467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67962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29030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55228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82720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94366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748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17703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10053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876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2075" y="2181725"/>
            <a:ext cx="85206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Team 6: Capstone Project</a:t>
            </a:r>
            <a:endParaRPr sz="4100"/>
          </a:p>
        </p:txBody>
      </p:sp>
      <p:sp>
        <p:nvSpPr>
          <p:cNvPr id="55" name="Google Shape;55;p13"/>
          <p:cNvSpPr txBox="1"/>
          <p:nvPr/>
        </p:nvSpPr>
        <p:spPr>
          <a:xfrm>
            <a:off x="6947650" y="3417800"/>
            <a:ext cx="1848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Presenters: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Bernie Manu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Jennifer Anno-Kusi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Sandeep Powar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Yuvraj Taneja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74500" y="1165400"/>
            <a:ext cx="8595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u="sng"/>
              <a:t>University of Toronto School of Continuing Studies</a:t>
            </a:r>
            <a:endParaRPr sz="2700" b="1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376700" y="-67600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0" y="992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 dirty="0">
                <a:solidFill>
                  <a:srgbClr val="24292F"/>
                </a:solidFill>
              </a:rPr>
              <a:t>ML - Random Forest Model</a:t>
            </a:r>
            <a:endParaRPr sz="1900" dirty="0">
              <a:solidFill>
                <a:srgbClr val="24292F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" y="1595457"/>
            <a:ext cx="6422775" cy="297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BBEB642E-60EE-3A62-005A-A7F08EF7E283}"/>
              </a:ext>
            </a:extLst>
          </p:cNvPr>
          <p:cNvCxnSpPr>
            <a:cxnSpLocks/>
          </p:cNvCxnSpPr>
          <p:nvPr/>
        </p:nvCxnSpPr>
        <p:spPr>
          <a:xfrm>
            <a:off x="3117273" y="815634"/>
            <a:ext cx="304107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363925" y="183225"/>
            <a:ext cx="8520600" cy="13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&amp; Algorithms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587500" y="1925783"/>
            <a:ext cx="5825202" cy="26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Python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Pandas and other libraries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Jupyter notebook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Postgres database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Decision Tree Classifier Model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Random Forest Classifier Model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Tableau and Google slides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 err="1">
                <a:solidFill>
                  <a:schemeClr val="tx1"/>
                </a:solidFill>
              </a:rPr>
              <a:t>Github</a:t>
            </a:r>
            <a:r>
              <a:rPr lang="en-CA" sz="2000" dirty="0">
                <a:solidFill>
                  <a:schemeClr val="tx1"/>
                </a:solidFill>
              </a:rPr>
              <a:t>, Zoom and Slack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C2D4C20F-5D82-5160-BEA9-8AA5952D33AD}"/>
              </a:ext>
            </a:extLst>
          </p:cNvPr>
          <p:cNvCxnSpPr>
            <a:cxnSpLocks/>
          </p:cNvCxnSpPr>
          <p:nvPr/>
        </p:nvCxnSpPr>
        <p:spPr>
          <a:xfrm>
            <a:off x="1676400" y="1681543"/>
            <a:ext cx="58812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9734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363925" y="183225"/>
            <a:ext cx="8520600" cy="13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587500" y="1925783"/>
            <a:ext cx="5825202" cy="26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tx1"/>
                </a:solidFill>
              </a:rPr>
              <a:t>Tableau will be used to visualize the </a:t>
            </a:r>
            <a:r>
              <a:rPr lang="en" sz="2000">
                <a:solidFill>
                  <a:schemeClr val="tx1"/>
                </a:solidFill>
              </a:rPr>
              <a:t>following: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20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Fraud reported by gender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Frauds by state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Fraud reported by age group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C2D4C20F-5D82-5160-BEA9-8AA5952D33AD}"/>
              </a:ext>
            </a:extLst>
          </p:cNvPr>
          <p:cNvCxnSpPr>
            <a:cxnSpLocks/>
          </p:cNvCxnSpPr>
          <p:nvPr/>
        </p:nvCxnSpPr>
        <p:spPr>
          <a:xfrm>
            <a:off x="3429000" y="1466798"/>
            <a:ext cx="233449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5456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83425"/>
            <a:ext cx="85206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671918" y="963625"/>
            <a:ext cx="4235700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81000">
              <a:lnSpc>
                <a:spcPct val="150000"/>
              </a:lnSpc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Topic </a:t>
            </a:r>
            <a:endParaRPr sz="2000" dirty="0"/>
          </a:p>
          <a:p>
            <a:pPr marL="457200" indent="-381000">
              <a:lnSpc>
                <a:spcPct val="150000"/>
              </a:lnSpc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This Topic 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Metadata</a:t>
            </a:r>
            <a:r>
              <a:rPr lang="en" sz="2000" dirty="0"/>
              <a:t> 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Questions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Exploration</a:t>
            </a:r>
            <a:endParaRPr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 </a:t>
            </a:r>
            <a:endParaRPr lang="en" sz="20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" sz="2000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Technologies &amp; Algorithms</a:t>
            </a:r>
            <a:endParaRPr lang="en" sz="2000" dirty="0"/>
          </a:p>
          <a:p>
            <a:pPr marL="457200" indent="-381000">
              <a:lnSpc>
                <a:spcPct val="150000"/>
              </a:lnSpc>
              <a:buClr>
                <a:schemeClr val="dk1"/>
              </a:buClr>
              <a:buSzPts val="2400"/>
              <a:buFontTx/>
              <a:buAutoNum type="arabicParenR"/>
            </a:pPr>
            <a:r>
              <a:rPr lang="en-CA" sz="2000" dirty="0"/>
              <a:t>Dashboard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0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Topic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659399" y="2319388"/>
            <a:ext cx="5825202" cy="822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Predicting Insurance Fraud</a:t>
            </a:r>
            <a:endParaRPr sz="3600" dirty="0">
              <a:solidFill>
                <a:schemeClr val="tx1"/>
              </a:solidFill>
            </a:endParaRPr>
          </a:p>
        </p:txBody>
      </p:sp>
      <p:cxnSp>
        <p:nvCxnSpPr>
          <p:cNvPr id="69" name="Google Shape;69;p15"/>
          <p:cNvCxnSpPr>
            <a:cxnSpLocks/>
          </p:cNvCxnSpPr>
          <p:nvPr/>
        </p:nvCxnSpPr>
        <p:spPr>
          <a:xfrm>
            <a:off x="2675952" y="1681543"/>
            <a:ext cx="3655575" cy="126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topic?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311700" y="1980667"/>
            <a:ext cx="8520600" cy="1525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435" dirty="0">
                <a:solidFill>
                  <a:schemeClr val="dk1"/>
                </a:solidFill>
              </a:rPr>
              <a:t>To help insurance companies to build robust ML models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435" dirty="0">
                <a:solidFill>
                  <a:schemeClr val="dk1"/>
                </a:solidFill>
              </a:rPr>
              <a:t>to assess the risk and reduce insurance fraud.</a:t>
            </a:r>
            <a:endParaRPr sz="243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endParaRPr sz="864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530" dirty="0"/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D40A2586-1CB5-EBDB-C5CF-4FF8C03B4644}"/>
              </a:ext>
            </a:extLst>
          </p:cNvPr>
          <p:cNvCxnSpPr>
            <a:cxnSpLocks/>
          </p:cNvCxnSpPr>
          <p:nvPr/>
        </p:nvCxnSpPr>
        <p:spPr>
          <a:xfrm>
            <a:off x="2675952" y="1681543"/>
            <a:ext cx="3655575" cy="126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363925" y="183225"/>
            <a:ext cx="8520600" cy="13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of Data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587500" y="1925783"/>
            <a:ext cx="5825202" cy="2611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We are using data set from Kaggle.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We based our analysis on the following columns.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Months as a customer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Age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Policy premium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Postal code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1"/>
                </a:solidFill>
              </a:rPr>
              <a:t>Gender</a:t>
            </a:r>
            <a:endParaRPr sz="2000" dirty="0">
              <a:solidFill>
                <a:schemeClr val="tx1"/>
              </a:solidFill>
            </a:endParaRPr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C2D4C20F-5D82-5160-BEA9-8AA5952D33AD}"/>
              </a:ext>
            </a:extLst>
          </p:cNvPr>
          <p:cNvCxnSpPr>
            <a:cxnSpLocks/>
          </p:cNvCxnSpPr>
          <p:nvPr/>
        </p:nvCxnSpPr>
        <p:spPr>
          <a:xfrm>
            <a:off x="2348345" y="1681543"/>
            <a:ext cx="440574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ctrTitle"/>
          </p:nvPr>
        </p:nvSpPr>
        <p:spPr>
          <a:xfrm>
            <a:off x="363925" y="183225"/>
            <a:ext cx="8520600" cy="13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455300" y="2173997"/>
            <a:ext cx="8520600" cy="1774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75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30"/>
              <a:buAutoNum type="arabicPeriod"/>
            </a:pPr>
            <a:r>
              <a:rPr lang="en" sz="2029" dirty="0">
                <a:solidFill>
                  <a:srgbClr val="24292F"/>
                </a:solidFill>
              </a:rPr>
              <a:t>Ratios of fraud claims by women to men ?</a:t>
            </a:r>
            <a:endParaRPr sz="2029" dirty="0">
              <a:solidFill>
                <a:srgbClr val="24292F"/>
              </a:solidFill>
            </a:endParaRPr>
          </a:p>
          <a:p>
            <a:pPr marL="457200" lvl="0" indent="-3575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30"/>
              <a:buAutoNum type="arabicPeriod"/>
            </a:pPr>
            <a:r>
              <a:rPr lang="en" sz="2029" dirty="0">
                <a:solidFill>
                  <a:srgbClr val="24292F"/>
                </a:solidFill>
              </a:rPr>
              <a:t>Fraudulent claims by age ?</a:t>
            </a:r>
            <a:endParaRPr sz="2029" dirty="0">
              <a:solidFill>
                <a:srgbClr val="24292F"/>
              </a:solidFill>
            </a:endParaRPr>
          </a:p>
          <a:p>
            <a:pPr marL="457200" lvl="0" indent="-3575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30"/>
              <a:buAutoNum type="arabicPeriod"/>
            </a:pPr>
            <a:r>
              <a:rPr lang="en" sz="2029" dirty="0">
                <a:solidFill>
                  <a:srgbClr val="24292F"/>
                </a:solidFill>
              </a:rPr>
              <a:t>Decision whether claim is fraudulent or not ?</a:t>
            </a:r>
            <a:endParaRPr sz="2029" dirty="0">
              <a:solidFill>
                <a:srgbClr val="24292F"/>
              </a:solidFill>
            </a:endParaRPr>
          </a:p>
        </p:txBody>
      </p:sp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093F6564-4A17-2828-1891-563D222FEB3B}"/>
              </a:ext>
            </a:extLst>
          </p:cNvPr>
          <p:cNvCxnSpPr>
            <a:cxnSpLocks/>
          </p:cNvCxnSpPr>
          <p:nvPr/>
        </p:nvCxnSpPr>
        <p:spPr>
          <a:xfrm>
            <a:off x="2675952" y="1681543"/>
            <a:ext cx="3655575" cy="126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376700" y="-67600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4553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solidFill>
                <a:srgbClr val="24292F"/>
              </a:solidFill>
            </a:endParaRPr>
          </a:p>
        </p:txBody>
      </p:sp>
      <p:cxnSp>
        <p:nvCxnSpPr>
          <p:cNvPr id="97" name="Google Shape;97;p19"/>
          <p:cNvCxnSpPr/>
          <p:nvPr/>
        </p:nvCxnSpPr>
        <p:spPr>
          <a:xfrm rot="10800000" flipH="1">
            <a:off x="381200" y="1545675"/>
            <a:ext cx="85116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842"/>
            <a:ext cx="9143999" cy="30645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2731025" y="4469875"/>
            <a:ext cx="38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Fraud Reported. 2: Fraud Not Reported </a:t>
            </a:r>
            <a:endParaRPr/>
          </a:p>
        </p:txBody>
      </p:sp>
      <p:cxnSp>
        <p:nvCxnSpPr>
          <p:cNvPr id="3" name="Google Shape;69;p15">
            <a:extLst>
              <a:ext uri="{FF2B5EF4-FFF2-40B4-BE49-F238E27FC236}">
                <a16:creationId xmlns:a16="http://schemas.microsoft.com/office/drawing/2014/main" id="{80E28A90-812A-19AE-6CAD-2AD9767A2D87}"/>
              </a:ext>
            </a:extLst>
          </p:cNvPr>
          <p:cNvCxnSpPr>
            <a:cxnSpLocks/>
          </p:cNvCxnSpPr>
          <p:nvPr/>
        </p:nvCxnSpPr>
        <p:spPr>
          <a:xfrm>
            <a:off x="2731025" y="843686"/>
            <a:ext cx="3877200" cy="126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4553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solidFill>
                <a:srgbClr val="24292F"/>
              </a:solidFill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 rot="10800000" flipH="1">
            <a:off x="381200" y="1545675"/>
            <a:ext cx="8511600" cy="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AAD625-4D57-AF4C-86FC-51366592D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786"/>
            <a:ext cx="9144000" cy="39819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ctrTitle"/>
          </p:nvPr>
        </p:nvSpPr>
        <p:spPr>
          <a:xfrm>
            <a:off x="376700" y="-67600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0" y="992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24292F"/>
                </a:solidFill>
              </a:rPr>
              <a:t>ML - Decision Tree Model</a:t>
            </a:r>
            <a:endParaRPr sz="1900">
              <a:solidFill>
                <a:srgbClr val="24292F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75" y="1571600"/>
            <a:ext cx="5515875" cy="272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69;p15">
            <a:extLst>
              <a:ext uri="{FF2B5EF4-FFF2-40B4-BE49-F238E27FC236}">
                <a16:creationId xmlns:a16="http://schemas.microsoft.com/office/drawing/2014/main" id="{94345CD8-0D57-49B3-93FA-ECF3FFA82BAA}"/>
              </a:ext>
            </a:extLst>
          </p:cNvPr>
          <p:cNvCxnSpPr>
            <a:cxnSpLocks/>
          </p:cNvCxnSpPr>
          <p:nvPr/>
        </p:nvCxnSpPr>
        <p:spPr>
          <a:xfrm>
            <a:off x="2902527" y="893000"/>
            <a:ext cx="3505200" cy="61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1524</TotalTime>
  <Words>198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Team 6: Capstone Project</vt:lpstr>
      <vt:lpstr>Table of Contents</vt:lpstr>
      <vt:lpstr>Our Topic</vt:lpstr>
      <vt:lpstr>Why this topic?</vt:lpstr>
      <vt:lpstr>Description of Data</vt:lpstr>
      <vt:lpstr>Questions:</vt:lpstr>
      <vt:lpstr>Data Exploration</vt:lpstr>
      <vt:lpstr>PowerPoint Presentation</vt:lpstr>
      <vt:lpstr>Data Analysis</vt:lpstr>
      <vt:lpstr>Data Analysis</vt:lpstr>
      <vt:lpstr>Technologies &amp; Algorithms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6: Capstone Project</dc:title>
  <cp:lastModifiedBy>Bernie Manu</cp:lastModifiedBy>
  <cp:revision>6</cp:revision>
  <dcterms:modified xsi:type="dcterms:W3CDTF">2022-10-07T00:34:24Z</dcterms:modified>
</cp:coreProperties>
</file>