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244599"/>
            <a:ext cx="2324911" cy="219899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E4E4E4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en-GB" sz="1400" i="1" dirty="0">
                <a:solidFill>
                  <a:srgbClr val="E4E4E4"/>
                </a:solidFill>
              </a:rPr>
              <a:t>Describe how your system is set up / designed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467582" y="1244599"/>
            <a:ext cx="2324911" cy="219899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E4E4E4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6253" y="1244599"/>
            <a:ext cx="2324911" cy="219899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E4E4E4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69812" y="1244599"/>
            <a:ext cx="2324911" cy="219899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E4E4E4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i="1" dirty="0" err="1">
                <a:solidFill>
                  <a:srgbClr val="E4E4E4"/>
                </a:solidFill>
              </a:rPr>
              <a:t>Describe</a:t>
            </a:r>
            <a:r>
              <a:rPr lang="de-DE" sz="1400" i="1" dirty="0">
                <a:solidFill>
                  <a:srgbClr val="E4E4E4"/>
                </a:solidFill>
              </a:rPr>
              <a:t> </a:t>
            </a:r>
            <a:r>
              <a:rPr lang="de-DE" sz="1400" i="1" dirty="0" err="1">
                <a:solidFill>
                  <a:srgbClr val="E4E4E4"/>
                </a:solidFill>
              </a:rPr>
              <a:t>available</a:t>
            </a:r>
            <a:r>
              <a:rPr lang="de-DE" sz="1400" i="1" dirty="0">
                <a:solidFill>
                  <a:srgbClr val="E4E4E4"/>
                </a:solidFill>
              </a:rPr>
              <a:t> </a:t>
            </a:r>
            <a:r>
              <a:rPr lang="de-DE" sz="1400" i="1" dirty="0" err="1">
                <a:solidFill>
                  <a:srgbClr val="E4E4E4"/>
                </a:solidFill>
              </a:rPr>
              <a:t>software</a:t>
            </a:r>
            <a:r>
              <a:rPr lang="de-DE" sz="1400" i="1" dirty="0">
                <a:solidFill>
                  <a:srgbClr val="E4E4E4"/>
                </a:solidFill>
              </a:rPr>
              <a:t> </a:t>
            </a:r>
            <a:r>
              <a:rPr lang="de-DE" sz="1400" i="1" dirty="0" err="1">
                <a:solidFill>
                  <a:srgbClr val="E4E4E4"/>
                </a:solidFill>
              </a:rPr>
              <a:t>connections</a:t>
            </a:r>
            <a:r>
              <a:rPr lang="de-DE" sz="1400" i="1" dirty="0">
                <a:solidFill>
                  <a:srgbClr val="E4E4E4"/>
                </a:solidFill>
              </a:rPr>
              <a:t> </a:t>
            </a:r>
            <a:r>
              <a:rPr lang="de-DE" sz="1400" i="1" dirty="0" err="1">
                <a:solidFill>
                  <a:srgbClr val="E4E4E4"/>
                </a:solidFill>
              </a:rPr>
              <a:t>or</a:t>
            </a:r>
            <a:r>
              <a:rPr lang="de-DE" sz="1400" i="1" dirty="0">
                <a:solidFill>
                  <a:srgbClr val="E4E4E4"/>
                </a:solidFill>
              </a:rPr>
              <a:t> </a:t>
            </a:r>
            <a:r>
              <a:rPr lang="de-DE" sz="1400" i="1" dirty="0" err="1">
                <a:solidFill>
                  <a:srgbClr val="E4E4E4"/>
                </a:solidFill>
              </a:rPr>
              <a:t>addons</a:t>
            </a:r>
            <a:r>
              <a:rPr lang="de-DE" sz="1400" i="1" dirty="0">
                <a:solidFill>
                  <a:srgbClr val="E4E4E4"/>
                </a:solidFill>
              </a:rPr>
              <a:t> like </a:t>
            </a:r>
            <a:r>
              <a:rPr lang="de-DE" sz="1400" i="1" dirty="0" err="1">
                <a:solidFill>
                  <a:srgbClr val="E4E4E4"/>
                </a:solidFill>
              </a:rPr>
              <a:t>plugins</a:t>
            </a:r>
            <a:endParaRPr lang="de-DE" sz="1400" i="1" dirty="0">
              <a:solidFill>
                <a:srgbClr val="E4E4E4"/>
              </a:solidFill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7341141" y="2655651"/>
            <a:ext cx="2324911" cy="78794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E4E4E4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7341140" y="1446179"/>
            <a:ext cx="2324911" cy="1024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E4E4E4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9769812" y="3968613"/>
            <a:ext cx="2324911" cy="288938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41139" y="3968613"/>
            <a:ext cx="2324911" cy="288938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0" i="1" dirty="0" err="1">
                <a:solidFill>
                  <a:srgbClr val="387491"/>
                </a:solidFill>
              </a:rPr>
              <a:t>Describe</a:t>
            </a:r>
            <a:r>
              <a:rPr lang="de-DE" sz="1400" b="0" i="1" dirty="0">
                <a:solidFill>
                  <a:srgbClr val="387491"/>
                </a:solidFill>
              </a:rPr>
              <a:t> </a:t>
            </a:r>
            <a:r>
              <a:rPr lang="de-DE" sz="1400" b="0" i="1" dirty="0" err="1">
                <a:solidFill>
                  <a:srgbClr val="387491"/>
                </a:solidFill>
              </a:rPr>
              <a:t>the</a:t>
            </a:r>
            <a:r>
              <a:rPr lang="de-DE" sz="1400" b="0" i="1" dirty="0">
                <a:solidFill>
                  <a:srgbClr val="387491"/>
                </a:solidFill>
              </a:rPr>
              <a:t> </a:t>
            </a:r>
            <a:r>
              <a:rPr lang="de-DE" sz="1400" b="0" i="1" dirty="0" err="1">
                <a:solidFill>
                  <a:srgbClr val="387491"/>
                </a:solidFill>
              </a:rPr>
              <a:t>personnel</a:t>
            </a:r>
            <a:r>
              <a:rPr lang="de-DE" sz="1400" b="0" i="1" dirty="0">
                <a:solidFill>
                  <a:srgbClr val="387491"/>
                </a:solidFill>
              </a:rPr>
              <a:t> </a:t>
            </a:r>
            <a:r>
              <a:rPr lang="de-DE" sz="1400" b="0" i="1" dirty="0" err="1">
                <a:solidFill>
                  <a:srgbClr val="387491"/>
                </a:solidFill>
              </a:rPr>
              <a:t>available</a:t>
            </a:r>
            <a:r>
              <a:rPr lang="de-DE" sz="1400" b="0" i="1" dirty="0">
                <a:solidFill>
                  <a:srgbClr val="387491"/>
                </a:solidFill>
              </a:rPr>
              <a:t>/</a:t>
            </a:r>
            <a:r>
              <a:rPr lang="de-DE" sz="1400" b="0" i="1" dirty="0" err="1">
                <a:solidFill>
                  <a:srgbClr val="387491"/>
                </a:solidFill>
              </a:rPr>
              <a:t>used</a:t>
            </a:r>
            <a:endParaRPr lang="en-GB" b="0" i="1" dirty="0">
              <a:solidFill>
                <a:srgbClr val="387491"/>
              </a:solidFill>
            </a:endParaRP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23752"/>
            <a:ext cx="2324911" cy="163424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solidFill>
                  <a:srgbClr val="387491"/>
                </a:solidFill>
              </a:rPr>
              <a:t>Describe</a:t>
            </a:r>
            <a:r>
              <a:rPr lang="de-DE" sz="1400" i="1" dirty="0">
                <a:solidFill>
                  <a:srgbClr val="387491"/>
                </a:solidFill>
              </a:rPr>
              <a:t> </a:t>
            </a:r>
            <a:r>
              <a:rPr lang="de-DE" sz="1400" i="1" dirty="0" err="1">
                <a:solidFill>
                  <a:srgbClr val="387491"/>
                </a:solidFill>
              </a:rPr>
              <a:t>groups</a:t>
            </a:r>
            <a:r>
              <a:rPr lang="de-DE" sz="1400" i="1" dirty="0">
                <a:solidFill>
                  <a:srgbClr val="387491"/>
                </a:solidFill>
              </a:rPr>
              <a:t> </a:t>
            </a:r>
            <a:r>
              <a:rPr lang="de-DE" sz="1400" i="1" dirty="0" err="1">
                <a:solidFill>
                  <a:srgbClr val="387491"/>
                </a:solidFill>
              </a:rPr>
              <a:t>and</a:t>
            </a:r>
            <a:r>
              <a:rPr lang="de-DE" sz="1400" i="1" dirty="0">
                <a:solidFill>
                  <a:srgbClr val="387491"/>
                </a:solidFill>
              </a:rPr>
              <a:t> </a:t>
            </a:r>
            <a:r>
              <a:rPr lang="de-DE" sz="1400" i="1" dirty="0" err="1">
                <a:solidFill>
                  <a:srgbClr val="387491"/>
                </a:solidFill>
              </a:rPr>
              <a:t>users</a:t>
            </a:r>
            <a:endParaRPr lang="de-DE" sz="1400" i="1" dirty="0">
              <a:solidFill>
                <a:srgbClr val="E4E4E4"/>
              </a:solidFill>
            </a:endParaRP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467582" y="5080809"/>
            <a:ext cx="2324911" cy="177719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896253" y="5505583"/>
            <a:ext cx="2324911" cy="135241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896252" y="4178293"/>
            <a:ext cx="2324911" cy="966553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387491"/>
                </a:solidFill>
              </a:rPr>
              <a:t>Describe the options for accessing the data within the repository</a:t>
            </a:r>
            <a:r>
              <a:rPr lang="de-DE" sz="1400" baseline="0" dirty="0">
                <a:solidFill>
                  <a:srgbClr val="387491"/>
                </a:solidFill>
              </a:rPr>
              <a:t/>
            </a:r>
            <a:br>
              <a:rPr lang="de-DE" sz="1400" baseline="0" dirty="0">
                <a:solidFill>
                  <a:srgbClr val="387491"/>
                </a:solidFill>
              </a:rPr>
            </a:br>
            <a:endParaRPr lang="de-DE" dirty="0">
              <a:solidFill>
                <a:srgbClr val="387491"/>
              </a:solidFill>
            </a:endParaRP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881333" y="4597533"/>
            <a:ext cx="911157" cy="3149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508112" y="4251054"/>
            <a:ext cx="2036327" cy="3149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76982" y="3936118"/>
            <a:ext cx="911157" cy="3149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476980" y="4346634"/>
            <a:ext cx="911157" cy="3149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76980" y="4785193"/>
            <a:ext cx="911157" cy="3149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87491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-26312"/>
            <a:ext cx="4260715" cy="46344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E4E4E4"/>
                </a:solidFill>
              </a:defRPr>
            </a:lvl1pPr>
            <a:lvl2pPr>
              <a:defRPr sz="1400">
                <a:solidFill>
                  <a:srgbClr val="E4E4E4"/>
                </a:solidFill>
              </a:defRPr>
            </a:lvl2pPr>
            <a:lvl3pPr>
              <a:defRPr sz="1400">
                <a:solidFill>
                  <a:srgbClr val="E4E4E4"/>
                </a:solidFill>
              </a:defRPr>
            </a:lvl3pPr>
            <a:lvl4pPr>
              <a:defRPr sz="1400">
                <a:solidFill>
                  <a:srgbClr val="E4E4E4"/>
                </a:solidFill>
              </a:defRPr>
            </a:lvl4pPr>
            <a:lvl5pPr>
              <a:defRPr sz="1400">
                <a:solidFill>
                  <a:srgbClr val="E4E4E4"/>
                </a:solidFill>
              </a:defRPr>
            </a:lvl5pPr>
          </a:lstStyle>
          <a:p>
            <a:pPr lvl="0"/>
            <a:r>
              <a:rPr lang="de-DE" dirty="0"/>
              <a:t>Institution</a:t>
            </a:r>
          </a:p>
        </p:txBody>
      </p:sp>
    </p:spTree>
    <p:extLst>
      <p:ext uri="{BB962C8B-B14F-4D97-AF65-F5344CB8AC3E}">
        <p14:creationId xmlns:p14="http://schemas.microsoft.com/office/powerpoint/2010/main" val="65057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" y="0"/>
            <a:ext cx="12171218" cy="3460173"/>
          </a:xfrm>
          <a:prstGeom prst="rect">
            <a:avLst/>
          </a:prstGeom>
          <a:solidFill>
            <a:srgbClr val="38749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OMERO SERVER 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 userDrawn="1">
            <p:extLst/>
          </p:nvPr>
        </p:nvGraphicFramePr>
        <p:xfrm>
          <a:off x="2" y="771619"/>
          <a:ext cx="12171215" cy="26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4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31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Setup/Design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Memory/Storage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Backup/Archive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3rd Party/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AddOns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52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i="1" dirty="0">
                          <a:solidFill>
                            <a:srgbClr val="E4E4E4"/>
                          </a:solidFill>
                        </a:rPr>
                        <a:t/>
                      </a:r>
                      <a:br>
                        <a:rPr lang="de-DE" sz="1400" i="1" dirty="0">
                          <a:solidFill>
                            <a:srgbClr val="E4E4E4"/>
                          </a:solidFill>
                        </a:rPr>
                      </a:br>
                      <a:endParaRPr lang="de-DE" sz="1400" i="1" dirty="0">
                        <a:solidFill>
                          <a:srgbClr val="E4E4E4"/>
                        </a:solidFill>
                      </a:endParaRPr>
                    </a:p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E4E4E4"/>
                          </a:solidFill>
                        </a:rPr>
                        <a:t>Type: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b="1" dirty="0">
                        <a:solidFill>
                          <a:srgbClr val="E4E4E4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b="1" dirty="0">
                        <a:solidFill>
                          <a:srgbClr val="E4E4E4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b="1" dirty="0">
                        <a:solidFill>
                          <a:srgbClr val="E4E4E4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b="1" dirty="0">
                        <a:solidFill>
                          <a:srgbClr val="E4E4E4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b="1" dirty="0">
                        <a:solidFill>
                          <a:srgbClr val="E4E4E4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E4E4E4"/>
                          </a:solidFill>
                        </a:rPr>
                        <a:t>Domain:</a:t>
                      </a:r>
                    </a:p>
                  </a:txBody>
                  <a:tcPr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 userDrawn="1">
            <p:extLst/>
          </p:nvPr>
        </p:nvGraphicFramePr>
        <p:xfrm>
          <a:off x="-1" y="3558886"/>
          <a:ext cx="12171215" cy="3310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4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691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95469"/>
                          </a:solidFill>
                        </a:rPr>
                        <a:t>User</a:t>
                      </a:r>
                      <a:endParaRPr lang="en-GB" b="1" dirty="0">
                        <a:solidFill>
                          <a:srgbClr val="29546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295469"/>
                          </a:solidFill>
                        </a:rPr>
                        <a:t>Usage</a:t>
                      </a:r>
                      <a:endParaRPr lang="en-GB" b="1" dirty="0">
                        <a:solidFill>
                          <a:srgbClr val="29546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rgbClr val="295469"/>
                          </a:solidFill>
                        </a:rPr>
                        <a:t>Access</a:t>
                      </a:r>
                      <a:r>
                        <a:rPr lang="de-DE" b="1" baseline="0" dirty="0">
                          <a:solidFill>
                            <a:srgbClr val="295469"/>
                          </a:solidFill>
                        </a:rPr>
                        <a:t> </a:t>
                      </a:r>
                      <a:endParaRPr lang="en-GB" b="1" dirty="0">
                        <a:solidFill>
                          <a:srgbClr val="29546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95469"/>
                          </a:solidFill>
                        </a:rPr>
                        <a:t>Team/Maintenance</a:t>
                      </a:r>
                      <a:endParaRPr lang="en-GB" b="1" dirty="0">
                        <a:solidFill>
                          <a:srgbClr val="29546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295469"/>
                          </a:solidFill>
                        </a:rPr>
                        <a:t>Network </a:t>
                      </a:r>
                      <a:r>
                        <a:rPr lang="de-DE" b="1" dirty="0" err="1">
                          <a:solidFill>
                            <a:srgbClr val="295469"/>
                          </a:solidFill>
                        </a:rPr>
                        <a:t>infrastructure</a:t>
                      </a:r>
                      <a:endParaRPr lang="en-GB" b="1" dirty="0">
                        <a:solidFill>
                          <a:srgbClr val="29546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#</a:t>
                      </a:r>
                      <a:r>
                        <a:rPr lang="de-DE" sz="1400" baseline="0" dirty="0">
                          <a:solidFill>
                            <a:srgbClr val="387491"/>
                          </a:solidFill>
                        </a:rPr>
                        <a:t> User: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>
                        <a:solidFill>
                          <a:srgbClr val="38749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 err="1">
                          <a:solidFill>
                            <a:srgbClr val="387491"/>
                          </a:solidFill>
                        </a:rPr>
                        <a:t>Activated</a:t>
                      </a: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 User: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>
                        <a:solidFill>
                          <a:srgbClr val="38749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Daily </a:t>
                      </a:r>
                      <a:r>
                        <a:rPr lang="de-DE" sz="1400" dirty="0" err="1">
                          <a:solidFill>
                            <a:srgbClr val="387491"/>
                          </a:solidFill>
                        </a:rPr>
                        <a:t>active</a:t>
                      </a: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>
                        <a:solidFill>
                          <a:srgbClr val="387491"/>
                        </a:solidFill>
                      </a:endParaRPr>
                    </a:p>
                    <a:p>
                      <a:endParaRPr lang="de-DE" dirty="0">
                        <a:solidFill>
                          <a:srgbClr val="387491"/>
                        </a:solidFill>
                      </a:endParaRPr>
                    </a:p>
                    <a:p>
                      <a:endParaRPr lang="de-DE" dirty="0">
                        <a:solidFill>
                          <a:srgbClr val="387491"/>
                        </a:solidFill>
                      </a:endParaRPr>
                    </a:p>
                    <a:p>
                      <a:endParaRPr lang="de-DE" dirty="0">
                        <a:solidFill>
                          <a:srgbClr val="387491"/>
                        </a:solidFill>
                      </a:endParaRPr>
                    </a:p>
                    <a:p>
                      <a:endParaRPr lang="de-DE" dirty="0">
                        <a:solidFill>
                          <a:srgbClr val="387491"/>
                        </a:solidFill>
                      </a:endParaRPr>
                    </a:p>
                    <a:p>
                      <a:endParaRPr lang="en-GB" dirty="0">
                        <a:solidFill>
                          <a:srgbClr val="38749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387491"/>
                          </a:solidFill>
                        </a:rPr>
                        <a:t>Monthly</a:t>
                      </a: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387491"/>
                          </a:solidFill>
                        </a:rPr>
                        <a:t>increase</a:t>
                      </a: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387491"/>
                          </a:solidFill>
                        </a:rPr>
                        <a:t>of</a:t>
                      </a: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387491"/>
                          </a:solidFill>
                        </a:rPr>
                        <a:t>storage</a:t>
                      </a: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: </a:t>
                      </a:r>
                    </a:p>
                    <a:p>
                      <a:endParaRPr lang="de-DE" sz="1400" dirty="0">
                        <a:solidFill>
                          <a:srgbClr val="387491"/>
                        </a:solidFill>
                      </a:endParaRPr>
                    </a:p>
                    <a:p>
                      <a:endParaRPr lang="de-DE" sz="1400" dirty="0">
                        <a:solidFill>
                          <a:srgbClr val="387491"/>
                        </a:solidFill>
                      </a:endParaRPr>
                    </a:p>
                    <a:p>
                      <a:r>
                        <a:rPr lang="de-DE" sz="1400" dirty="0" err="1">
                          <a:solidFill>
                            <a:srgbClr val="387491"/>
                          </a:solidFill>
                        </a:rPr>
                        <a:t>Concurrent</a:t>
                      </a: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387491"/>
                          </a:solidFill>
                        </a:rPr>
                        <a:t>users</a:t>
                      </a:r>
                      <a:r>
                        <a:rPr lang="de-DE" sz="1400" dirty="0">
                          <a:solidFill>
                            <a:srgbClr val="387491"/>
                          </a:solidFill>
                        </a:rPr>
                        <a:t>: </a:t>
                      </a:r>
                      <a:endParaRPr lang="en-GB" sz="1400" dirty="0">
                        <a:solidFill>
                          <a:srgbClr val="38749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rgbClr val="387491"/>
                          </a:solidFill>
                        </a:rPr>
                        <a:t>Internal: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b="1" dirty="0">
                        <a:solidFill>
                          <a:srgbClr val="38749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b="1" dirty="0">
                        <a:solidFill>
                          <a:srgbClr val="38749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b="1" dirty="0">
                        <a:solidFill>
                          <a:srgbClr val="38749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b="1" dirty="0">
                        <a:solidFill>
                          <a:srgbClr val="38749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b="1" dirty="0">
                        <a:solidFill>
                          <a:srgbClr val="38749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b="1" dirty="0" err="1">
                          <a:solidFill>
                            <a:srgbClr val="387491"/>
                          </a:solidFill>
                        </a:rPr>
                        <a:t>External</a:t>
                      </a:r>
                      <a:r>
                        <a:rPr lang="de-DE" sz="1400" b="1" dirty="0">
                          <a:solidFill>
                            <a:srgbClr val="387491"/>
                          </a:solidFill>
                        </a:rPr>
                        <a:t>:</a:t>
                      </a:r>
                    </a:p>
                    <a:p>
                      <a:endParaRPr lang="en-GB" sz="1400" b="1" dirty="0">
                        <a:solidFill>
                          <a:srgbClr val="38749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="0" i="1" dirty="0">
                        <a:solidFill>
                          <a:srgbClr val="38749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38749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87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hteck 10"/>
          <p:cNvSpPr/>
          <p:nvPr userDrawn="1"/>
        </p:nvSpPr>
        <p:spPr>
          <a:xfrm>
            <a:off x="-20780" y="-41564"/>
            <a:ext cx="4312225" cy="467591"/>
          </a:xfrm>
          <a:prstGeom prst="rect">
            <a:avLst/>
          </a:prstGeom>
          <a:solidFill>
            <a:srgbClr val="295469"/>
          </a:solidFill>
          <a:ln>
            <a:solidFill>
              <a:srgbClr val="38749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98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23"/>
          </p:nvPr>
        </p:nvSpPr>
        <p:spPr>
          <a:xfrm>
            <a:off x="2493229" y="4141717"/>
            <a:ext cx="2284378" cy="534139"/>
          </a:xfrm>
        </p:spPr>
        <p:txBody>
          <a:bodyPr/>
          <a:lstStyle/>
          <a:p>
            <a:pPr algn="ctr"/>
            <a:r>
              <a:rPr lang="en-GB" dirty="0" smtClean="0"/>
              <a:t>613/670/412/133/2236 GB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over the last 5 months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1" y="1244599"/>
            <a:ext cx="2493230" cy="2303274"/>
          </a:xfrm>
        </p:spPr>
        <p:txBody>
          <a:bodyPr/>
          <a:lstStyle/>
          <a:p>
            <a:r>
              <a:rPr lang="en-GB" dirty="0" smtClean="0"/>
              <a:t>VM in OpenStack with direct access to University Cloud infrastructure / services</a:t>
            </a:r>
            <a:endParaRPr lang="en-GB" dirty="0"/>
          </a:p>
          <a:p>
            <a:r>
              <a:rPr lang="en-GB" dirty="0" err="1" smtClean="0"/>
              <a:t>OMERO.server</a:t>
            </a:r>
            <a:r>
              <a:rPr lang="en-GB" dirty="0" smtClean="0"/>
              <a:t>, </a:t>
            </a:r>
            <a:r>
              <a:rPr lang="en-GB" dirty="0" err="1" smtClean="0"/>
              <a:t>OMERO.web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(in </a:t>
            </a:r>
            <a:r>
              <a:rPr lang="en-GB" dirty="0" err="1" smtClean="0"/>
              <a:t>venv</a:t>
            </a:r>
            <a:r>
              <a:rPr lang="en-GB" dirty="0" smtClean="0"/>
              <a:t> / 1VM)</a:t>
            </a:r>
          </a:p>
          <a:p>
            <a:r>
              <a:rPr lang="en-GB" dirty="0" err="1" smtClean="0"/>
              <a:t>Data.Dir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NFS-Share in OpenStack / cloud environment</a:t>
            </a:r>
          </a:p>
          <a:p>
            <a:r>
              <a:rPr lang="en-GB" dirty="0" smtClean="0"/>
              <a:t>Local </a:t>
            </a:r>
            <a:r>
              <a:rPr lang="en-GB" dirty="0" err="1" smtClean="0"/>
              <a:t>OMERO.insight</a:t>
            </a:r>
            <a:r>
              <a:rPr lang="en-GB" dirty="0" smtClean="0"/>
              <a:t> clients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Storage: 43 TB / </a:t>
            </a:r>
            <a:r>
              <a:rPr lang="en-GB" dirty="0" smtClean="0"/>
              <a:t>12TB </a:t>
            </a:r>
            <a:r>
              <a:rPr lang="en-GB" dirty="0" smtClean="0"/>
              <a:t>in use</a:t>
            </a:r>
            <a:endParaRPr lang="en-GB" dirty="0"/>
          </a:p>
          <a:p>
            <a:r>
              <a:rPr lang="en-GB" dirty="0" smtClean="0"/>
              <a:t>8 vCPUs</a:t>
            </a:r>
          </a:p>
          <a:p>
            <a:r>
              <a:rPr lang="en-GB" dirty="0" smtClean="0"/>
              <a:t>32GB RAM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 Storage, vCPUs &amp; Memory easily extendable due to OpenStack environment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8+3 erasure </a:t>
            </a:r>
            <a:r>
              <a:rPr lang="en-GB" dirty="0" smtClean="0"/>
              <a:t>coding</a:t>
            </a:r>
          </a:p>
          <a:p>
            <a:r>
              <a:rPr lang="en-GB" dirty="0" smtClean="0"/>
              <a:t>In Progress:</a:t>
            </a:r>
            <a:br>
              <a:rPr lang="en-GB" dirty="0" smtClean="0"/>
            </a:br>
            <a:r>
              <a:rPr lang="en-GB" dirty="0" smtClean="0"/>
              <a:t>Backup for published Data together with the library (3 copies)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OMERO.OpenLink</a:t>
            </a:r>
            <a:endParaRPr lang="en-GB" dirty="0"/>
          </a:p>
          <a:p>
            <a:r>
              <a:rPr lang="en-GB" dirty="0" err="1"/>
              <a:t>OMERO.iviewer</a:t>
            </a:r>
            <a:endParaRPr lang="en-GB" dirty="0"/>
          </a:p>
          <a:p>
            <a:r>
              <a:rPr lang="en-GB" dirty="0" err="1" smtClean="0"/>
              <a:t>OMERO.figure</a:t>
            </a:r>
            <a:endParaRPr lang="en-GB" dirty="0" smtClean="0"/>
          </a:p>
          <a:p>
            <a:r>
              <a:rPr lang="en-GB" dirty="0" err="1" smtClean="0"/>
              <a:t>OMERO.webtagging</a:t>
            </a:r>
            <a:endParaRPr lang="en-GB" dirty="0" smtClean="0"/>
          </a:p>
          <a:p>
            <a:r>
              <a:rPr lang="en-GB" dirty="0" err="1" smtClean="0"/>
              <a:t>OMERO.parade</a:t>
            </a:r>
            <a:endParaRPr lang="en-GB" dirty="0"/>
          </a:p>
          <a:p>
            <a:r>
              <a:rPr lang="en-GB" dirty="0" err="1"/>
              <a:t>OMERO.OpenLink</a:t>
            </a:r>
            <a:endParaRPr lang="en-GB" dirty="0"/>
          </a:p>
          <a:p>
            <a:r>
              <a:rPr lang="en-GB" dirty="0" smtClean="0"/>
              <a:t>OMERO.mde</a:t>
            </a:r>
          </a:p>
          <a:p>
            <a:endParaRPr lang="en-GB" dirty="0"/>
          </a:p>
          <a:p>
            <a:r>
              <a:rPr lang="en-GB" dirty="0" smtClean="0"/>
              <a:t>Different scripts</a:t>
            </a:r>
          </a:p>
          <a:p>
            <a:pPr lvl="1"/>
            <a:r>
              <a:rPr lang="en-GB" dirty="0" smtClean="0"/>
              <a:t>Key-Value from csv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7341141" y="2752345"/>
            <a:ext cx="2324911" cy="691246"/>
          </a:xfrm>
        </p:spPr>
        <p:txBody>
          <a:bodyPr/>
          <a:lstStyle/>
          <a:p>
            <a:r>
              <a:rPr lang="en-GB" dirty="0" smtClean="0"/>
              <a:t>Biology</a:t>
            </a:r>
          </a:p>
          <a:p>
            <a:r>
              <a:rPr lang="en-GB" dirty="0" smtClean="0"/>
              <a:t>Medicine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7260918" y="1399032"/>
            <a:ext cx="2508894" cy="1071794"/>
          </a:xfrm>
        </p:spPr>
        <p:txBody>
          <a:bodyPr/>
          <a:lstStyle/>
          <a:p>
            <a:r>
              <a:rPr lang="en-GB" sz="1200" dirty="0" smtClean="0"/>
              <a:t>Normal Light microscopy &amp; Electron microscopy</a:t>
            </a:r>
          </a:p>
          <a:p>
            <a:r>
              <a:rPr lang="en-GB" sz="1200" dirty="0" smtClean="0"/>
              <a:t>Slide Scans (Histology / Pathology)</a:t>
            </a:r>
          </a:p>
          <a:p>
            <a:r>
              <a:rPr lang="en-GB" sz="1200" dirty="0" smtClean="0"/>
              <a:t>Screening Data / HCS</a:t>
            </a:r>
          </a:p>
          <a:p>
            <a:endParaRPr lang="en-GB" sz="12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9769812" y="3968613"/>
            <a:ext cx="2324911" cy="1664091"/>
          </a:xfrm>
        </p:spPr>
        <p:txBody>
          <a:bodyPr/>
          <a:lstStyle/>
          <a:p>
            <a:r>
              <a:rPr lang="en-GB" dirty="0" smtClean="0"/>
              <a:t>100Mbit – 10Gbit connections to OMERO</a:t>
            </a:r>
            <a:br>
              <a:rPr lang="en-GB" dirty="0" smtClean="0"/>
            </a:br>
            <a:r>
              <a:rPr lang="en-GB" dirty="0" smtClean="0"/>
              <a:t>(Microscopes / Office Computer)</a:t>
            </a:r>
          </a:p>
          <a:p>
            <a:r>
              <a:rPr lang="en-GB" dirty="0" smtClean="0"/>
              <a:t>2x25Gbit connection between analysis server and OMERO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General Management</a:t>
            </a:r>
          </a:p>
          <a:p>
            <a:r>
              <a:rPr lang="en-GB" dirty="0" smtClean="0"/>
              <a:t>3 Facility Members</a:t>
            </a:r>
          </a:p>
          <a:p>
            <a:pPr marL="0" indent="0">
              <a:buNone/>
            </a:pPr>
            <a:r>
              <a:rPr lang="en-GB" dirty="0" smtClean="0"/>
              <a:t>System Administrator</a:t>
            </a:r>
          </a:p>
          <a:p>
            <a:r>
              <a:rPr lang="en-GB" dirty="0" smtClean="0"/>
              <a:t>1 (0.1 FTE)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8"/>
          </p:nvPr>
        </p:nvSpPr>
        <p:spPr>
          <a:xfrm>
            <a:off x="0" y="5367528"/>
            <a:ext cx="2324911" cy="1490471"/>
          </a:xfrm>
        </p:spPr>
        <p:txBody>
          <a:bodyPr/>
          <a:lstStyle/>
          <a:p>
            <a:pPr marL="0" indent="0">
              <a:buNone/>
              <a:tabLst>
                <a:tab pos="1700213" algn="l"/>
              </a:tabLst>
            </a:pPr>
            <a:r>
              <a:rPr lang="en-GB" dirty="0" smtClean="0"/>
              <a:t>2021-06-08 to</a:t>
            </a:r>
            <a:br>
              <a:rPr lang="en-GB" dirty="0" smtClean="0"/>
            </a:br>
            <a:r>
              <a:rPr lang="en-GB" dirty="0" smtClean="0"/>
              <a:t>2021-06-12:	324</a:t>
            </a:r>
          </a:p>
          <a:p>
            <a:pPr marL="0" indent="0">
              <a:buNone/>
              <a:tabLst>
                <a:tab pos="1700213" algn="l"/>
              </a:tabLst>
            </a:pPr>
            <a:r>
              <a:rPr lang="en-GB" dirty="0" smtClean="0"/>
              <a:t>Groups:	  35</a:t>
            </a:r>
          </a:p>
          <a:p>
            <a:pPr marL="0" indent="0">
              <a:buNone/>
              <a:tabLst>
                <a:tab pos="1700213" algn="l"/>
              </a:tabLst>
            </a:pPr>
            <a:r>
              <a:rPr lang="en-GB" dirty="0" smtClean="0"/>
              <a:t>Public Group for publications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Public </a:t>
            </a:r>
            <a:r>
              <a:rPr lang="en-GB" dirty="0" smtClean="0"/>
              <a:t>group</a:t>
            </a:r>
            <a:endParaRPr lang="en-GB" dirty="0"/>
          </a:p>
          <a:p>
            <a:r>
              <a:rPr lang="en-GB" dirty="0" err="1" smtClean="0"/>
              <a:t>OpenLink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LDAP</a:t>
            </a:r>
          </a:p>
          <a:p>
            <a:r>
              <a:rPr lang="en-GB" dirty="0" err="1" smtClean="0"/>
              <a:t>OMERO.clients</a:t>
            </a:r>
            <a:endParaRPr lang="en-GB" dirty="0" smtClean="0"/>
          </a:p>
          <a:p>
            <a:r>
              <a:rPr lang="en-GB" dirty="0" err="1" smtClean="0"/>
              <a:t>OpenLink</a:t>
            </a:r>
            <a:endParaRPr lang="en-GB" dirty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r>
              <a:rPr lang="en-GB" dirty="0" smtClean="0"/>
              <a:t>870</a:t>
            </a:r>
            <a:endParaRPr lang="en-GB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6"/>
          </p:nvPr>
        </p:nvSpPr>
        <p:spPr>
          <a:xfrm>
            <a:off x="1042416" y="4785193"/>
            <a:ext cx="1691640" cy="314936"/>
          </a:xfrm>
        </p:spPr>
        <p:txBody>
          <a:bodyPr/>
          <a:lstStyle/>
          <a:p>
            <a:pPr algn="ctr"/>
            <a:r>
              <a:rPr lang="en-GB" dirty="0"/>
              <a:t>~</a:t>
            </a:r>
            <a:r>
              <a:rPr lang="en-GB" dirty="0" smtClean="0"/>
              <a:t>15</a:t>
            </a:r>
            <a:br>
              <a:rPr lang="en-GB" dirty="0" smtClean="0"/>
            </a:br>
            <a:r>
              <a:rPr lang="en-GB" dirty="0" smtClean="0"/>
              <a:t>170 in courses</a:t>
            </a:r>
            <a:endParaRPr lang="en-GB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 err="1" smtClean="0"/>
              <a:t>Münster</a:t>
            </a:r>
            <a:r>
              <a:rPr lang="en-GB" dirty="0" smtClean="0"/>
              <a:t> Imaging Network</a:t>
            </a:r>
            <a:endParaRPr lang="en-GB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ctr"/>
            <a:r>
              <a:rPr lang="de-DE" dirty="0" smtClean="0"/>
              <a:t>878</a:t>
            </a:r>
            <a:endParaRPr lang="de-DE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2445725" y="4793946"/>
            <a:ext cx="2214795" cy="314936"/>
          </a:xfrm>
        </p:spPr>
        <p:txBody>
          <a:bodyPr/>
          <a:lstStyle/>
          <a:p>
            <a:pPr>
              <a:tabLst>
                <a:tab pos="1700213" algn="l"/>
              </a:tabLst>
            </a:pPr>
            <a:r>
              <a:rPr lang="de-DE" dirty="0" err="1" smtClean="0"/>
              <a:t>background_threads</a:t>
            </a:r>
            <a:r>
              <a:rPr lang="de-DE" dirty="0" smtClean="0"/>
              <a:t>:	100</a:t>
            </a:r>
            <a:br>
              <a:rPr lang="de-DE" dirty="0" smtClean="0"/>
            </a:br>
            <a:r>
              <a:rPr lang="de-DE" dirty="0" err="1" smtClean="0"/>
              <a:t>db.poolsize</a:t>
            </a:r>
            <a:r>
              <a:rPr lang="de-DE" dirty="0" smtClean="0"/>
              <a:t>:	290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0433920" y="6488668"/>
            <a:ext cx="19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74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2021-12-14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38749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DM4mic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temDescription.potx" id="{10E9F54D-3051-40A0-B1B9-1131F8AD686D}" vid="{6773803E-422E-4BF7-ADA6-63AEB725A3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RDM4mic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Zobel</dc:creator>
  <cp:lastModifiedBy>Thomas Zobel</cp:lastModifiedBy>
  <cp:revision>1</cp:revision>
  <dcterms:created xsi:type="dcterms:W3CDTF">2021-12-17T10:24:40Z</dcterms:created>
  <dcterms:modified xsi:type="dcterms:W3CDTF">2021-12-17T10:25:22Z</dcterms:modified>
</cp:coreProperties>
</file>