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7"/>
  </p:notesMasterIdLst>
  <p:handoutMasterIdLst>
    <p:handoutMasterId r:id="rId38"/>
  </p:handout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Lst>
  <p:sldSz cx="9144000" cy="6858000" type="screen4x3"/>
  <p:notesSz cx="6873875" cy="10063163"/>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69">
          <p15:clr>
            <a:srgbClr val="A4A3A4"/>
          </p15:clr>
        </p15:guide>
        <p15:guide id="2" pos="21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CC99FF"/>
    <a:srgbClr val="6699FF"/>
    <a:srgbClr val="0066FF"/>
    <a:srgbClr val="9999FF"/>
    <a:srgbClr val="FF0000"/>
    <a:srgbClr val="CC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576" autoAdjust="0"/>
  </p:normalViewPr>
  <p:slideViewPr>
    <p:cSldViewPr>
      <p:cViewPr varScale="1">
        <p:scale>
          <a:sx n="97" d="100"/>
          <a:sy n="97" d="100"/>
        </p:scale>
        <p:origin x="945"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3169"/>
        <p:guide pos="21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81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57" tIns="47178" rIns="94357" bIns="47178" numCol="1" anchor="t" anchorCtr="0" compatLnSpc="1">
            <a:prstTxWarp prst="textNoShape">
              <a:avLst/>
            </a:prstTxWarp>
          </a:bodyPr>
          <a:lstStyle>
            <a:lvl1pPr defTabSz="942975">
              <a:defRPr sz="1200" smtClean="0"/>
            </a:lvl1pPr>
          </a:lstStyle>
          <a:p>
            <a:pPr>
              <a:defRPr/>
            </a:pPr>
            <a:endParaRPr lang="de-DE"/>
          </a:p>
        </p:txBody>
      </p:sp>
      <p:sp>
        <p:nvSpPr>
          <p:cNvPr id="43011" name="Rectangle 3"/>
          <p:cNvSpPr>
            <a:spLocks noGrp="1" noChangeArrowheads="1"/>
          </p:cNvSpPr>
          <p:nvPr>
            <p:ph type="dt" sz="quarter" idx="1"/>
          </p:nvPr>
        </p:nvSpPr>
        <p:spPr bwMode="auto">
          <a:xfrm>
            <a:off x="3894138" y="0"/>
            <a:ext cx="29781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57" tIns="47178" rIns="94357" bIns="47178" numCol="1" anchor="t" anchorCtr="0" compatLnSpc="1">
            <a:prstTxWarp prst="textNoShape">
              <a:avLst/>
            </a:prstTxWarp>
          </a:bodyPr>
          <a:lstStyle>
            <a:lvl1pPr algn="r" defTabSz="942975">
              <a:defRPr sz="1200" smtClean="0"/>
            </a:lvl1pPr>
          </a:lstStyle>
          <a:p>
            <a:pPr>
              <a:defRPr/>
            </a:pPr>
            <a:endParaRPr lang="de-DE"/>
          </a:p>
        </p:txBody>
      </p:sp>
      <p:sp>
        <p:nvSpPr>
          <p:cNvPr id="43012" name="Rectangle 4"/>
          <p:cNvSpPr>
            <a:spLocks noGrp="1" noChangeArrowheads="1"/>
          </p:cNvSpPr>
          <p:nvPr>
            <p:ph type="ftr" sz="quarter" idx="2"/>
          </p:nvPr>
        </p:nvSpPr>
        <p:spPr bwMode="auto">
          <a:xfrm>
            <a:off x="0" y="9558338"/>
            <a:ext cx="2978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57" tIns="47178" rIns="94357" bIns="47178" numCol="1" anchor="b" anchorCtr="0" compatLnSpc="1">
            <a:prstTxWarp prst="textNoShape">
              <a:avLst/>
            </a:prstTxWarp>
          </a:bodyPr>
          <a:lstStyle>
            <a:lvl1pPr defTabSz="942975">
              <a:defRPr sz="1200" smtClean="0"/>
            </a:lvl1pPr>
          </a:lstStyle>
          <a:p>
            <a:pPr>
              <a:defRPr/>
            </a:pPr>
            <a:endParaRPr lang="de-DE"/>
          </a:p>
        </p:txBody>
      </p:sp>
      <p:sp>
        <p:nvSpPr>
          <p:cNvPr id="43013" name="Rectangle 5"/>
          <p:cNvSpPr>
            <a:spLocks noGrp="1" noChangeArrowheads="1"/>
          </p:cNvSpPr>
          <p:nvPr>
            <p:ph type="sldNum" sz="quarter" idx="3"/>
          </p:nvPr>
        </p:nvSpPr>
        <p:spPr bwMode="auto">
          <a:xfrm>
            <a:off x="3894138" y="9558338"/>
            <a:ext cx="2978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57" tIns="47178" rIns="94357" bIns="47178" numCol="1" anchor="b" anchorCtr="0" compatLnSpc="1">
            <a:prstTxWarp prst="textNoShape">
              <a:avLst/>
            </a:prstTxWarp>
          </a:bodyPr>
          <a:lstStyle>
            <a:lvl1pPr algn="r" defTabSz="942975">
              <a:defRPr sz="1200"/>
            </a:lvl1pPr>
          </a:lstStyle>
          <a:p>
            <a:fld id="{72574183-25FD-4079-A8AF-CDDA99C3E3AF}" type="slidenum">
              <a:rPr lang="de-DE" altLang="de-DE"/>
              <a:pPr/>
              <a:t>‹Nr.›</a:t>
            </a:fld>
            <a:endParaRPr lang="de-DE"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81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57" tIns="47178" rIns="94357" bIns="47178" numCol="1" anchor="t" anchorCtr="0" compatLnSpc="1">
            <a:prstTxWarp prst="textNoShape">
              <a:avLst/>
            </a:prstTxWarp>
          </a:bodyPr>
          <a:lstStyle>
            <a:lvl1pPr defTabSz="942975">
              <a:defRPr sz="1200" smtClean="0"/>
            </a:lvl1pPr>
          </a:lstStyle>
          <a:p>
            <a:pPr>
              <a:defRPr/>
            </a:pPr>
            <a:endParaRPr lang="de-DE"/>
          </a:p>
        </p:txBody>
      </p:sp>
      <p:sp>
        <p:nvSpPr>
          <p:cNvPr id="4099" name="Rectangle 3"/>
          <p:cNvSpPr>
            <a:spLocks noGrp="1" noChangeArrowheads="1"/>
          </p:cNvSpPr>
          <p:nvPr>
            <p:ph type="dt" idx="1"/>
          </p:nvPr>
        </p:nvSpPr>
        <p:spPr bwMode="auto">
          <a:xfrm>
            <a:off x="3895725" y="0"/>
            <a:ext cx="29781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57" tIns="47178" rIns="94357" bIns="47178" numCol="1" anchor="t" anchorCtr="0" compatLnSpc="1">
            <a:prstTxWarp prst="textNoShape">
              <a:avLst/>
            </a:prstTxWarp>
          </a:bodyPr>
          <a:lstStyle>
            <a:lvl1pPr algn="r" defTabSz="942975">
              <a:defRPr sz="1200" smtClean="0"/>
            </a:lvl1pPr>
          </a:lstStyle>
          <a:p>
            <a:pPr>
              <a:defRPr/>
            </a:pPr>
            <a:endParaRPr lang="de-DE"/>
          </a:p>
        </p:txBody>
      </p:sp>
      <p:sp>
        <p:nvSpPr>
          <p:cNvPr id="38916" name="Rectangle 4"/>
          <p:cNvSpPr>
            <a:spLocks noGrp="1" noRot="1" noChangeAspect="1" noChangeArrowheads="1" noTextEdit="1"/>
          </p:cNvSpPr>
          <p:nvPr>
            <p:ph type="sldImg" idx="2"/>
          </p:nvPr>
        </p:nvSpPr>
        <p:spPr bwMode="auto">
          <a:xfrm>
            <a:off x="920750" y="754063"/>
            <a:ext cx="5033963" cy="37750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5988" y="4779963"/>
            <a:ext cx="5041900"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57" tIns="47178" rIns="94357" bIns="47178"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9559925"/>
            <a:ext cx="29781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57" tIns="47178" rIns="94357" bIns="47178" numCol="1" anchor="b" anchorCtr="0" compatLnSpc="1">
            <a:prstTxWarp prst="textNoShape">
              <a:avLst/>
            </a:prstTxWarp>
          </a:bodyPr>
          <a:lstStyle>
            <a:lvl1pPr defTabSz="942975">
              <a:defRPr sz="1200" smtClean="0"/>
            </a:lvl1pPr>
          </a:lstStyle>
          <a:p>
            <a:pPr>
              <a:defRPr/>
            </a:pPr>
            <a:endParaRPr lang="de-DE"/>
          </a:p>
        </p:txBody>
      </p:sp>
      <p:sp>
        <p:nvSpPr>
          <p:cNvPr id="4103" name="Rectangle 7"/>
          <p:cNvSpPr>
            <a:spLocks noGrp="1" noChangeArrowheads="1"/>
          </p:cNvSpPr>
          <p:nvPr>
            <p:ph type="sldNum" sz="quarter" idx="5"/>
          </p:nvPr>
        </p:nvSpPr>
        <p:spPr bwMode="auto">
          <a:xfrm>
            <a:off x="3895725" y="9559925"/>
            <a:ext cx="29781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57" tIns="47178" rIns="94357" bIns="47178" numCol="1" anchor="b" anchorCtr="0" compatLnSpc="1">
            <a:prstTxWarp prst="textNoShape">
              <a:avLst/>
            </a:prstTxWarp>
          </a:bodyPr>
          <a:lstStyle>
            <a:lvl1pPr algn="r" defTabSz="942975">
              <a:defRPr sz="1200"/>
            </a:lvl1pPr>
          </a:lstStyle>
          <a:p>
            <a:fld id="{944460DE-7222-47CA-9EB7-93DCE2075A0F}"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AutoShape 9"/>
          <p:cNvSpPr>
            <a:spLocks noChangeArrowheads="1"/>
          </p:cNvSpPr>
          <p:nvPr/>
        </p:nvSpPr>
        <p:spPr bwMode="auto">
          <a:xfrm rot="5400000">
            <a:off x="-130175" y="536575"/>
            <a:ext cx="685800" cy="222250"/>
          </a:xfrm>
          <a:prstGeom prst="triangle">
            <a:avLst>
              <a:gd name="adj" fmla="val 50000"/>
            </a:avLst>
          </a:prstGeom>
          <a:gradFill rotWithShape="0">
            <a:gsLst>
              <a:gs pos="0">
                <a:srgbClr val="43438E"/>
              </a:gs>
              <a:gs pos="100000">
                <a:srgbClr val="000066"/>
              </a:gs>
            </a:gsLst>
            <a:lin ang="0" scaled="1"/>
          </a:gra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5122" name="Rectangle 2"/>
          <p:cNvSpPr>
            <a:spLocks noGrp="1" noChangeArrowheads="1"/>
          </p:cNvSpPr>
          <p:nvPr>
            <p:ph type="ctrTitle"/>
          </p:nvPr>
        </p:nvSpPr>
        <p:spPr>
          <a:xfrm>
            <a:off x="468313" y="76200"/>
            <a:ext cx="7772400" cy="1143000"/>
          </a:xfrm>
        </p:spPr>
        <p:txBody>
          <a:bodyPr/>
          <a:lstStyle>
            <a:lvl1pPr>
              <a:defRPr/>
            </a:lvl1pPr>
          </a:lstStyle>
          <a:p>
            <a:pPr lvl="0"/>
            <a:r>
              <a:rPr lang="de-DE" noProof="0" smtClean="0"/>
              <a:t>Angewandte Informatik (EDV)</a:t>
            </a:r>
          </a:p>
        </p:txBody>
      </p:sp>
      <p:sp>
        <p:nvSpPr>
          <p:cNvPr id="5123" name="Rectangle 3"/>
          <p:cNvSpPr>
            <a:spLocks noGrp="1" noChangeArrowheads="1"/>
          </p:cNvSpPr>
          <p:nvPr>
            <p:ph type="subTitle" idx="1"/>
          </p:nvPr>
        </p:nvSpPr>
        <p:spPr>
          <a:xfrm>
            <a:off x="1295400" y="1524000"/>
            <a:ext cx="6400800" cy="1066800"/>
          </a:xfrm>
        </p:spPr>
        <p:txBody>
          <a:bodyPr/>
          <a:lstStyle>
            <a:lvl1pPr marL="0" indent="0" algn="ctr">
              <a:buFontTx/>
              <a:buNone/>
              <a:defRPr b="1"/>
            </a:lvl1pPr>
          </a:lstStyle>
          <a:p>
            <a:pPr lvl="0"/>
            <a:r>
              <a:rPr lang="de-DE" noProof="0" smtClean="0"/>
              <a:t>1. Überblick</a:t>
            </a:r>
          </a:p>
          <a:p>
            <a:pPr lvl="0"/>
            <a:r>
              <a:rPr lang="de-DE" noProof="0" smtClean="0"/>
              <a:t>WS 0506</a:t>
            </a:r>
          </a:p>
          <a:p>
            <a:pPr lvl="0"/>
            <a:r>
              <a:rPr lang="de-DE" noProof="0" smtClean="0"/>
              <a:t>Dr. H. Welp</a:t>
            </a:r>
          </a:p>
        </p:txBody>
      </p:sp>
      <p:sp>
        <p:nvSpPr>
          <p:cNvPr id="5" name="Rectangle 4"/>
          <p:cNvSpPr>
            <a:spLocks noGrp="1" noChangeArrowheads="1"/>
          </p:cNvSpPr>
          <p:nvPr>
            <p:ph type="dt" sz="half" idx="10"/>
          </p:nvPr>
        </p:nvSpPr>
        <p:spPr>
          <a:xfrm>
            <a:off x="539750" y="6453188"/>
            <a:ext cx="1905000" cy="252412"/>
          </a:xfrm>
        </p:spPr>
        <p:txBody>
          <a:bodyPr/>
          <a:lstStyle>
            <a:lvl1pPr>
              <a:defRPr smtClean="0"/>
            </a:lvl1pPr>
          </a:lstStyle>
          <a:p>
            <a:pPr>
              <a:defRPr/>
            </a:pPr>
            <a:r>
              <a:rPr lang="de-DE" smtClean="0"/>
              <a:t>Prof. Dr. Welp</a:t>
            </a:r>
            <a:endParaRPr lang="en-US">
              <a:solidFill>
                <a:schemeClr val="tx1"/>
              </a:solidFill>
            </a:endParaRPr>
          </a:p>
        </p:txBody>
      </p:sp>
      <p:sp>
        <p:nvSpPr>
          <p:cNvPr id="6" name="Rectangle 5"/>
          <p:cNvSpPr>
            <a:spLocks noGrp="1" noChangeArrowheads="1"/>
          </p:cNvSpPr>
          <p:nvPr>
            <p:ph type="ftr" sz="quarter" idx="11"/>
          </p:nvPr>
        </p:nvSpPr>
        <p:spPr>
          <a:xfrm>
            <a:off x="3124200" y="6453188"/>
            <a:ext cx="2895600" cy="252412"/>
          </a:xfrm>
        </p:spPr>
        <p:txBody>
          <a:bodyPr/>
          <a:lstStyle>
            <a:lvl1pPr>
              <a:defRPr smtClean="0"/>
            </a:lvl1pPr>
          </a:lstStyle>
          <a:p>
            <a:pPr>
              <a:defRPr/>
            </a:pPr>
            <a:r>
              <a:rPr lang="en-US" smtClean="0"/>
              <a:t>OOP-VL-Klassen- und Objektbeziehungen</a:t>
            </a:r>
            <a:endParaRPr lang="en-US"/>
          </a:p>
        </p:txBody>
      </p:sp>
      <p:sp>
        <p:nvSpPr>
          <p:cNvPr id="7" name="Rectangle 6"/>
          <p:cNvSpPr>
            <a:spLocks noGrp="1" noChangeArrowheads="1"/>
          </p:cNvSpPr>
          <p:nvPr>
            <p:ph type="sldNum" sz="quarter" idx="12"/>
          </p:nvPr>
        </p:nvSpPr>
        <p:spPr>
          <a:xfrm>
            <a:off x="6553200" y="6453188"/>
            <a:ext cx="1905000" cy="252412"/>
          </a:xfrm>
        </p:spPr>
        <p:txBody>
          <a:bodyPr/>
          <a:lstStyle>
            <a:lvl1pPr>
              <a:defRPr/>
            </a:lvl1pPr>
          </a:lstStyle>
          <a:p>
            <a:r>
              <a:rPr lang="en-US" altLang="de-DE"/>
              <a:t>Folie </a:t>
            </a:r>
            <a:fld id="{93C5263E-CC9E-4E8D-B1A1-841963834360}"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42222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de-DE"/>
              <a:t>Folie </a:t>
            </a:r>
            <a:fld id="{6AE61A1F-BDAF-45C3-B872-38405082F093}"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195231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05588" y="304800"/>
            <a:ext cx="2070100" cy="60769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95288" y="304800"/>
            <a:ext cx="6057900" cy="60769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de-DE"/>
              <a:t>Folie </a:t>
            </a:r>
            <a:fld id="{3C7DE480-B4C9-47F4-A7B5-B9FDD2081AF0}"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3406920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95288" y="304800"/>
            <a:ext cx="8280400" cy="6858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395288" y="1143000"/>
            <a:ext cx="4064000" cy="523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11688" y="1143000"/>
            <a:ext cx="4064000" cy="25431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11688" y="3838575"/>
            <a:ext cx="4064000" cy="25431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8" name="Rectangle 6"/>
          <p:cNvSpPr>
            <a:spLocks noGrp="1" noChangeArrowheads="1"/>
          </p:cNvSpPr>
          <p:nvPr>
            <p:ph type="sldNum" sz="quarter" idx="12"/>
          </p:nvPr>
        </p:nvSpPr>
        <p:spPr>
          <a:ln/>
        </p:spPr>
        <p:txBody>
          <a:bodyPr/>
          <a:lstStyle>
            <a:lvl1pPr>
              <a:defRPr/>
            </a:lvl1pPr>
          </a:lstStyle>
          <a:p>
            <a:r>
              <a:rPr lang="en-US" altLang="de-DE"/>
              <a:t>Folie </a:t>
            </a:r>
            <a:fld id="{C9DCDEE6-E19E-4F54-8745-94D4588340E8}"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2206491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95288" y="304800"/>
            <a:ext cx="8280400" cy="6858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395288" y="1143000"/>
            <a:ext cx="4064000" cy="523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1688" y="1143000"/>
            <a:ext cx="4064000" cy="523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de-DE"/>
              <a:t>Folie </a:t>
            </a:r>
            <a:fld id="{7533275B-0AAF-4AA0-904C-5C7996FB9D71}"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111938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de-DE"/>
              <a:t>Folie </a:t>
            </a:r>
            <a:fld id="{53E5579D-6B72-49EE-984D-54C9F8870C5E}"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155062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de-DE"/>
              <a:t>Folie </a:t>
            </a:r>
            <a:fld id="{C168FA75-EE7B-4190-B7BB-21705D9EB8DA}"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275435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95288" y="1143000"/>
            <a:ext cx="4064000" cy="5238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1688" y="1143000"/>
            <a:ext cx="4064000" cy="5238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de-DE"/>
              <a:t>Folie </a:t>
            </a:r>
            <a:fld id="{19145688-423D-4380-8673-BB6B11F19F9F}"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162182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9" name="Rectangle 6"/>
          <p:cNvSpPr>
            <a:spLocks noGrp="1" noChangeArrowheads="1"/>
          </p:cNvSpPr>
          <p:nvPr>
            <p:ph type="sldNum" sz="quarter" idx="12"/>
          </p:nvPr>
        </p:nvSpPr>
        <p:spPr>
          <a:ln/>
        </p:spPr>
        <p:txBody>
          <a:bodyPr/>
          <a:lstStyle>
            <a:lvl1pPr>
              <a:defRPr/>
            </a:lvl1pPr>
          </a:lstStyle>
          <a:p>
            <a:r>
              <a:rPr lang="en-US" altLang="de-DE"/>
              <a:t>Folie </a:t>
            </a:r>
            <a:fld id="{9B0B1603-AA4C-4F0E-8537-12B33B9A1756}"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339634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5" name="Rectangle 6"/>
          <p:cNvSpPr>
            <a:spLocks noGrp="1" noChangeArrowheads="1"/>
          </p:cNvSpPr>
          <p:nvPr>
            <p:ph type="sldNum" sz="quarter" idx="12"/>
          </p:nvPr>
        </p:nvSpPr>
        <p:spPr>
          <a:ln/>
        </p:spPr>
        <p:txBody>
          <a:bodyPr/>
          <a:lstStyle>
            <a:lvl1pPr>
              <a:defRPr/>
            </a:lvl1pPr>
          </a:lstStyle>
          <a:p>
            <a:r>
              <a:rPr lang="en-US" altLang="de-DE"/>
              <a:t>Folie </a:t>
            </a:r>
            <a:fld id="{837F586D-3DE5-4950-9DDE-7233EDE222E0}"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276337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4" name="Rectangle 6"/>
          <p:cNvSpPr>
            <a:spLocks noGrp="1" noChangeArrowheads="1"/>
          </p:cNvSpPr>
          <p:nvPr>
            <p:ph type="sldNum" sz="quarter" idx="12"/>
          </p:nvPr>
        </p:nvSpPr>
        <p:spPr>
          <a:ln/>
        </p:spPr>
        <p:txBody>
          <a:bodyPr/>
          <a:lstStyle>
            <a:lvl1pPr>
              <a:defRPr/>
            </a:lvl1pPr>
          </a:lstStyle>
          <a:p>
            <a:r>
              <a:rPr lang="en-US" altLang="de-DE"/>
              <a:t>Folie </a:t>
            </a:r>
            <a:fld id="{168680F5-60A8-4D89-B3A5-F90FFD09FC7E}"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129970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de-DE"/>
              <a:t>Folie </a:t>
            </a:r>
            <a:fld id="{42F411D9-52B6-4235-A497-66BE8ABBD002}"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150119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r>
              <a:rPr lang="de-DE" smtClean="0"/>
              <a:t>Prof. Dr. Welp</a:t>
            </a:r>
            <a:endParaRPr lang="en-US">
              <a:solidFill>
                <a:schemeClr val="tx1"/>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OOP-VL-Klassen- und Objektbeziehungen</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de-DE"/>
              <a:t>Folie </a:t>
            </a:r>
            <a:fld id="{8AC5270F-DF42-41AA-972C-8B0380C03B8E}" type="slidenum">
              <a:rPr lang="en-US" altLang="de-DE"/>
              <a:pPr/>
              <a:t>‹Nr.›</a:t>
            </a:fld>
            <a:endParaRPr lang="en-US" altLang="de-DE">
              <a:solidFill>
                <a:schemeClr val="tx1"/>
              </a:solidFill>
            </a:endParaRPr>
          </a:p>
        </p:txBody>
      </p:sp>
    </p:spTree>
    <p:extLst>
      <p:ext uri="{BB962C8B-B14F-4D97-AF65-F5344CB8AC3E}">
        <p14:creationId xmlns:p14="http://schemas.microsoft.com/office/powerpoint/2010/main" val="418547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304800"/>
            <a:ext cx="828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de-DE" smtClean="0"/>
              <a:t>Hier klicken, um Master-Titelformat zu bearbeiten.</a:t>
            </a:r>
          </a:p>
        </p:txBody>
      </p:sp>
      <p:sp>
        <p:nvSpPr>
          <p:cNvPr id="1027" name="Rectangle 3"/>
          <p:cNvSpPr>
            <a:spLocks noGrp="1" noChangeArrowheads="1"/>
          </p:cNvSpPr>
          <p:nvPr>
            <p:ph type="body" idx="1"/>
          </p:nvPr>
        </p:nvSpPr>
        <p:spPr bwMode="auto">
          <a:xfrm>
            <a:off x="395288" y="1143000"/>
            <a:ext cx="82804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smtClean="0"/>
              <a:t>Hier klicken, um Master-Textformat zu bearbeiten.</a:t>
            </a:r>
          </a:p>
          <a:p>
            <a:pPr lvl="1"/>
            <a:r>
              <a:rPr lang="en-US" altLang="de-DE" smtClean="0"/>
              <a:t>Zweite Ebene</a:t>
            </a:r>
          </a:p>
          <a:p>
            <a:pPr lvl="2"/>
            <a:r>
              <a:rPr lang="en-US" altLang="de-DE" smtClean="0"/>
              <a:t>Dritte Ebene</a:t>
            </a:r>
          </a:p>
          <a:p>
            <a:pPr lvl="3"/>
            <a:r>
              <a:rPr lang="en-US" altLang="de-DE" smtClean="0"/>
              <a:t>Vierte Ebene</a:t>
            </a:r>
          </a:p>
          <a:p>
            <a:pPr lvl="4"/>
            <a:r>
              <a:rPr lang="en-US" altLang="de-DE" smtClean="0"/>
              <a:t>Fünfte Ebene</a:t>
            </a:r>
          </a:p>
        </p:txBody>
      </p:sp>
      <p:sp>
        <p:nvSpPr>
          <p:cNvPr id="1028" name="Rectangle 4"/>
          <p:cNvSpPr>
            <a:spLocks noGrp="1" noChangeArrowheads="1"/>
          </p:cNvSpPr>
          <p:nvPr>
            <p:ph type="dt" sz="half" idx="2"/>
          </p:nvPr>
        </p:nvSpPr>
        <p:spPr bwMode="auto">
          <a:xfrm>
            <a:off x="395288" y="6453188"/>
            <a:ext cx="18700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rgbClr val="000066"/>
                </a:solidFill>
              </a:defRPr>
            </a:lvl1pPr>
          </a:lstStyle>
          <a:p>
            <a:pPr>
              <a:defRPr/>
            </a:pPr>
            <a:r>
              <a:rPr lang="de-DE" smtClean="0"/>
              <a:t>Prof. Dr. Welp</a:t>
            </a:r>
            <a:endParaRPr lang="en-US">
              <a:solidFill>
                <a:schemeClr val="tx1"/>
              </a:solidFill>
            </a:endParaRPr>
          </a:p>
        </p:txBody>
      </p:sp>
      <p:sp>
        <p:nvSpPr>
          <p:cNvPr id="1029" name="Rectangle 5"/>
          <p:cNvSpPr>
            <a:spLocks noGrp="1" noChangeArrowheads="1"/>
          </p:cNvSpPr>
          <p:nvPr>
            <p:ph type="ftr" sz="quarter" idx="3"/>
          </p:nvPr>
        </p:nvSpPr>
        <p:spPr bwMode="auto">
          <a:xfrm>
            <a:off x="2339975" y="6453188"/>
            <a:ext cx="45370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solidFill>
                  <a:srgbClr val="000066"/>
                </a:solidFill>
              </a:defRPr>
            </a:lvl1pPr>
          </a:lstStyle>
          <a:p>
            <a:pPr>
              <a:defRPr/>
            </a:pPr>
            <a:r>
              <a:rPr lang="en-US" smtClean="0"/>
              <a:t>OOP-VL-Klassen- und Objektbeziehungen</a:t>
            </a:r>
            <a:endParaRPr lang="en-US"/>
          </a:p>
        </p:txBody>
      </p:sp>
      <p:sp>
        <p:nvSpPr>
          <p:cNvPr id="1030" name="Rectangle 6"/>
          <p:cNvSpPr>
            <a:spLocks noGrp="1" noChangeArrowheads="1"/>
          </p:cNvSpPr>
          <p:nvPr>
            <p:ph type="sldNum" sz="quarter" idx="4"/>
          </p:nvPr>
        </p:nvSpPr>
        <p:spPr bwMode="auto">
          <a:xfrm>
            <a:off x="6948488" y="6453188"/>
            <a:ext cx="16891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66"/>
                </a:solidFill>
              </a:defRPr>
            </a:lvl1pPr>
          </a:lstStyle>
          <a:p>
            <a:r>
              <a:rPr lang="en-US" altLang="de-DE"/>
              <a:t>Folie </a:t>
            </a:r>
            <a:fld id="{3DC52246-AF17-4AA9-BAA4-FE9E90411CC1}" type="slidenum">
              <a:rPr lang="en-US" altLang="de-DE"/>
              <a:pPr/>
              <a:t>‹Nr.›</a:t>
            </a:fld>
            <a:endParaRPr lang="en-US" altLang="de-DE">
              <a:solidFill>
                <a:schemeClr val="tx1"/>
              </a:solidFill>
            </a:endParaRPr>
          </a:p>
        </p:txBody>
      </p:sp>
      <p:sp>
        <p:nvSpPr>
          <p:cNvPr id="1031" name="Line 8"/>
          <p:cNvSpPr>
            <a:spLocks noChangeShapeType="1"/>
          </p:cNvSpPr>
          <p:nvPr/>
        </p:nvSpPr>
        <p:spPr bwMode="auto">
          <a:xfrm>
            <a:off x="395288" y="6381750"/>
            <a:ext cx="8280400" cy="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32" name="AutoShape 11"/>
          <p:cNvSpPr>
            <a:spLocks noChangeArrowheads="1"/>
          </p:cNvSpPr>
          <p:nvPr/>
        </p:nvSpPr>
        <p:spPr bwMode="auto">
          <a:xfrm rot="5400000">
            <a:off x="-130175" y="536575"/>
            <a:ext cx="685800" cy="222250"/>
          </a:xfrm>
          <a:prstGeom prst="triangle">
            <a:avLst>
              <a:gd name="adj" fmla="val 50231"/>
            </a:avLst>
          </a:prstGeom>
          <a:gradFill rotWithShape="0">
            <a:gsLst>
              <a:gs pos="0">
                <a:srgbClr val="43438E"/>
              </a:gs>
              <a:gs pos="100000">
                <a:srgbClr val="000066"/>
              </a:gs>
            </a:gsLst>
            <a:lin ang="0" scaled="1"/>
          </a:gra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hf sldNum="0" hdr="0" dt="0"/>
  <p:txStyles>
    <p:titleStyle>
      <a:lvl1pPr algn="l" rtl="0" eaLnBrk="0" fontAlgn="base" hangingPunct="0">
        <a:spcBef>
          <a:spcPct val="0"/>
        </a:spcBef>
        <a:spcAft>
          <a:spcPct val="0"/>
        </a:spcAft>
        <a:defRPr sz="2800">
          <a:solidFill>
            <a:srgbClr val="000066"/>
          </a:solidFill>
          <a:latin typeface="+mj-lt"/>
          <a:ea typeface="+mj-ea"/>
          <a:cs typeface="+mj-cs"/>
        </a:defRPr>
      </a:lvl1pPr>
      <a:lvl2pPr algn="l" rtl="0" eaLnBrk="0" fontAlgn="base" hangingPunct="0">
        <a:spcBef>
          <a:spcPct val="0"/>
        </a:spcBef>
        <a:spcAft>
          <a:spcPct val="0"/>
        </a:spcAft>
        <a:defRPr sz="2800">
          <a:solidFill>
            <a:srgbClr val="000066"/>
          </a:solidFill>
          <a:latin typeface="Arial" charset="0"/>
        </a:defRPr>
      </a:lvl2pPr>
      <a:lvl3pPr algn="l" rtl="0" eaLnBrk="0" fontAlgn="base" hangingPunct="0">
        <a:spcBef>
          <a:spcPct val="0"/>
        </a:spcBef>
        <a:spcAft>
          <a:spcPct val="0"/>
        </a:spcAft>
        <a:defRPr sz="2800">
          <a:solidFill>
            <a:srgbClr val="000066"/>
          </a:solidFill>
          <a:latin typeface="Arial" charset="0"/>
        </a:defRPr>
      </a:lvl3pPr>
      <a:lvl4pPr algn="l" rtl="0" eaLnBrk="0" fontAlgn="base" hangingPunct="0">
        <a:spcBef>
          <a:spcPct val="0"/>
        </a:spcBef>
        <a:spcAft>
          <a:spcPct val="0"/>
        </a:spcAft>
        <a:defRPr sz="2800">
          <a:solidFill>
            <a:srgbClr val="000066"/>
          </a:solidFill>
          <a:latin typeface="Arial" charset="0"/>
        </a:defRPr>
      </a:lvl4pPr>
      <a:lvl5pPr algn="l" rtl="0" eaLnBrk="0" fontAlgn="base" hangingPunct="0">
        <a:spcBef>
          <a:spcPct val="0"/>
        </a:spcBef>
        <a:spcAft>
          <a:spcPct val="0"/>
        </a:spcAft>
        <a:defRPr sz="2800">
          <a:solidFill>
            <a:srgbClr val="000066"/>
          </a:solidFill>
          <a:latin typeface="Arial" charset="0"/>
        </a:defRPr>
      </a:lvl5pPr>
      <a:lvl6pPr marL="457200" algn="l" rtl="0" eaLnBrk="0" fontAlgn="base" hangingPunct="0">
        <a:spcBef>
          <a:spcPct val="0"/>
        </a:spcBef>
        <a:spcAft>
          <a:spcPct val="0"/>
        </a:spcAft>
        <a:defRPr sz="2800">
          <a:solidFill>
            <a:srgbClr val="000066"/>
          </a:solidFill>
          <a:latin typeface="Arial" charset="0"/>
        </a:defRPr>
      </a:lvl6pPr>
      <a:lvl7pPr marL="914400" algn="l" rtl="0" eaLnBrk="0" fontAlgn="base" hangingPunct="0">
        <a:spcBef>
          <a:spcPct val="0"/>
        </a:spcBef>
        <a:spcAft>
          <a:spcPct val="0"/>
        </a:spcAft>
        <a:defRPr sz="2800">
          <a:solidFill>
            <a:srgbClr val="000066"/>
          </a:solidFill>
          <a:latin typeface="Arial" charset="0"/>
        </a:defRPr>
      </a:lvl7pPr>
      <a:lvl8pPr marL="1371600" algn="l" rtl="0" eaLnBrk="0" fontAlgn="base" hangingPunct="0">
        <a:spcBef>
          <a:spcPct val="0"/>
        </a:spcBef>
        <a:spcAft>
          <a:spcPct val="0"/>
        </a:spcAft>
        <a:defRPr sz="2800">
          <a:solidFill>
            <a:srgbClr val="000066"/>
          </a:solidFill>
          <a:latin typeface="Arial" charset="0"/>
        </a:defRPr>
      </a:lvl8pPr>
      <a:lvl9pPr marL="1828800" algn="l" rtl="0" eaLnBrk="0" fontAlgn="base" hangingPunct="0">
        <a:spcBef>
          <a:spcPct val="0"/>
        </a:spcBef>
        <a:spcAft>
          <a:spcPct val="0"/>
        </a:spcAft>
        <a:defRPr sz="2800">
          <a:solidFill>
            <a:srgbClr val="000066"/>
          </a:solidFill>
          <a:latin typeface="Arial" charset="0"/>
        </a:defRPr>
      </a:lvl9pPr>
    </p:titleStyle>
    <p:bodyStyle>
      <a:lvl1pPr marL="342900" indent="-342900" algn="l" rtl="0" eaLnBrk="0" fontAlgn="base" hangingPunct="0">
        <a:spcBef>
          <a:spcPct val="40000"/>
        </a:spcBef>
        <a:spcAft>
          <a:spcPct val="0"/>
        </a:spcAft>
        <a:buClr>
          <a:schemeClr val="tx1"/>
        </a:buClr>
        <a:buChar char="•"/>
        <a:defRPr sz="2200">
          <a:solidFill>
            <a:schemeClr val="tx1"/>
          </a:solidFill>
          <a:latin typeface="+mn-lt"/>
          <a:ea typeface="+mn-ea"/>
          <a:cs typeface="+mn-cs"/>
        </a:defRPr>
      </a:lvl1pPr>
      <a:lvl2pPr marL="742950" indent="-285750" algn="l" rtl="0" eaLnBrk="0" fontAlgn="base" hangingPunct="0">
        <a:spcBef>
          <a:spcPct val="40000"/>
        </a:spcBef>
        <a:spcAft>
          <a:spcPct val="0"/>
        </a:spcAft>
        <a:buClr>
          <a:schemeClr val="tx1"/>
        </a:buClr>
        <a:buChar char="•"/>
        <a:defRPr sz="2000">
          <a:solidFill>
            <a:schemeClr val="tx1"/>
          </a:solidFill>
          <a:latin typeface="+mn-lt"/>
        </a:defRPr>
      </a:lvl2pPr>
      <a:lvl3pPr marL="1143000" indent="-228600" algn="l" rtl="0" eaLnBrk="0" fontAlgn="base" hangingPunct="0">
        <a:spcBef>
          <a:spcPct val="30000"/>
        </a:spcBef>
        <a:spcAft>
          <a:spcPct val="0"/>
        </a:spcAft>
        <a:buClr>
          <a:schemeClr val="tx1"/>
        </a:buClr>
        <a:buChar char="•"/>
        <a:defRPr>
          <a:solidFill>
            <a:schemeClr val="tx1"/>
          </a:solidFill>
          <a:latin typeface="+mn-lt"/>
        </a:defRPr>
      </a:lvl3pPr>
      <a:lvl4pPr marL="1562100" indent="-228600" algn="l" rtl="0" eaLnBrk="0" fontAlgn="base" hangingPunct="0">
        <a:spcBef>
          <a:spcPct val="20000"/>
        </a:spcBef>
        <a:spcAft>
          <a:spcPct val="0"/>
        </a:spcAft>
        <a:buClr>
          <a:schemeClr val="tx1"/>
        </a:buClr>
        <a:buChar char="•"/>
        <a:defRPr>
          <a:solidFill>
            <a:schemeClr val="tx1"/>
          </a:solidFill>
          <a:latin typeface="+mn-lt"/>
        </a:defRPr>
      </a:lvl4pPr>
      <a:lvl5pPr marL="1981200" indent="-228600" algn="l" rtl="0" eaLnBrk="0" fontAlgn="base" hangingPunct="0">
        <a:spcBef>
          <a:spcPct val="20000"/>
        </a:spcBef>
        <a:spcAft>
          <a:spcPct val="0"/>
        </a:spcAft>
        <a:buClr>
          <a:schemeClr val="tx1"/>
        </a:buClr>
        <a:buChar char="•"/>
        <a:defRPr>
          <a:solidFill>
            <a:schemeClr val="tx1"/>
          </a:solidFill>
          <a:latin typeface="+mn-lt"/>
        </a:defRPr>
      </a:lvl5pPr>
      <a:lvl6pPr marL="2438400" indent="-228600" algn="l" rtl="0" eaLnBrk="0" fontAlgn="base" hangingPunct="0">
        <a:spcBef>
          <a:spcPct val="20000"/>
        </a:spcBef>
        <a:spcAft>
          <a:spcPct val="0"/>
        </a:spcAft>
        <a:buClr>
          <a:schemeClr val="tx1"/>
        </a:buClr>
        <a:buChar char="•"/>
        <a:defRPr>
          <a:solidFill>
            <a:schemeClr val="tx1"/>
          </a:solidFill>
          <a:latin typeface="+mn-lt"/>
        </a:defRPr>
      </a:lvl6pPr>
      <a:lvl7pPr marL="2895600" indent="-228600" algn="l" rtl="0" eaLnBrk="0" fontAlgn="base" hangingPunct="0">
        <a:spcBef>
          <a:spcPct val="20000"/>
        </a:spcBef>
        <a:spcAft>
          <a:spcPct val="0"/>
        </a:spcAft>
        <a:buClr>
          <a:schemeClr val="tx1"/>
        </a:buClr>
        <a:buChar char="•"/>
        <a:defRPr>
          <a:solidFill>
            <a:schemeClr val="tx1"/>
          </a:solidFill>
          <a:latin typeface="+mn-lt"/>
        </a:defRPr>
      </a:lvl7pPr>
      <a:lvl8pPr marL="3352800" indent="-228600" algn="l" rtl="0" eaLnBrk="0" fontAlgn="base" hangingPunct="0">
        <a:spcBef>
          <a:spcPct val="20000"/>
        </a:spcBef>
        <a:spcAft>
          <a:spcPct val="0"/>
        </a:spcAft>
        <a:buClr>
          <a:schemeClr val="tx1"/>
        </a:buClr>
        <a:buChar char="•"/>
        <a:defRPr>
          <a:solidFill>
            <a:schemeClr val="tx1"/>
          </a:solidFill>
          <a:latin typeface="+mn-lt"/>
        </a:defRPr>
      </a:lvl8pPr>
      <a:lvl9pPr marL="3810000" indent="-228600" algn="l" rtl="0" eaLnBrk="0" fontAlgn="base" hangingPunct="0">
        <a:spcBef>
          <a:spcPct val="20000"/>
        </a:spcBef>
        <a:spcAft>
          <a:spcPct val="0"/>
        </a:spcAft>
        <a:buClr>
          <a:schemeClr val="tx1"/>
        </a:buClr>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png"/><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de-DE" altLang="de-DE" dirty="0"/>
              <a:t>Objektorientierte Programmierung</a:t>
            </a:r>
            <a:endParaRPr lang="en-GB" altLang="de-DE" dirty="0" smtClean="0"/>
          </a:p>
        </p:txBody>
      </p:sp>
      <p:sp>
        <p:nvSpPr>
          <p:cNvPr id="3075" name="Rectangle 3"/>
          <p:cNvSpPr>
            <a:spLocks noGrp="1" noChangeArrowheads="1"/>
          </p:cNvSpPr>
          <p:nvPr>
            <p:ph type="subTitle" idx="1"/>
          </p:nvPr>
        </p:nvSpPr>
        <p:spPr/>
        <p:txBody>
          <a:bodyPr/>
          <a:lstStyle/>
          <a:p>
            <a:r>
              <a:rPr lang="de-DE" altLang="de-DE" smtClean="0"/>
              <a:t>Klassen- und Objektbeziehungen</a:t>
            </a:r>
            <a:endParaRPr lang="en-GB" altLang="de-DE" smtClean="0"/>
          </a:p>
        </p:txBody>
      </p:sp>
      <p:grpSp>
        <p:nvGrpSpPr>
          <p:cNvPr id="3076" name="Group 20"/>
          <p:cNvGrpSpPr>
            <a:grpSpLocks/>
          </p:cNvGrpSpPr>
          <p:nvPr/>
        </p:nvGrpSpPr>
        <p:grpSpPr bwMode="auto">
          <a:xfrm>
            <a:off x="1835150" y="1989138"/>
            <a:ext cx="5256213" cy="4535487"/>
            <a:chOff x="1156" y="1253"/>
            <a:chExt cx="3311" cy="2857"/>
          </a:xfrm>
        </p:grpSpPr>
        <p:pic>
          <p:nvPicPr>
            <p:cNvPr id="3077" name="Picture 19" descr="Klassendiagram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 y="1253"/>
              <a:ext cx="1723" cy="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7"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 y="1491"/>
              <a:ext cx="2530" cy="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12293" name="Rectangle 2"/>
          <p:cNvSpPr>
            <a:spLocks noGrp="1" noChangeArrowheads="1"/>
          </p:cNvSpPr>
          <p:nvPr>
            <p:ph type="title"/>
          </p:nvPr>
        </p:nvSpPr>
        <p:spPr/>
        <p:txBody>
          <a:bodyPr/>
          <a:lstStyle/>
          <a:p>
            <a:r>
              <a:rPr lang="de-DE" altLang="de-DE" smtClean="0"/>
              <a:t>Ein erstes Programmbeispiel I</a:t>
            </a:r>
          </a:p>
        </p:txBody>
      </p:sp>
      <p:sp>
        <p:nvSpPr>
          <p:cNvPr id="12294" name="Rectangle 3"/>
          <p:cNvSpPr>
            <a:spLocks noChangeArrowheads="1"/>
          </p:cNvSpPr>
          <p:nvPr/>
        </p:nvSpPr>
        <p:spPr bwMode="auto">
          <a:xfrm>
            <a:off x="762000" y="1484313"/>
            <a:ext cx="7913688" cy="4117975"/>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dirty="0">
                <a:latin typeface="Courier New" panose="02070309020205020404" pitchFamily="49" charset="0"/>
              </a:rPr>
              <a:t>#</a:t>
            </a:r>
            <a:r>
              <a:rPr lang="de-DE" altLang="de-DE" sz="1200" b="1" dirty="0" err="1">
                <a:latin typeface="Courier New" panose="02070309020205020404" pitchFamily="49" charset="0"/>
              </a:rPr>
              <a:t>include</a:t>
            </a:r>
            <a:r>
              <a:rPr lang="de-DE" altLang="de-DE" sz="1200" b="1" dirty="0">
                <a:latin typeface="Courier New" panose="02070309020205020404" pitchFamily="49" charset="0"/>
              </a:rPr>
              <a:t> &lt;</a:t>
            </a:r>
            <a:r>
              <a:rPr lang="de-DE" altLang="de-DE" sz="1200" b="1" dirty="0" err="1">
                <a:latin typeface="Courier New" panose="02070309020205020404" pitchFamily="49" charset="0"/>
              </a:rPr>
              <a:t>iostream</a:t>
            </a:r>
            <a:r>
              <a:rPr lang="de-DE" altLang="de-DE" sz="1200" b="1" dirty="0">
                <a:latin typeface="Courier New" panose="02070309020205020404" pitchFamily="49" charset="0"/>
              </a:rPr>
              <a:t>&gt;</a:t>
            </a:r>
          </a:p>
          <a:p>
            <a:r>
              <a:rPr lang="de-DE" altLang="de-DE" sz="1200" b="1" dirty="0" smtClean="0">
                <a:latin typeface="Courier New" panose="02070309020205020404" pitchFamily="49" charset="0"/>
              </a:rPr>
              <a:t>#</a:t>
            </a:r>
            <a:r>
              <a:rPr lang="de-DE" altLang="de-DE" sz="1200" b="1" dirty="0" err="1">
                <a:latin typeface="Courier New" panose="02070309020205020404" pitchFamily="49" charset="0"/>
              </a:rPr>
              <a:t>include</a:t>
            </a:r>
            <a:r>
              <a:rPr lang="de-DE" altLang="de-DE" sz="1200" b="1" dirty="0">
                <a:latin typeface="Courier New" panose="02070309020205020404" pitchFamily="49" charset="0"/>
              </a:rPr>
              <a:t> &lt;</a:t>
            </a:r>
            <a:r>
              <a:rPr lang="de-DE" altLang="de-DE" sz="1200" b="1" dirty="0" err="1">
                <a:latin typeface="Courier New" panose="02070309020205020404" pitchFamily="49" charset="0"/>
              </a:rPr>
              <a:t>string</a:t>
            </a:r>
            <a:r>
              <a:rPr lang="de-DE" altLang="de-DE" sz="1200" b="1" dirty="0">
                <a:latin typeface="Courier New" panose="02070309020205020404" pitchFamily="49" charset="0"/>
              </a:rPr>
              <a:t>&gt;</a:t>
            </a:r>
          </a:p>
          <a:p>
            <a:r>
              <a:rPr lang="de-DE" altLang="de-DE" sz="1200" b="1" dirty="0" err="1">
                <a:latin typeface="Courier New" panose="02070309020205020404" pitchFamily="49" charset="0"/>
              </a:rPr>
              <a:t>using</a:t>
            </a:r>
            <a:r>
              <a:rPr lang="de-DE" altLang="de-DE" sz="1200" b="1" dirty="0">
                <a:latin typeface="Courier New" panose="02070309020205020404" pitchFamily="49" charset="0"/>
              </a:rPr>
              <a:t> </a:t>
            </a:r>
            <a:r>
              <a:rPr lang="de-DE" altLang="de-DE" sz="1200" b="1" dirty="0" err="1">
                <a:latin typeface="Courier New" panose="02070309020205020404" pitchFamily="49" charset="0"/>
              </a:rPr>
              <a:t>namespace</a:t>
            </a:r>
            <a:r>
              <a:rPr lang="de-DE" altLang="de-DE" sz="1200" b="1" dirty="0">
                <a:latin typeface="Courier New" panose="02070309020205020404" pitchFamily="49" charset="0"/>
              </a:rPr>
              <a:t> </a:t>
            </a:r>
            <a:r>
              <a:rPr lang="de-DE" altLang="de-DE" sz="1200" b="1" dirty="0" err="1">
                <a:latin typeface="Courier New" panose="02070309020205020404" pitchFamily="49" charset="0"/>
              </a:rPr>
              <a:t>std</a:t>
            </a:r>
            <a:r>
              <a:rPr lang="de-DE" altLang="de-DE" sz="1200" b="1" dirty="0" smtClean="0">
                <a:latin typeface="Courier New" panose="02070309020205020404" pitchFamily="49" charset="0"/>
              </a:rPr>
              <a:t>;</a:t>
            </a:r>
          </a:p>
          <a:p>
            <a:endParaRPr lang="de-DE" altLang="de-DE" sz="1200" b="1" dirty="0">
              <a:latin typeface="Courier New" panose="02070309020205020404" pitchFamily="49" charset="0"/>
            </a:endParaRPr>
          </a:p>
          <a:p>
            <a:r>
              <a:rPr lang="de-DE" altLang="de-DE" sz="1200" b="1" dirty="0" err="1">
                <a:latin typeface="Courier New" panose="02070309020205020404" pitchFamily="49" charset="0"/>
              </a:rPr>
              <a:t>class</a:t>
            </a:r>
            <a:r>
              <a:rPr lang="de-DE" altLang="de-DE" sz="1200" b="1" dirty="0">
                <a:latin typeface="Courier New" panose="02070309020205020404" pitchFamily="49" charset="0"/>
              </a:rPr>
              <a:t> </a:t>
            </a:r>
            <a:r>
              <a:rPr lang="de-DE" altLang="de-DE" sz="1200" b="1" dirty="0" err="1">
                <a:latin typeface="Courier New" panose="02070309020205020404" pitchFamily="49" charset="0"/>
              </a:rPr>
              <a:t>CPerson</a:t>
            </a:r>
            <a:endParaRPr lang="de-DE" altLang="de-DE" sz="1200" b="1" dirty="0">
              <a:latin typeface="Courier New" panose="02070309020205020404" pitchFamily="49" charset="0"/>
            </a:endParaRPr>
          </a:p>
          <a:p>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solidFill>
                  <a:schemeClr val="accent2"/>
                </a:solidFill>
                <a:latin typeface="Courier New" panose="02070309020205020404" pitchFamily="49" charset="0"/>
              </a:rPr>
              <a:t>string</a:t>
            </a:r>
            <a:r>
              <a:rPr lang="de-DE" altLang="de-DE" sz="1200" b="1" dirty="0">
                <a:solidFill>
                  <a:schemeClr val="accent2"/>
                </a:solidFill>
                <a:latin typeface="Courier New" panose="02070309020205020404" pitchFamily="49" charset="0"/>
              </a:rPr>
              <a:t> </a:t>
            </a:r>
            <a:r>
              <a:rPr lang="de-DE" altLang="de-DE" sz="1200" b="1" dirty="0" err="1">
                <a:solidFill>
                  <a:schemeClr val="accent2"/>
                </a:solidFill>
                <a:latin typeface="Courier New" panose="02070309020205020404" pitchFamily="49" charset="0"/>
              </a:rPr>
              <a:t>name</a:t>
            </a:r>
            <a:r>
              <a:rPr lang="de-DE" altLang="de-DE" sz="1200" b="1" dirty="0">
                <a:solidFill>
                  <a:schemeClr val="accent2"/>
                </a:solidFill>
                <a:latin typeface="Courier New" panose="02070309020205020404" pitchFamily="49" charset="0"/>
              </a:rPr>
              <a:t>;</a:t>
            </a:r>
          </a:p>
          <a:p>
            <a:r>
              <a:rPr lang="de-DE" altLang="de-DE" sz="1200" b="1" dirty="0">
                <a:solidFill>
                  <a:schemeClr val="accent2"/>
                </a:solidFill>
                <a:latin typeface="Courier New" panose="02070309020205020404" pitchFamily="49" charset="0"/>
              </a:rPr>
              <a:t> </a:t>
            </a:r>
            <a:r>
              <a:rPr lang="de-DE" altLang="de-DE" sz="1200" b="1" dirty="0" err="1">
                <a:solidFill>
                  <a:schemeClr val="accent2"/>
                </a:solidFill>
                <a:latin typeface="Courier New" panose="02070309020205020404" pitchFamily="49" charset="0"/>
              </a:rPr>
              <a:t>string</a:t>
            </a:r>
            <a:r>
              <a:rPr lang="de-DE" altLang="de-DE" sz="1200" b="1" dirty="0">
                <a:solidFill>
                  <a:schemeClr val="accent2"/>
                </a:solidFill>
                <a:latin typeface="Courier New" panose="02070309020205020404" pitchFamily="49" charset="0"/>
              </a:rPr>
              <a:t> </a:t>
            </a:r>
            <a:r>
              <a:rPr lang="de-DE" altLang="de-DE" sz="1200" b="1" dirty="0" err="1">
                <a:solidFill>
                  <a:schemeClr val="accent2"/>
                </a:solidFill>
                <a:latin typeface="Courier New" panose="02070309020205020404" pitchFamily="49" charset="0"/>
              </a:rPr>
              <a:t>vorname</a:t>
            </a:r>
            <a:r>
              <a:rPr lang="de-DE" altLang="de-DE" sz="1200" b="1" dirty="0">
                <a:solidFill>
                  <a:schemeClr val="accent2"/>
                </a:solidFill>
                <a:latin typeface="Courier New" panose="02070309020205020404" pitchFamily="49" charset="0"/>
              </a:rPr>
              <a:t>;</a:t>
            </a:r>
          </a:p>
          <a:p>
            <a:r>
              <a:rPr lang="de-DE" altLang="de-DE" sz="1200" b="1" dirty="0">
                <a:solidFill>
                  <a:schemeClr val="accent2"/>
                </a:solidFill>
                <a:latin typeface="Courier New" panose="02070309020205020404" pitchFamily="49" charset="0"/>
              </a:rPr>
              <a:t> </a:t>
            </a:r>
            <a:r>
              <a:rPr lang="de-DE" altLang="de-DE" sz="1200" b="1" dirty="0" err="1">
                <a:solidFill>
                  <a:schemeClr val="accent2"/>
                </a:solidFill>
                <a:latin typeface="Courier New" panose="02070309020205020404" pitchFamily="49" charset="0"/>
              </a:rPr>
              <a:t>unsigned</a:t>
            </a:r>
            <a:r>
              <a:rPr lang="de-DE" altLang="de-DE" sz="1200" b="1" dirty="0">
                <a:solidFill>
                  <a:schemeClr val="accent2"/>
                </a:solidFill>
                <a:latin typeface="Courier New" panose="02070309020205020404" pitchFamily="49" charset="0"/>
              </a:rPr>
              <a:t> </a:t>
            </a:r>
            <a:r>
              <a:rPr lang="de-DE" altLang="de-DE" sz="1200" b="1" dirty="0" err="1">
                <a:solidFill>
                  <a:schemeClr val="accent2"/>
                </a:solidFill>
                <a:latin typeface="Courier New" panose="02070309020205020404" pitchFamily="49" charset="0"/>
              </a:rPr>
              <a:t>short</a:t>
            </a:r>
            <a:r>
              <a:rPr lang="de-DE" altLang="de-DE" sz="1200" b="1" dirty="0">
                <a:solidFill>
                  <a:schemeClr val="accent2"/>
                </a:solidFill>
                <a:latin typeface="Courier New" panose="02070309020205020404" pitchFamily="49" charset="0"/>
              </a:rPr>
              <a:t> alter;</a:t>
            </a:r>
          </a:p>
          <a:p>
            <a:r>
              <a:rPr lang="de-DE" altLang="de-DE" sz="1200" b="1" dirty="0" err="1">
                <a:latin typeface="Courier New" panose="02070309020205020404" pitchFamily="49" charset="0"/>
              </a:rPr>
              <a:t>public</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solidFill>
                  <a:schemeClr val="accent2"/>
                </a:solidFill>
                <a:latin typeface="Courier New" panose="02070309020205020404" pitchFamily="49" charset="0"/>
              </a:rPr>
              <a:t>CPerson</a:t>
            </a:r>
            <a:r>
              <a:rPr lang="de-DE" altLang="de-DE" sz="1200" b="1" dirty="0">
                <a:latin typeface="Courier New" panose="02070309020205020404" pitchFamily="49" charset="0"/>
              </a:rPr>
              <a:t>(</a:t>
            </a:r>
            <a:r>
              <a:rPr lang="de-DE" altLang="de-DE" sz="1200" b="1" dirty="0" err="1">
                <a:latin typeface="Courier New" panose="02070309020205020404" pitchFamily="49" charset="0"/>
              </a:rPr>
              <a:t>string</a:t>
            </a:r>
            <a:r>
              <a:rPr lang="de-DE" altLang="de-DE" sz="1200" b="1" dirty="0">
                <a:latin typeface="Courier New" panose="02070309020205020404" pitchFamily="49" charset="0"/>
              </a:rPr>
              <a:t> n="unbekannt",</a:t>
            </a:r>
            <a:r>
              <a:rPr lang="de-DE" altLang="de-DE" sz="1200" b="1" dirty="0" err="1">
                <a:latin typeface="Courier New" panose="02070309020205020404" pitchFamily="49" charset="0"/>
              </a:rPr>
              <a:t>string</a:t>
            </a:r>
            <a:r>
              <a:rPr lang="de-DE" altLang="de-DE" sz="1200" b="1" dirty="0">
                <a:latin typeface="Courier New" panose="02070309020205020404" pitchFamily="49" charset="0"/>
              </a:rPr>
              <a:t> v="unbekannt", </a:t>
            </a:r>
            <a:r>
              <a:rPr lang="de-DE" altLang="de-DE" sz="1200" b="1" dirty="0" err="1">
                <a:latin typeface="Courier New" panose="02070309020205020404" pitchFamily="49" charset="0"/>
              </a:rPr>
              <a:t>unsigned</a:t>
            </a:r>
            <a:r>
              <a:rPr lang="de-DE" altLang="de-DE" sz="1200" b="1" dirty="0">
                <a:latin typeface="Courier New" panose="02070309020205020404" pitchFamily="49" charset="0"/>
              </a:rPr>
              <a:t> </a:t>
            </a:r>
            <a:r>
              <a:rPr lang="de-DE" altLang="de-DE" sz="1200" b="1" dirty="0" err="1">
                <a:latin typeface="Courier New" panose="02070309020205020404" pitchFamily="49" charset="0"/>
              </a:rPr>
              <a:t>short</a:t>
            </a:r>
            <a:r>
              <a:rPr lang="de-DE" altLang="de-DE" sz="1200" b="1" dirty="0">
                <a:latin typeface="Courier New" panose="02070309020205020404" pitchFamily="49" charset="0"/>
              </a:rPr>
              <a:t> a=0):</a:t>
            </a:r>
            <a:r>
              <a:rPr lang="de-DE" altLang="de-DE" sz="1200" b="1" dirty="0" err="1">
                <a:latin typeface="Courier New" panose="02070309020205020404" pitchFamily="49" charset="0"/>
              </a:rPr>
              <a:t>name</a:t>
            </a:r>
            <a:r>
              <a:rPr lang="de-DE" altLang="de-DE" sz="1200" b="1" dirty="0">
                <a:latin typeface="Courier New" panose="02070309020205020404" pitchFamily="49" charset="0"/>
              </a:rPr>
              <a:t>(n),  </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vorname</a:t>
            </a:r>
            <a:r>
              <a:rPr lang="de-DE" altLang="de-DE" sz="1200" b="1" dirty="0">
                <a:latin typeface="Courier New" panose="02070309020205020404" pitchFamily="49" charset="0"/>
              </a:rPr>
              <a:t>(v), alter(a)</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cout</a:t>
            </a:r>
            <a:r>
              <a:rPr lang="de-DE" altLang="de-DE" sz="1200" b="1" dirty="0">
                <a:latin typeface="Courier New" panose="02070309020205020404" pitchFamily="49" charset="0"/>
              </a:rPr>
              <a:t> &lt;&lt; "Person-Konstruktor" &lt;&lt; </a:t>
            </a:r>
            <a:r>
              <a:rPr lang="de-DE" altLang="de-DE" sz="1200" b="1" dirty="0" err="1">
                <a:latin typeface="Courier New" panose="02070309020205020404" pitchFamily="49" charset="0"/>
              </a:rPr>
              <a:t>endl</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void</a:t>
            </a:r>
            <a:r>
              <a:rPr lang="de-DE" altLang="de-DE" sz="1200" b="1" dirty="0">
                <a:latin typeface="Courier New" panose="02070309020205020404" pitchFamily="49" charset="0"/>
              </a:rPr>
              <a:t> </a:t>
            </a:r>
            <a:r>
              <a:rPr lang="de-DE" altLang="de-DE" sz="1200" b="1" dirty="0" err="1">
                <a:solidFill>
                  <a:schemeClr val="accent2"/>
                </a:solidFill>
                <a:latin typeface="Courier New" panose="02070309020205020404" pitchFamily="49" charset="0"/>
              </a:rPr>
              <a:t>set</a:t>
            </a:r>
            <a:r>
              <a:rPr lang="de-DE" altLang="de-DE" sz="1200" b="1" dirty="0">
                <a:latin typeface="Courier New" panose="02070309020205020404" pitchFamily="49" charset="0"/>
              </a:rPr>
              <a:t>(</a:t>
            </a:r>
            <a:r>
              <a:rPr lang="de-DE" altLang="de-DE" sz="1200" b="1" dirty="0" err="1">
                <a:latin typeface="Courier New" panose="02070309020205020404" pitchFamily="49" charset="0"/>
              </a:rPr>
              <a:t>string</a:t>
            </a:r>
            <a:r>
              <a:rPr lang="de-DE" altLang="de-DE" sz="1200" b="1" dirty="0">
                <a:latin typeface="Courier New" panose="02070309020205020404" pitchFamily="49" charset="0"/>
              </a:rPr>
              <a:t> n, </a:t>
            </a:r>
            <a:r>
              <a:rPr lang="de-DE" altLang="de-DE" sz="1200" b="1" dirty="0" err="1">
                <a:latin typeface="Courier New" panose="02070309020205020404" pitchFamily="49" charset="0"/>
              </a:rPr>
              <a:t>string</a:t>
            </a:r>
            <a:r>
              <a:rPr lang="de-DE" altLang="de-DE" sz="1200" b="1" dirty="0">
                <a:latin typeface="Courier New" panose="02070309020205020404" pitchFamily="49" charset="0"/>
              </a:rPr>
              <a:t> </a:t>
            </a:r>
            <a:r>
              <a:rPr lang="de-DE" altLang="de-DE" sz="1200" b="1" dirty="0" err="1">
                <a:latin typeface="Courier New" panose="02070309020205020404" pitchFamily="49" charset="0"/>
              </a:rPr>
              <a:t>v,unsigned</a:t>
            </a:r>
            <a:r>
              <a:rPr lang="de-DE" altLang="de-DE" sz="1200" b="1" dirty="0">
                <a:latin typeface="Courier New" panose="02070309020205020404" pitchFamily="49" charset="0"/>
              </a:rPr>
              <a:t> </a:t>
            </a:r>
            <a:r>
              <a:rPr lang="de-DE" altLang="de-DE" sz="1200" b="1" dirty="0" err="1">
                <a:latin typeface="Courier New" panose="02070309020205020404" pitchFamily="49" charset="0"/>
              </a:rPr>
              <a:t>short</a:t>
            </a:r>
            <a:r>
              <a:rPr lang="de-DE" altLang="de-DE" sz="1200" b="1" dirty="0">
                <a:latin typeface="Courier New" panose="02070309020205020404" pitchFamily="49" charset="0"/>
              </a:rPr>
              <a:t> a)</a:t>
            </a:r>
          </a:p>
          <a:p>
            <a:r>
              <a:rPr lang="de-DE" altLang="de-DE" sz="1200" b="1" dirty="0">
                <a:latin typeface="Courier New" panose="02070309020205020404" pitchFamily="49" charset="0"/>
              </a:rPr>
              <a:t>   { </a:t>
            </a:r>
            <a:r>
              <a:rPr lang="de-DE" altLang="de-DE" sz="1200" b="1" dirty="0" err="1">
                <a:latin typeface="Courier New" panose="02070309020205020404" pitchFamily="49" charset="0"/>
              </a:rPr>
              <a:t>name</a:t>
            </a:r>
            <a:r>
              <a:rPr lang="de-DE" altLang="de-DE" sz="1200" b="1" dirty="0">
                <a:latin typeface="Courier New" panose="02070309020205020404" pitchFamily="49" charset="0"/>
              </a:rPr>
              <a:t> = n; </a:t>
            </a:r>
            <a:r>
              <a:rPr lang="de-DE" altLang="de-DE" sz="1200" b="1" dirty="0" err="1">
                <a:latin typeface="Courier New" panose="02070309020205020404" pitchFamily="49" charset="0"/>
              </a:rPr>
              <a:t>vorname</a:t>
            </a:r>
            <a:r>
              <a:rPr lang="de-DE" altLang="de-DE" sz="1200" b="1" dirty="0">
                <a:latin typeface="Courier New" panose="02070309020205020404" pitchFamily="49" charset="0"/>
              </a:rPr>
              <a:t> = v; alter = a;}</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void</a:t>
            </a:r>
            <a:r>
              <a:rPr lang="de-DE" altLang="de-DE" sz="1200" b="1" dirty="0">
                <a:solidFill>
                  <a:schemeClr val="accent2"/>
                </a:solidFill>
                <a:latin typeface="Courier New" panose="02070309020205020404" pitchFamily="49" charset="0"/>
              </a:rPr>
              <a:t> </a:t>
            </a:r>
            <a:r>
              <a:rPr lang="de-DE" altLang="de-DE" sz="1200" b="1" dirty="0" err="1">
                <a:solidFill>
                  <a:schemeClr val="accent2"/>
                </a:solidFill>
                <a:latin typeface="Courier New" panose="02070309020205020404" pitchFamily="49" charset="0"/>
              </a:rPr>
              <a:t>get</a:t>
            </a:r>
            <a:r>
              <a:rPr lang="de-DE" altLang="de-DE" sz="1200" b="1" dirty="0">
                <a:latin typeface="Courier New" panose="02070309020205020404" pitchFamily="49" charset="0"/>
              </a:rPr>
              <a:t>(</a:t>
            </a:r>
            <a:r>
              <a:rPr lang="de-DE" altLang="de-DE" sz="1200" b="1" dirty="0" err="1">
                <a:latin typeface="Courier New" panose="02070309020205020404" pitchFamily="49" charset="0"/>
              </a:rPr>
              <a:t>string</a:t>
            </a:r>
            <a:r>
              <a:rPr lang="de-DE" altLang="de-DE" sz="1200" b="1" dirty="0">
                <a:latin typeface="Courier New" panose="02070309020205020404" pitchFamily="49" charset="0"/>
              </a:rPr>
              <a:t> *n, </a:t>
            </a:r>
            <a:r>
              <a:rPr lang="de-DE" altLang="de-DE" sz="1200" b="1" dirty="0" err="1">
                <a:latin typeface="Courier New" panose="02070309020205020404" pitchFamily="49" charset="0"/>
              </a:rPr>
              <a:t>string</a:t>
            </a:r>
            <a:r>
              <a:rPr lang="de-DE" altLang="de-DE" sz="1200" b="1" dirty="0">
                <a:latin typeface="Courier New" panose="02070309020205020404" pitchFamily="49" charset="0"/>
              </a:rPr>
              <a:t> *v, </a:t>
            </a:r>
            <a:r>
              <a:rPr lang="de-DE" altLang="de-DE" sz="1200" b="1" dirty="0" err="1">
                <a:latin typeface="Courier New" panose="02070309020205020404" pitchFamily="49" charset="0"/>
              </a:rPr>
              <a:t>unsigned</a:t>
            </a:r>
            <a:r>
              <a:rPr lang="de-DE" altLang="de-DE" sz="1200" b="1" dirty="0">
                <a:latin typeface="Courier New" panose="02070309020205020404" pitchFamily="49" charset="0"/>
              </a:rPr>
              <a:t> </a:t>
            </a:r>
            <a:r>
              <a:rPr lang="de-DE" altLang="de-DE" sz="1200" b="1" dirty="0" err="1">
                <a:latin typeface="Courier New" panose="02070309020205020404" pitchFamily="49" charset="0"/>
              </a:rPr>
              <a:t>short</a:t>
            </a:r>
            <a:r>
              <a:rPr lang="de-DE" altLang="de-DE" sz="1200" b="1" dirty="0">
                <a:latin typeface="Courier New" panose="02070309020205020404" pitchFamily="49" charset="0"/>
              </a:rPr>
              <a:t> *a)</a:t>
            </a:r>
          </a:p>
          <a:p>
            <a:r>
              <a:rPr lang="de-DE" altLang="de-DE" sz="1200" b="1" dirty="0">
                <a:latin typeface="Courier New" panose="02070309020205020404" pitchFamily="49" charset="0"/>
              </a:rPr>
              <a:t>   { *n = </a:t>
            </a:r>
            <a:r>
              <a:rPr lang="de-DE" altLang="de-DE" sz="1200" b="1" dirty="0" err="1">
                <a:latin typeface="Courier New" panose="02070309020205020404" pitchFamily="49" charset="0"/>
              </a:rPr>
              <a:t>name</a:t>
            </a:r>
            <a:r>
              <a:rPr lang="de-DE" altLang="de-DE" sz="1200" b="1" dirty="0">
                <a:latin typeface="Courier New" panose="02070309020205020404" pitchFamily="49" charset="0"/>
              </a:rPr>
              <a:t>; *v = </a:t>
            </a:r>
            <a:r>
              <a:rPr lang="de-DE" altLang="de-DE" sz="1200" b="1" dirty="0" err="1">
                <a:latin typeface="Courier New" panose="02070309020205020404" pitchFamily="49" charset="0"/>
              </a:rPr>
              <a:t>vorname</a:t>
            </a:r>
            <a:r>
              <a:rPr lang="de-DE" altLang="de-DE" sz="1200" b="1" dirty="0">
                <a:latin typeface="Courier New" panose="02070309020205020404" pitchFamily="49" charset="0"/>
              </a:rPr>
              <a:t>; *a = alter;}</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void</a:t>
            </a:r>
            <a:r>
              <a:rPr lang="de-DE" altLang="de-DE" sz="1200" b="1" dirty="0">
                <a:latin typeface="Courier New" panose="02070309020205020404" pitchFamily="49" charset="0"/>
              </a:rPr>
              <a:t> </a:t>
            </a:r>
            <a:r>
              <a:rPr lang="de-DE" altLang="de-DE" sz="1200" b="1" dirty="0" err="1">
                <a:solidFill>
                  <a:schemeClr val="accent2"/>
                </a:solidFill>
                <a:latin typeface="Courier New" panose="02070309020205020404" pitchFamily="49" charset="0"/>
              </a:rPr>
              <a:t>ausgabe</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cout</a:t>
            </a:r>
            <a:r>
              <a:rPr lang="de-DE" altLang="de-DE" sz="1200" b="1" dirty="0">
                <a:latin typeface="Courier New" panose="02070309020205020404" pitchFamily="49" charset="0"/>
              </a:rPr>
              <a:t> &lt;&lt; "Name:     " &lt;&lt; </a:t>
            </a:r>
            <a:r>
              <a:rPr lang="de-DE" altLang="de-DE" sz="1200" b="1" dirty="0" err="1">
                <a:latin typeface="Courier New" panose="02070309020205020404" pitchFamily="49" charset="0"/>
              </a:rPr>
              <a:t>name</a:t>
            </a:r>
            <a:r>
              <a:rPr lang="de-DE" altLang="de-DE" sz="1200" b="1" dirty="0">
                <a:latin typeface="Courier New" panose="02070309020205020404" pitchFamily="49" charset="0"/>
              </a:rPr>
              <a:t> &lt;&lt; </a:t>
            </a:r>
            <a:r>
              <a:rPr lang="de-DE" altLang="de-DE" sz="1200" b="1" dirty="0" err="1">
                <a:latin typeface="Courier New" panose="02070309020205020404" pitchFamily="49" charset="0"/>
              </a:rPr>
              <a:t>endl</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cout</a:t>
            </a:r>
            <a:r>
              <a:rPr lang="de-DE" altLang="de-DE" sz="1200" b="1" dirty="0">
                <a:latin typeface="Courier New" panose="02070309020205020404" pitchFamily="49" charset="0"/>
              </a:rPr>
              <a:t> &lt;&lt; "Vorname:  " &lt;&lt; </a:t>
            </a:r>
            <a:r>
              <a:rPr lang="de-DE" altLang="de-DE" sz="1200" b="1" dirty="0" err="1">
                <a:latin typeface="Courier New" panose="02070309020205020404" pitchFamily="49" charset="0"/>
              </a:rPr>
              <a:t>vorname</a:t>
            </a:r>
            <a:r>
              <a:rPr lang="de-DE" altLang="de-DE" sz="1200" b="1" dirty="0">
                <a:latin typeface="Courier New" panose="02070309020205020404" pitchFamily="49" charset="0"/>
              </a:rPr>
              <a:t> &lt;&lt; </a:t>
            </a:r>
            <a:r>
              <a:rPr lang="de-DE" altLang="de-DE" sz="1200" b="1" dirty="0" err="1">
                <a:latin typeface="Courier New" panose="02070309020205020404" pitchFamily="49" charset="0"/>
              </a:rPr>
              <a:t>endl</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cout</a:t>
            </a:r>
            <a:r>
              <a:rPr lang="de-DE" altLang="de-DE" sz="1200" b="1" dirty="0">
                <a:latin typeface="Courier New" panose="02070309020205020404" pitchFamily="49" charset="0"/>
              </a:rPr>
              <a:t> &lt;&lt; "Alter:    " &lt;&lt; alter &lt;&lt; </a:t>
            </a:r>
            <a:r>
              <a:rPr lang="de-DE" altLang="de-DE" sz="1200" b="1" dirty="0" err="1">
                <a:latin typeface="Courier New" panose="02070309020205020404" pitchFamily="49" charset="0"/>
              </a:rPr>
              <a:t>endl</a:t>
            </a:r>
            <a:r>
              <a:rPr lang="de-DE" altLang="de-DE" sz="1200" b="1" dirty="0">
                <a:latin typeface="Courier New" panose="02070309020205020404" pitchFamily="49" charset="0"/>
              </a:rPr>
              <a:t>;}</a:t>
            </a:r>
          </a:p>
          <a:p>
            <a:r>
              <a:rPr lang="de-DE" altLang="de-DE" sz="1200" b="1" dirty="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13317" name="Rectangle 2"/>
          <p:cNvSpPr>
            <a:spLocks noGrp="1" noChangeArrowheads="1"/>
          </p:cNvSpPr>
          <p:nvPr>
            <p:ph type="title"/>
          </p:nvPr>
        </p:nvSpPr>
        <p:spPr/>
        <p:txBody>
          <a:bodyPr/>
          <a:lstStyle/>
          <a:p>
            <a:r>
              <a:rPr lang="de-DE" altLang="de-DE" smtClean="0"/>
              <a:t>Ein erstes Programmbeispiel II</a:t>
            </a:r>
          </a:p>
        </p:txBody>
      </p:sp>
      <p:sp>
        <p:nvSpPr>
          <p:cNvPr id="13318" name="Rectangle 3"/>
          <p:cNvSpPr>
            <a:spLocks noChangeArrowheads="1"/>
          </p:cNvSpPr>
          <p:nvPr/>
        </p:nvSpPr>
        <p:spPr bwMode="auto">
          <a:xfrm>
            <a:off x="611188" y="2014538"/>
            <a:ext cx="5949064" cy="360098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dirty="0" err="1">
                <a:latin typeface="Courier New" panose="02070309020205020404" pitchFamily="49" charset="0"/>
              </a:rPr>
              <a:t>class</a:t>
            </a:r>
            <a:r>
              <a:rPr lang="de-DE" altLang="de-DE" sz="1200" b="1" dirty="0">
                <a:latin typeface="Courier New" panose="02070309020205020404" pitchFamily="49" charset="0"/>
              </a:rPr>
              <a:t> </a:t>
            </a:r>
            <a:r>
              <a:rPr lang="de-DE" altLang="de-DE" sz="1200" b="1" dirty="0" err="1">
                <a:latin typeface="Courier New" panose="02070309020205020404" pitchFamily="49" charset="0"/>
              </a:rPr>
              <a:t>CKreditnehmer</a:t>
            </a:r>
            <a:r>
              <a:rPr lang="de-DE" altLang="de-DE" sz="1200" b="1" dirty="0">
                <a:latin typeface="Courier New" panose="02070309020205020404" pitchFamily="49" charset="0"/>
              </a:rPr>
              <a:t>: </a:t>
            </a:r>
            <a:r>
              <a:rPr lang="de-DE" altLang="de-DE" sz="1200" b="1" dirty="0" err="1">
                <a:solidFill>
                  <a:srgbClr val="FF3300"/>
                </a:solidFill>
                <a:latin typeface="Courier New" panose="02070309020205020404" pitchFamily="49" charset="0"/>
              </a:rPr>
              <a:t>public</a:t>
            </a:r>
            <a:r>
              <a:rPr lang="de-DE" altLang="de-DE" sz="1200" b="1" dirty="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CPerson</a:t>
            </a:r>
            <a:endParaRPr lang="de-DE" altLang="de-DE" sz="1200" b="1" dirty="0">
              <a:solidFill>
                <a:srgbClr val="FF3300"/>
              </a:solidFill>
              <a:latin typeface="Courier New" panose="02070309020205020404" pitchFamily="49" charset="0"/>
            </a:endParaRPr>
          </a:p>
          <a:p>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a:solidFill>
                  <a:srgbClr val="FF3300"/>
                </a:solidFill>
                <a:latin typeface="Courier New" panose="02070309020205020404" pitchFamily="49" charset="0"/>
              </a:rPr>
              <a:t>double </a:t>
            </a:r>
            <a:r>
              <a:rPr lang="de-DE" altLang="de-DE" sz="1200" b="1" dirty="0" err="1">
                <a:solidFill>
                  <a:srgbClr val="FF3300"/>
                </a:solidFill>
                <a:latin typeface="Courier New" panose="02070309020205020404" pitchFamily="49" charset="0"/>
              </a:rPr>
              <a:t>kredit</a:t>
            </a:r>
            <a:r>
              <a:rPr lang="de-DE" altLang="de-DE" sz="1200" b="1" dirty="0">
                <a:solidFill>
                  <a:srgbClr val="FF3300"/>
                </a:solidFill>
                <a:latin typeface="Courier New" panose="02070309020205020404" pitchFamily="49" charset="0"/>
              </a:rPr>
              <a:t>;</a:t>
            </a:r>
          </a:p>
          <a:p>
            <a:r>
              <a:rPr lang="de-DE" altLang="de-DE" sz="1200" b="1" dirty="0" err="1">
                <a:latin typeface="Courier New" panose="02070309020205020404" pitchFamily="49" charset="0"/>
              </a:rPr>
              <a:t>public</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solidFill>
                  <a:srgbClr val="FF3300"/>
                </a:solidFill>
                <a:latin typeface="Courier New" panose="02070309020205020404" pitchFamily="49" charset="0"/>
              </a:rPr>
              <a:t>CKreditnehmer</a:t>
            </a:r>
            <a:r>
              <a:rPr lang="de-DE" altLang="de-DE" sz="1200" b="1" dirty="0">
                <a:latin typeface="Courier New" panose="02070309020205020404" pitchFamily="49" charset="0"/>
              </a:rPr>
              <a:t>(double k = 0.0):</a:t>
            </a:r>
            <a:r>
              <a:rPr lang="de-DE" altLang="de-DE" sz="1200" b="1" dirty="0" err="1">
                <a:latin typeface="Courier New" panose="02070309020205020404" pitchFamily="49" charset="0"/>
              </a:rPr>
              <a:t>kredit</a:t>
            </a:r>
            <a:r>
              <a:rPr lang="de-DE" altLang="de-DE" sz="1200" b="1" dirty="0">
                <a:latin typeface="Courier New" panose="02070309020205020404" pitchFamily="49" charset="0"/>
              </a:rPr>
              <a:t>(k)</a:t>
            </a:r>
          </a:p>
          <a:p>
            <a:r>
              <a:rPr lang="de-DE" altLang="de-DE" sz="1200" b="1" dirty="0">
                <a:latin typeface="Courier New" panose="02070309020205020404" pitchFamily="49" charset="0"/>
              </a:rPr>
              <a:t> { </a:t>
            </a:r>
            <a:r>
              <a:rPr lang="de-DE" altLang="de-DE" sz="1200" b="1" dirty="0" err="1">
                <a:latin typeface="Courier New" panose="02070309020205020404" pitchFamily="49" charset="0"/>
              </a:rPr>
              <a:t>cout</a:t>
            </a:r>
            <a:r>
              <a:rPr lang="de-DE" altLang="de-DE" sz="1200" b="1" dirty="0">
                <a:latin typeface="Courier New" panose="02070309020205020404" pitchFamily="49" charset="0"/>
              </a:rPr>
              <a:t> &lt;&lt; "Kreditnehmer-</a:t>
            </a:r>
            <a:r>
              <a:rPr lang="de-DE" altLang="de-DE" sz="1200" b="1" dirty="0" err="1">
                <a:latin typeface="Courier New" panose="02070309020205020404" pitchFamily="49" charset="0"/>
              </a:rPr>
              <a:t>Konstr</a:t>
            </a:r>
            <a:r>
              <a:rPr lang="de-DE" altLang="de-DE" sz="1200" b="1" dirty="0">
                <a:latin typeface="Courier New" panose="02070309020205020404" pitchFamily="49" charset="0"/>
              </a:rPr>
              <a:t>." &lt;&lt; </a:t>
            </a:r>
            <a:r>
              <a:rPr lang="de-DE" altLang="de-DE" sz="1200" b="1" dirty="0" err="1">
                <a:latin typeface="Courier New" panose="02070309020205020404" pitchFamily="49" charset="0"/>
              </a:rPr>
              <a:t>endl</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void</a:t>
            </a:r>
            <a:r>
              <a:rPr lang="de-DE" altLang="de-DE" sz="1200" b="1" dirty="0">
                <a:latin typeface="Courier New" panose="02070309020205020404" pitchFamily="49" charset="0"/>
              </a:rPr>
              <a:t> </a:t>
            </a:r>
            <a:r>
              <a:rPr lang="de-DE" altLang="de-DE" sz="1200" b="1" dirty="0" err="1">
                <a:solidFill>
                  <a:srgbClr val="FF3300"/>
                </a:solidFill>
                <a:latin typeface="Courier New" panose="02070309020205020404" pitchFamily="49" charset="0"/>
              </a:rPr>
              <a:t>setKredit</a:t>
            </a:r>
            <a:r>
              <a:rPr lang="de-DE" altLang="de-DE" sz="1200" b="1" dirty="0">
                <a:latin typeface="Courier New" panose="02070309020205020404" pitchFamily="49" charset="0"/>
              </a:rPr>
              <a:t>(double k){</a:t>
            </a:r>
            <a:r>
              <a:rPr lang="de-DE" altLang="de-DE" sz="1200" b="1" dirty="0" err="1">
                <a:latin typeface="Courier New" panose="02070309020205020404" pitchFamily="49" charset="0"/>
              </a:rPr>
              <a:t>kredit</a:t>
            </a:r>
            <a:r>
              <a:rPr lang="de-DE" altLang="de-DE" sz="1200" b="1" dirty="0">
                <a:latin typeface="Courier New" panose="02070309020205020404" pitchFamily="49" charset="0"/>
              </a:rPr>
              <a:t> = k;}</a:t>
            </a:r>
          </a:p>
          <a:p>
            <a:r>
              <a:rPr lang="de-DE" altLang="de-DE" sz="1200" b="1" dirty="0">
                <a:latin typeface="Courier New" panose="02070309020205020404" pitchFamily="49" charset="0"/>
              </a:rPr>
              <a:t> double</a:t>
            </a:r>
            <a:r>
              <a:rPr lang="de-DE" altLang="de-DE" sz="1200" b="1" dirty="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getKredit</a:t>
            </a:r>
            <a:r>
              <a:rPr lang="de-DE" altLang="de-DE" sz="1200" b="1" dirty="0">
                <a:latin typeface="Courier New" panose="02070309020205020404" pitchFamily="49" charset="0"/>
              </a:rPr>
              <a:t>(){</a:t>
            </a:r>
            <a:r>
              <a:rPr lang="de-DE" altLang="de-DE" sz="1200" b="1" dirty="0" err="1">
                <a:latin typeface="Courier New" panose="02070309020205020404" pitchFamily="49" charset="0"/>
              </a:rPr>
              <a:t>return</a:t>
            </a:r>
            <a:r>
              <a:rPr lang="de-DE" altLang="de-DE" sz="1200" b="1" dirty="0">
                <a:latin typeface="Courier New" panose="02070309020205020404" pitchFamily="49" charset="0"/>
              </a:rPr>
              <a:t> </a:t>
            </a:r>
            <a:r>
              <a:rPr lang="de-DE" altLang="de-DE" sz="1200" b="1" dirty="0" err="1">
                <a:latin typeface="Courier New" panose="02070309020205020404" pitchFamily="49" charset="0"/>
              </a:rPr>
              <a:t>kredit</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void</a:t>
            </a:r>
            <a:r>
              <a:rPr lang="de-DE" altLang="de-DE" sz="1200" b="1" dirty="0">
                <a:latin typeface="Courier New" panose="02070309020205020404" pitchFamily="49" charset="0"/>
              </a:rPr>
              <a:t> </a:t>
            </a:r>
            <a:r>
              <a:rPr lang="de-DE" altLang="de-DE" sz="1200" b="1" dirty="0" err="1">
                <a:solidFill>
                  <a:srgbClr val="FF3300"/>
                </a:solidFill>
                <a:latin typeface="Courier New" panose="02070309020205020404" pitchFamily="49" charset="0"/>
              </a:rPr>
              <a:t>ausgabe</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br>
              <a:rPr lang="de-DE" altLang="de-DE" sz="1200" b="1" dirty="0">
                <a:latin typeface="Courier New" panose="02070309020205020404" pitchFamily="49" charset="0"/>
              </a:rPr>
            </a:br>
            <a:r>
              <a:rPr lang="de-DE" altLang="de-DE" sz="1200" b="1" dirty="0">
                <a:latin typeface="Courier New" panose="02070309020205020404" pitchFamily="49" charset="0"/>
              </a:rPr>
              <a:t>   </a:t>
            </a:r>
            <a:r>
              <a:rPr lang="de-DE" altLang="de-DE" sz="1200" b="1" dirty="0" err="1">
                <a:solidFill>
                  <a:srgbClr val="FF3300"/>
                </a:solidFill>
                <a:latin typeface="Courier New" panose="02070309020205020404" pitchFamily="49" charset="0"/>
              </a:rPr>
              <a:t>CPerson</a:t>
            </a:r>
            <a:r>
              <a:rPr lang="de-DE" altLang="de-DE" sz="1200" b="1" dirty="0">
                <a:solidFill>
                  <a:srgbClr val="FF3300"/>
                </a:solidFill>
                <a:latin typeface="Courier New" panose="02070309020205020404" pitchFamily="49" charset="0"/>
              </a:rPr>
              <a:t>::</a:t>
            </a:r>
            <a:r>
              <a:rPr lang="de-DE" altLang="de-DE" sz="1200" b="1" dirty="0" err="1">
                <a:solidFill>
                  <a:srgbClr val="FF3300"/>
                </a:solidFill>
                <a:latin typeface="Courier New" panose="02070309020205020404" pitchFamily="49" charset="0"/>
              </a:rPr>
              <a:t>ausgabe</a:t>
            </a:r>
            <a:r>
              <a:rPr lang="de-DE" altLang="de-DE" sz="1200" b="1" dirty="0">
                <a:solidFill>
                  <a:srgbClr val="FF3300"/>
                </a:solidFill>
                <a:latin typeface="Courier New" panose="02070309020205020404" pitchFamily="49" charset="0"/>
              </a:rPr>
              <a:t>();</a:t>
            </a:r>
            <a:endParaRPr lang="de-DE" altLang="de-DE" sz="1200" b="1" dirty="0">
              <a:latin typeface="Courier New" panose="02070309020205020404" pitchFamily="49" charset="0"/>
            </a:endParaRP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cout</a:t>
            </a:r>
            <a:r>
              <a:rPr lang="de-DE" altLang="de-DE" sz="1200" b="1" dirty="0">
                <a:latin typeface="Courier New" panose="02070309020205020404" pitchFamily="49" charset="0"/>
              </a:rPr>
              <a:t> &lt;&lt; "Kredit:   " &lt;&lt; </a:t>
            </a:r>
            <a:r>
              <a:rPr lang="de-DE" altLang="de-DE" sz="1200" b="1" dirty="0" err="1">
                <a:latin typeface="Courier New" panose="02070309020205020404" pitchFamily="49" charset="0"/>
              </a:rPr>
              <a:t>kredit</a:t>
            </a:r>
            <a:r>
              <a:rPr lang="de-DE" altLang="de-DE" sz="1200" b="1" dirty="0">
                <a:latin typeface="Courier New" panose="02070309020205020404" pitchFamily="49" charset="0"/>
              </a:rPr>
              <a:t> &lt;&lt; </a:t>
            </a:r>
            <a:r>
              <a:rPr lang="de-DE" altLang="de-DE" sz="1200" b="1" dirty="0" err="1">
                <a:latin typeface="Courier New" panose="02070309020205020404" pitchFamily="49" charset="0"/>
              </a:rPr>
              <a:t>endl</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p>
          <a:p>
            <a:r>
              <a:rPr lang="de-DE" altLang="de-DE" sz="1200" b="1" dirty="0">
                <a:latin typeface="Courier New" panose="02070309020205020404" pitchFamily="49" charset="0"/>
              </a:rPr>
              <a:t>};</a:t>
            </a:r>
          </a:p>
          <a:p>
            <a:r>
              <a:rPr lang="de-DE" altLang="de-DE" sz="1200" b="1" dirty="0" err="1">
                <a:latin typeface="Courier New" panose="02070309020205020404" pitchFamily="49" charset="0"/>
              </a:rPr>
              <a:t>int</a:t>
            </a:r>
            <a:r>
              <a:rPr lang="de-DE" altLang="de-DE" sz="1200" b="1" dirty="0">
                <a:latin typeface="Courier New" panose="02070309020205020404" pitchFamily="49" charset="0"/>
              </a:rPr>
              <a:t> </a:t>
            </a:r>
            <a:r>
              <a:rPr lang="de-DE" altLang="de-DE" sz="1200" b="1" dirty="0" err="1">
                <a:latin typeface="Courier New" panose="02070309020205020404" pitchFamily="49" charset="0"/>
              </a:rPr>
              <a:t>main</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CKreditnehmer</a:t>
            </a:r>
            <a:r>
              <a:rPr lang="de-DE" altLang="de-DE" sz="1200" b="1" dirty="0">
                <a:latin typeface="Courier New" panose="02070309020205020404" pitchFamily="49" charset="0"/>
              </a:rPr>
              <a:t> </a:t>
            </a:r>
            <a:r>
              <a:rPr lang="de-DE" altLang="de-DE" sz="1200" b="1" dirty="0">
                <a:solidFill>
                  <a:srgbClr val="FF3300"/>
                </a:solidFill>
                <a:latin typeface="Courier New" panose="02070309020205020404" pitchFamily="49" charset="0"/>
              </a:rPr>
              <a:t>steinreich(100000)</a:t>
            </a:r>
            <a:r>
              <a:rPr lang="de-DE" altLang="de-DE" sz="1200" b="1" dirty="0">
                <a:latin typeface="Courier New" panose="02070309020205020404" pitchFamily="49" charset="0"/>
              </a:rPr>
              <a:t>, </a:t>
            </a:r>
            <a:r>
              <a:rPr lang="de-DE" altLang="de-DE" sz="1200" b="1" dirty="0" err="1">
                <a:solidFill>
                  <a:srgbClr val="FF3300"/>
                </a:solidFill>
                <a:latin typeface="Courier New" panose="02070309020205020404" pitchFamily="49" charset="0"/>
              </a:rPr>
              <a:t>stinkarm</a:t>
            </a:r>
            <a:r>
              <a:rPr lang="de-DE" altLang="de-DE" sz="1200" b="1" dirty="0">
                <a:solidFill>
                  <a:srgbClr val="FF3300"/>
                </a:solidFill>
                <a:latin typeface="Courier New" panose="02070309020205020404" pitchFamily="49" charset="0"/>
              </a:rPr>
              <a:t>(1000)</a:t>
            </a:r>
            <a:r>
              <a:rPr lang="de-DE" altLang="de-DE" sz="1200" b="1" dirty="0">
                <a:latin typeface="Courier New" panose="02070309020205020404" pitchFamily="49" charset="0"/>
              </a:rPr>
              <a:t>;</a:t>
            </a:r>
          </a:p>
          <a:p>
            <a:r>
              <a:rPr lang="de-DE" altLang="de-DE" sz="1200" b="1" dirty="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steinreich.set</a:t>
            </a:r>
            <a:r>
              <a:rPr lang="de-DE" altLang="de-DE" sz="1200" b="1" dirty="0">
                <a:solidFill>
                  <a:srgbClr val="FF3300"/>
                </a:solidFill>
                <a:latin typeface="Courier New" panose="02070309020205020404" pitchFamily="49" charset="0"/>
              </a:rPr>
              <a:t>("Steinreich","Ede",65); </a:t>
            </a:r>
            <a:r>
              <a:rPr lang="de-DE" altLang="de-DE" sz="1200" b="1" dirty="0" err="1">
                <a:solidFill>
                  <a:srgbClr val="FF3300"/>
                </a:solidFill>
                <a:latin typeface="Courier New" panose="02070309020205020404" pitchFamily="49" charset="0"/>
              </a:rPr>
              <a:t>steinreich.ausgabe</a:t>
            </a:r>
            <a:r>
              <a:rPr lang="de-DE" altLang="de-DE" sz="1200" b="1" dirty="0">
                <a:solidFill>
                  <a:srgbClr val="FF3300"/>
                </a:solidFill>
                <a:latin typeface="Courier New" panose="02070309020205020404" pitchFamily="49" charset="0"/>
              </a:rPr>
              <a:t>();</a:t>
            </a:r>
          </a:p>
          <a:p>
            <a:r>
              <a:rPr lang="de-DE" altLang="de-DE" sz="1200" b="1" dirty="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stinkarm.set</a:t>
            </a:r>
            <a:r>
              <a:rPr lang="de-DE" altLang="de-DE" sz="1200" b="1" dirty="0">
                <a:solidFill>
                  <a:srgbClr val="FF3300"/>
                </a:solidFill>
                <a:latin typeface="Courier New" panose="02070309020205020404" pitchFamily="49" charset="0"/>
              </a:rPr>
              <a:t>("Stinkarm","Kalle",25); </a:t>
            </a:r>
            <a:r>
              <a:rPr lang="de-DE" altLang="de-DE" sz="1200" b="1" dirty="0" err="1">
                <a:solidFill>
                  <a:srgbClr val="FF3300"/>
                </a:solidFill>
                <a:latin typeface="Courier New" panose="02070309020205020404" pitchFamily="49" charset="0"/>
              </a:rPr>
              <a:t>stinkarm.ausgabe</a:t>
            </a:r>
            <a:r>
              <a:rPr lang="de-DE" altLang="de-DE" sz="1200" b="1" dirty="0">
                <a:solidFill>
                  <a:srgbClr val="FF3300"/>
                </a:solidFill>
                <a:latin typeface="Courier New" panose="02070309020205020404" pitchFamily="49" charset="0"/>
              </a:rPr>
              <a:t>();</a:t>
            </a:r>
          </a:p>
          <a:p>
            <a:r>
              <a:rPr lang="de-DE" altLang="de-DE" sz="1200" b="1" dirty="0" smtClean="0">
                <a:latin typeface="Courier New" panose="02070309020205020404" pitchFamily="49" charset="0"/>
              </a:rPr>
              <a:t>}</a:t>
            </a:r>
            <a:endParaRPr lang="de-DE" altLang="de-DE" sz="1200" b="1" dirty="0">
              <a:latin typeface="Courier New" panose="02070309020205020404" pitchFamily="49" charset="0"/>
            </a:endParaRPr>
          </a:p>
        </p:txBody>
      </p:sp>
      <p:pic>
        <p:nvPicPr>
          <p:cNvPr id="2" name="Grafik 1"/>
          <p:cNvPicPr>
            <a:picLocks noChangeAspect="1"/>
          </p:cNvPicPr>
          <p:nvPr/>
        </p:nvPicPr>
        <p:blipFill>
          <a:blip r:embed="rId2"/>
          <a:stretch>
            <a:fillRect/>
          </a:stretch>
        </p:blipFill>
        <p:spPr>
          <a:xfrm>
            <a:off x="6084168" y="1484784"/>
            <a:ext cx="2664296" cy="265049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14341" name="Rectangle 2"/>
          <p:cNvSpPr>
            <a:spLocks noGrp="1" noChangeArrowheads="1"/>
          </p:cNvSpPr>
          <p:nvPr>
            <p:ph type="title"/>
          </p:nvPr>
        </p:nvSpPr>
        <p:spPr/>
        <p:txBody>
          <a:bodyPr/>
          <a:lstStyle/>
          <a:p>
            <a:r>
              <a:rPr lang="de-DE" altLang="de-DE" smtClean="0"/>
              <a:t>Ableitungssyntax</a:t>
            </a:r>
          </a:p>
        </p:txBody>
      </p:sp>
      <p:grpSp>
        <p:nvGrpSpPr>
          <p:cNvPr id="166915" name="Group 3"/>
          <p:cNvGrpSpPr>
            <a:grpSpLocks/>
          </p:cNvGrpSpPr>
          <p:nvPr/>
        </p:nvGrpSpPr>
        <p:grpSpPr bwMode="auto">
          <a:xfrm>
            <a:off x="762000" y="2514600"/>
            <a:ext cx="5715000" cy="3543300"/>
            <a:chOff x="624" y="816"/>
            <a:chExt cx="4800" cy="2976"/>
          </a:xfrm>
        </p:grpSpPr>
        <p:sp>
          <p:nvSpPr>
            <p:cNvPr id="14358" name="Oval 4"/>
            <p:cNvSpPr>
              <a:spLocks noChangeArrowheads="1"/>
            </p:cNvSpPr>
            <p:nvPr/>
          </p:nvSpPr>
          <p:spPr bwMode="auto">
            <a:xfrm>
              <a:off x="864" y="960"/>
              <a:ext cx="672" cy="28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1600"/>
                <a:t>class</a:t>
              </a:r>
            </a:p>
          </p:txBody>
        </p:sp>
        <p:sp>
          <p:nvSpPr>
            <p:cNvPr id="14359" name="Rectangle 5"/>
            <p:cNvSpPr>
              <a:spLocks noChangeArrowheads="1"/>
            </p:cNvSpPr>
            <p:nvPr/>
          </p:nvSpPr>
          <p:spPr bwMode="auto">
            <a:xfrm>
              <a:off x="1872" y="960"/>
              <a:ext cx="1056" cy="28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1600"/>
                <a:t>Klassenname</a:t>
              </a:r>
            </a:p>
          </p:txBody>
        </p:sp>
        <p:sp>
          <p:nvSpPr>
            <p:cNvPr id="14360" name="Rectangle 6"/>
            <p:cNvSpPr>
              <a:spLocks noChangeArrowheads="1"/>
            </p:cNvSpPr>
            <p:nvPr/>
          </p:nvSpPr>
          <p:spPr bwMode="auto">
            <a:xfrm>
              <a:off x="3312" y="960"/>
              <a:ext cx="1920" cy="28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1600"/>
                <a:t>Ableitungsspezifikation</a:t>
              </a:r>
            </a:p>
          </p:txBody>
        </p:sp>
        <p:sp>
          <p:nvSpPr>
            <p:cNvPr id="14361" name="Oval 7"/>
            <p:cNvSpPr>
              <a:spLocks noChangeArrowheads="1"/>
            </p:cNvSpPr>
            <p:nvPr/>
          </p:nvSpPr>
          <p:spPr bwMode="auto">
            <a:xfrm>
              <a:off x="1056" y="1440"/>
              <a:ext cx="288" cy="28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1600"/>
                <a:t>{</a:t>
              </a:r>
            </a:p>
          </p:txBody>
        </p:sp>
        <p:sp>
          <p:nvSpPr>
            <p:cNvPr id="14362" name="Oval 8"/>
            <p:cNvSpPr>
              <a:spLocks noChangeArrowheads="1"/>
            </p:cNvSpPr>
            <p:nvPr/>
          </p:nvSpPr>
          <p:spPr bwMode="auto">
            <a:xfrm>
              <a:off x="1056" y="3504"/>
              <a:ext cx="288" cy="28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1600"/>
                <a:t>}</a:t>
              </a:r>
            </a:p>
          </p:txBody>
        </p:sp>
        <p:sp>
          <p:nvSpPr>
            <p:cNvPr id="14363" name="Rectangle 9"/>
            <p:cNvSpPr>
              <a:spLocks noChangeArrowheads="1"/>
            </p:cNvSpPr>
            <p:nvPr/>
          </p:nvSpPr>
          <p:spPr bwMode="auto">
            <a:xfrm>
              <a:off x="1584" y="1680"/>
              <a:ext cx="3216" cy="28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1600"/>
                <a:t>ZugriffsAttr.: </a:t>
              </a:r>
              <a:r>
                <a:rPr lang="de-DE" altLang="de-DE" sz="1600">
                  <a:solidFill>
                    <a:schemeClr val="accent2"/>
                  </a:solidFill>
                </a:rPr>
                <a:t>public:</a:t>
              </a:r>
              <a:r>
                <a:rPr lang="de-DE" altLang="de-DE" sz="1600"/>
                <a:t>| </a:t>
              </a:r>
              <a:r>
                <a:rPr lang="de-DE" altLang="de-DE" sz="1600">
                  <a:solidFill>
                    <a:schemeClr val="accent2"/>
                  </a:solidFill>
                </a:rPr>
                <a:t>private:</a:t>
              </a:r>
              <a:r>
                <a:rPr lang="de-DE" altLang="de-DE" sz="1600"/>
                <a:t> | </a:t>
              </a:r>
              <a:r>
                <a:rPr lang="de-DE" altLang="de-DE" sz="1600">
                  <a:solidFill>
                    <a:schemeClr val="accent2"/>
                  </a:solidFill>
                </a:rPr>
                <a:t>proteced:</a:t>
              </a:r>
              <a:endParaRPr lang="de-DE" altLang="de-DE" sz="1600"/>
            </a:p>
          </p:txBody>
        </p:sp>
        <p:sp>
          <p:nvSpPr>
            <p:cNvPr id="14364" name="Rectangle 10"/>
            <p:cNvSpPr>
              <a:spLocks noChangeArrowheads="1"/>
            </p:cNvSpPr>
            <p:nvPr/>
          </p:nvSpPr>
          <p:spPr bwMode="auto">
            <a:xfrm>
              <a:off x="1584" y="2160"/>
              <a:ext cx="1728" cy="28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1600"/>
                <a:t>Variablendefinition</a:t>
              </a:r>
            </a:p>
          </p:txBody>
        </p:sp>
        <p:sp>
          <p:nvSpPr>
            <p:cNvPr id="14365" name="Rectangle 11"/>
            <p:cNvSpPr>
              <a:spLocks noChangeArrowheads="1"/>
            </p:cNvSpPr>
            <p:nvPr/>
          </p:nvSpPr>
          <p:spPr bwMode="auto">
            <a:xfrm>
              <a:off x="1584" y="2592"/>
              <a:ext cx="1728" cy="28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1600"/>
                <a:t>Methodendefinition</a:t>
              </a:r>
            </a:p>
          </p:txBody>
        </p:sp>
        <p:sp>
          <p:nvSpPr>
            <p:cNvPr id="14366" name="Rectangle 12"/>
            <p:cNvSpPr>
              <a:spLocks noChangeArrowheads="1"/>
            </p:cNvSpPr>
            <p:nvPr/>
          </p:nvSpPr>
          <p:spPr bwMode="auto">
            <a:xfrm>
              <a:off x="1584" y="3024"/>
              <a:ext cx="1728" cy="28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1600"/>
                <a:t>Methodendeklaration</a:t>
              </a:r>
            </a:p>
          </p:txBody>
        </p:sp>
        <p:sp>
          <p:nvSpPr>
            <p:cNvPr id="14367" name="Oval 13"/>
            <p:cNvSpPr>
              <a:spLocks noChangeArrowheads="1"/>
            </p:cNvSpPr>
            <p:nvPr/>
          </p:nvSpPr>
          <p:spPr bwMode="auto">
            <a:xfrm>
              <a:off x="1536" y="3504"/>
              <a:ext cx="288" cy="28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1600"/>
                <a:t>;</a:t>
              </a:r>
            </a:p>
          </p:txBody>
        </p:sp>
        <p:sp>
          <p:nvSpPr>
            <p:cNvPr id="14368" name="Line 14"/>
            <p:cNvSpPr>
              <a:spLocks noChangeShapeType="1"/>
            </p:cNvSpPr>
            <p:nvPr/>
          </p:nvSpPr>
          <p:spPr bwMode="auto">
            <a:xfrm>
              <a:off x="624" y="110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69" name="Line 15"/>
            <p:cNvSpPr>
              <a:spLocks noChangeShapeType="1"/>
            </p:cNvSpPr>
            <p:nvPr/>
          </p:nvSpPr>
          <p:spPr bwMode="auto">
            <a:xfrm>
              <a:off x="1536" y="110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70" name="Line 16"/>
            <p:cNvSpPr>
              <a:spLocks noChangeShapeType="1"/>
            </p:cNvSpPr>
            <p:nvPr/>
          </p:nvSpPr>
          <p:spPr bwMode="auto">
            <a:xfrm>
              <a:off x="2928" y="1104"/>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71" name="Line 17"/>
            <p:cNvSpPr>
              <a:spLocks noChangeShapeType="1"/>
            </p:cNvSpPr>
            <p:nvPr/>
          </p:nvSpPr>
          <p:spPr bwMode="auto">
            <a:xfrm>
              <a:off x="1200" y="1728"/>
              <a:ext cx="0" cy="17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72" name="Line 18"/>
            <p:cNvSpPr>
              <a:spLocks noChangeShapeType="1"/>
            </p:cNvSpPr>
            <p:nvPr/>
          </p:nvSpPr>
          <p:spPr bwMode="auto">
            <a:xfrm>
              <a:off x="1344" y="36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73" name="Line 19"/>
            <p:cNvSpPr>
              <a:spLocks noChangeShapeType="1"/>
            </p:cNvSpPr>
            <p:nvPr/>
          </p:nvSpPr>
          <p:spPr bwMode="auto">
            <a:xfrm>
              <a:off x="1200" y="1824"/>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74" name="Line 20"/>
            <p:cNvSpPr>
              <a:spLocks noChangeShapeType="1"/>
            </p:cNvSpPr>
            <p:nvPr/>
          </p:nvSpPr>
          <p:spPr bwMode="auto">
            <a:xfrm>
              <a:off x="1200" y="2304"/>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75" name="Line 21"/>
            <p:cNvSpPr>
              <a:spLocks noChangeShapeType="1"/>
            </p:cNvSpPr>
            <p:nvPr/>
          </p:nvSpPr>
          <p:spPr bwMode="auto">
            <a:xfrm>
              <a:off x="1200" y="273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76" name="Line 22"/>
            <p:cNvSpPr>
              <a:spLocks noChangeShapeType="1"/>
            </p:cNvSpPr>
            <p:nvPr/>
          </p:nvSpPr>
          <p:spPr bwMode="auto">
            <a:xfrm>
              <a:off x="1200" y="3168"/>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77" name="Freeform 23"/>
            <p:cNvSpPr>
              <a:spLocks/>
            </p:cNvSpPr>
            <p:nvPr/>
          </p:nvSpPr>
          <p:spPr bwMode="auto">
            <a:xfrm>
              <a:off x="1200" y="3168"/>
              <a:ext cx="3840" cy="192"/>
            </a:xfrm>
            <a:custGeom>
              <a:avLst/>
              <a:gdLst>
                <a:gd name="T0" fmla="*/ 2112 w 3840"/>
                <a:gd name="T1" fmla="*/ 0 h 192"/>
                <a:gd name="T2" fmla="*/ 3840 w 3840"/>
                <a:gd name="T3" fmla="*/ 0 h 192"/>
                <a:gd name="T4" fmla="*/ 3840 w 3840"/>
                <a:gd name="T5" fmla="*/ 192 h 192"/>
                <a:gd name="T6" fmla="*/ 0 w 3840"/>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0" h="192">
                  <a:moveTo>
                    <a:pt x="2112" y="0"/>
                  </a:moveTo>
                  <a:lnTo>
                    <a:pt x="3840" y="0"/>
                  </a:lnTo>
                  <a:lnTo>
                    <a:pt x="3840" y="192"/>
                  </a:lnTo>
                  <a:lnTo>
                    <a:pt x="0" y="192"/>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78" name="Freeform 24"/>
            <p:cNvSpPr>
              <a:spLocks/>
            </p:cNvSpPr>
            <p:nvPr/>
          </p:nvSpPr>
          <p:spPr bwMode="auto">
            <a:xfrm>
              <a:off x="4800" y="1824"/>
              <a:ext cx="240" cy="1344"/>
            </a:xfrm>
            <a:custGeom>
              <a:avLst/>
              <a:gdLst>
                <a:gd name="T0" fmla="*/ 240 w 240"/>
                <a:gd name="T1" fmla="*/ 1344 h 1344"/>
                <a:gd name="T2" fmla="*/ 240 w 240"/>
                <a:gd name="T3" fmla="*/ 0 h 1344"/>
                <a:gd name="T4" fmla="*/ 0 w 240"/>
                <a:gd name="T5" fmla="*/ 0 h 1344"/>
                <a:gd name="T6" fmla="*/ 0 60000 65536"/>
                <a:gd name="T7" fmla="*/ 0 60000 65536"/>
                <a:gd name="T8" fmla="*/ 0 60000 65536"/>
              </a:gdLst>
              <a:ahLst/>
              <a:cxnLst>
                <a:cxn ang="T6">
                  <a:pos x="T0" y="T1"/>
                </a:cxn>
                <a:cxn ang="T7">
                  <a:pos x="T2" y="T3"/>
                </a:cxn>
                <a:cxn ang="T8">
                  <a:pos x="T4" y="T5"/>
                </a:cxn>
              </a:cxnLst>
              <a:rect l="0" t="0" r="r" b="b"/>
              <a:pathLst>
                <a:path w="240" h="1344">
                  <a:moveTo>
                    <a:pt x="240" y="1344"/>
                  </a:moveTo>
                  <a:lnTo>
                    <a:pt x="240" y="0"/>
                  </a:lnTo>
                  <a:lnTo>
                    <a:pt x="0" y="0"/>
                  </a:lnTo>
                </a:path>
              </a:pathLst>
            </a:custGeom>
            <a:noFill/>
            <a:ln w="952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79" name="Line 25"/>
            <p:cNvSpPr>
              <a:spLocks noChangeShapeType="1"/>
            </p:cNvSpPr>
            <p:nvPr/>
          </p:nvSpPr>
          <p:spPr bwMode="auto">
            <a:xfrm>
              <a:off x="3312" y="2736"/>
              <a:ext cx="17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80" name="Line 26"/>
            <p:cNvSpPr>
              <a:spLocks noChangeShapeType="1"/>
            </p:cNvSpPr>
            <p:nvPr/>
          </p:nvSpPr>
          <p:spPr bwMode="auto">
            <a:xfrm>
              <a:off x="3312" y="2304"/>
              <a:ext cx="17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81" name="Freeform 27"/>
            <p:cNvSpPr>
              <a:spLocks/>
            </p:cNvSpPr>
            <p:nvPr/>
          </p:nvSpPr>
          <p:spPr bwMode="auto">
            <a:xfrm>
              <a:off x="1008" y="1872"/>
              <a:ext cx="576" cy="1488"/>
            </a:xfrm>
            <a:custGeom>
              <a:avLst/>
              <a:gdLst>
                <a:gd name="T0" fmla="*/ 192 w 576"/>
                <a:gd name="T1" fmla="*/ 1488 h 1488"/>
                <a:gd name="T2" fmla="*/ 0 w 576"/>
                <a:gd name="T3" fmla="*/ 1488 h 1488"/>
                <a:gd name="T4" fmla="*/ 0 w 576"/>
                <a:gd name="T5" fmla="*/ 0 h 1488"/>
                <a:gd name="T6" fmla="*/ 576 w 576"/>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1488">
                  <a:moveTo>
                    <a:pt x="192" y="1488"/>
                  </a:moveTo>
                  <a:lnTo>
                    <a:pt x="0" y="1488"/>
                  </a:lnTo>
                  <a:lnTo>
                    <a:pt x="0" y="0"/>
                  </a:lnTo>
                  <a:lnTo>
                    <a:pt x="576"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82" name="Line 28"/>
            <p:cNvSpPr>
              <a:spLocks noChangeShapeType="1"/>
            </p:cNvSpPr>
            <p:nvPr/>
          </p:nvSpPr>
          <p:spPr bwMode="auto">
            <a:xfrm>
              <a:off x="1008" y="2352"/>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83" name="Line 29"/>
            <p:cNvSpPr>
              <a:spLocks noChangeShapeType="1"/>
            </p:cNvSpPr>
            <p:nvPr/>
          </p:nvSpPr>
          <p:spPr bwMode="auto">
            <a:xfrm>
              <a:off x="1008" y="2784"/>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84" name="Line 30"/>
            <p:cNvSpPr>
              <a:spLocks noChangeShapeType="1"/>
            </p:cNvSpPr>
            <p:nvPr/>
          </p:nvSpPr>
          <p:spPr bwMode="auto">
            <a:xfrm>
              <a:off x="1008" y="3216"/>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85" name="Freeform 31"/>
            <p:cNvSpPr>
              <a:spLocks/>
            </p:cNvSpPr>
            <p:nvPr/>
          </p:nvSpPr>
          <p:spPr bwMode="auto">
            <a:xfrm>
              <a:off x="912" y="1104"/>
              <a:ext cx="4512" cy="480"/>
            </a:xfrm>
            <a:custGeom>
              <a:avLst/>
              <a:gdLst>
                <a:gd name="T0" fmla="*/ 4320 w 4512"/>
                <a:gd name="T1" fmla="*/ 0 h 480"/>
                <a:gd name="T2" fmla="*/ 4512 w 4512"/>
                <a:gd name="T3" fmla="*/ 0 h 480"/>
                <a:gd name="T4" fmla="*/ 4512 w 4512"/>
                <a:gd name="T5" fmla="*/ 192 h 480"/>
                <a:gd name="T6" fmla="*/ 0 w 4512"/>
                <a:gd name="T7" fmla="*/ 192 h 480"/>
                <a:gd name="T8" fmla="*/ 0 w 4512"/>
                <a:gd name="T9" fmla="*/ 480 h 480"/>
                <a:gd name="T10" fmla="*/ 144 w 4512"/>
                <a:gd name="T11" fmla="*/ 480 h 4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12" h="480">
                  <a:moveTo>
                    <a:pt x="4320" y="0"/>
                  </a:moveTo>
                  <a:lnTo>
                    <a:pt x="4512" y="0"/>
                  </a:lnTo>
                  <a:lnTo>
                    <a:pt x="4512" y="192"/>
                  </a:lnTo>
                  <a:lnTo>
                    <a:pt x="0" y="192"/>
                  </a:lnTo>
                  <a:lnTo>
                    <a:pt x="0" y="480"/>
                  </a:lnTo>
                  <a:lnTo>
                    <a:pt x="144" y="48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86" name="Freeform 32"/>
            <p:cNvSpPr>
              <a:spLocks/>
            </p:cNvSpPr>
            <p:nvPr/>
          </p:nvSpPr>
          <p:spPr bwMode="auto">
            <a:xfrm>
              <a:off x="3120" y="816"/>
              <a:ext cx="2208" cy="288"/>
            </a:xfrm>
            <a:custGeom>
              <a:avLst/>
              <a:gdLst>
                <a:gd name="T0" fmla="*/ 0 w 2208"/>
                <a:gd name="T1" fmla="*/ 288 h 288"/>
                <a:gd name="T2" fmla="*/ 0 w 2208"/>
                <a:gd name="T3" fmla="*/ 0 h 288"/>
                <a:gd name="T4" fmla="*/ 2208 w 2208"/>
                <a:gd name="T5" fmla="*/ 0 h 288"/>
                <a:gd name="T6" fmla="*/ 2208 w 2208"/>
                <a:gd name="T7" fmla="*/ 288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08" h="288">
                  <a:moveTo>
                    <a:pt x="0" y="288"/>
                  </a:moveTo>
                  <a:lnTo>
                    <a:pt x="0" y="0"/>
                  </a:lnTo>
                  <a:lnTo>
                    <a:pt x="2208" y="0"/>
                  </a:lnTo>
                  <a:lnTo>
                    <a:pt x="2208" y="288"/>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166945" name="Oval 33"/>
          <p:cNvSpPr>
            <a:spLocks noChangeArrowheads="1"/>
          </p:cNvSpPr>
          <p:nvPr/>
        </p:nvSpPr>
        <p:spPr bwMode="auto">
          <a:xfrm>
            <a:off x="3771900" y="2552700"/>
            <a:ext cx="2590800" cy="609600"/>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de-DE" altLang="de-DE" sz="2400" b="1">
              <a:solidFill>
                <a:srgbClr val="FF3300"/>
              </a:solidFill>
            </a:endParaRPr>
          </a:p>
        </p:txBody>
      </p:sp>
      <p:grpSp>
        <p:nvGrpSpPr>
          <p:cNvPr id="166946" name="Group 34"/>
          <p:cNvGrpSpPr>
            <a:grpSpLocks/>
          </p:cNvGrpSpPr>
          <p:nvPr/>
        </p:nvGrpSpPr>
        <p:grpSpPr bwMode="auto">
          <a:xfrm>
            <a:off x="838200" y="1143000"/>
            <a:ext cx="7772400" cy="1219200"/>
            <a:chOff x="528" y="720"/>
            <a:chExt cx="4896" cy="768"/>
          </a:xfrm>
        </p:grpSpPr>
        <p:sp>
          <p:nvSpPr>
            <p:cNvPr id="14347" name="Oval 35"/>
            <p:cNvSpPr>
              <a:spLocks noChangeArrowheads="1"/>
            </p:cNvSpPr>
            <p:nvPr/>
          </p:nvSpPr>
          <p:spPr bwMode="auto">
            <a:xfrm>
              <a:off x="816" y="816"/>
              <a:ext cx="288" cy="28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sz="2000" b="1"/>
                <a:t>:</a:t>
              </a:r>
              <a:endParaRPr lang="de-DE" altLang="de-DE" sz="2400" b="1"/>
            </a:p>
          </p:txBody>
        </p:sp>
        <p:sp>
          <p:nvSpPr>
            <p:cNvPr id="14348" name="Line 36"/>
            <p:cNvSpPr>
              <a:spLocks noChangeShapeType="1"/>
            </p:cNvSpPr>
            <p:nvPr/>
          </p:nvSpPr>
          <p:spPr bwMode="auto">
            <a:xfrm>
              <a:off x="528" y="96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49" name="Rectangle 37"/>
            <p:cNvSpPr>
              <a:spLocks noChangeArrowheads="1"/>
            </p:cNvSpPr>
            <p:nvPr/>
          </p:nvSpPr>
          <p:spPr bwMode="auto">
            <a:xfrm>
              <a:off x="1296" y="816"/>
              <a:ext cx="2400" cy="28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a:t>Zugriffsattr.: </a:t>
              </a:r>
              <a:r>
                <a:rPr lang="de-DE" altLang="de-DE">
                  <a:solidFill>
                    <a:schemeClr val="accent2"/>
                  </a:solidFill>
                </a:rPr>
                <a:t>public</a:t>
              </a:r>
              <a:r>
                <a:rPr lang="de-DE" altLang="de-DE"/>
                <a:t> | </a:t>
              </a:r>
              <a:r>
                <a:rPr lang="de-DE" altLang="de-DE">
                  <a:solidFill>
                    <a:schemeClr val="accent2"/>
                  </a:solidFill>
                </a:rPr>
                <a:t>private</a:t>
              </a:r>
              <a:r>
                <a:rPr lang="de-DE" altLang="de-DE"/>
                <a:t> | </a:t>
              </a:r>
              <a:r>
                <a:rPr lang="de-DE" altLang="de-DE">
                  <a:solidFill>
                    <a:schemeClr val="accent2"/>
                  </a:solidFill>
                </a:rPr>
                <a:t>protected</a:t>
              </a:r>
              <a:endParaRPr lang="de-DE" altLang="de-DE"/>
            </a:p>
          </p:txBody>
        </p:sp>
        <p:sp>
          <p:nvSpPr>
            <p:cNvPr id="14350" name="Line 38"/>
            <p:cNvSpPr>
              <a:spLocks noChangeShapeType="1"/>
            </p:cNvSpPr>
            <p:nvPr/>
          </p:nvSpPr>
          <p:spPr bwMode="auto">
            <a:xfrm>
              <a:off x="3696" y="96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51" name="Rectangle 39"/>
            <p:cNvSpPr>
              <a:spLocks noChangeArrowheads="1"/>
            </p:cNvSpPr>
            <p:nvPr/>
          </p:nvSpPr>
          <p:spPr bwMode="auto">
            <a:xfrm>
              <a:off x="4080" y="816"/>
              <a:ext cx="864" cy="288"/>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a:t>Klassenname</a:t>
              </a:r>
            </a:p>
          </p:txBody>
        </p:sp>
        <p:sp>
          <p:nvSpPr>
            <p:cNvPr id="14352" name="Line 40"/>
            <p:cNvSpPr>
              <a:spLocks noChangeShapeType="1"/>
            </p:cNvSpPr>
            <p:nvPr/>
          </p:nvSpPr>
          <p:spPr bwMode="auto">
            <a:xfrm>
              <a:off x="4944" y="96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53" name="Line 41"/>
            <p:cNvSpPr>
              <a:spLocks noChangeShapeType="1"/>
            </p:cNvSpPr>
            <p:nvPr/>
          </p:nvSpPr>
          <p:spPr bwMode="auto">
            <a:xfrm>
              <a:off x="1104" y="9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54" name="Oval 42"/>
            <p:cNvSpPr>
              <a:spLocks noChangeArrowheads="1"/>
            </p:cNvSpPr>
            <p:nvPr/>
          </p:nvSpPr>
          <p:spPr bwMode="auto">
            <a:xfrm>
              <a:off x="4656" y="1200"/>
              <a:ext cx="288" cy="288"/>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de-DE" altLang="de-DE"/>
                <a:t>,</a:t>
              </a:r>
            </a:p>
          </p:txBody>
        </p:sp>
        <p:sp>
          <p:nvSpPr>
            <p:cNvPr id="14355" name="Freeform 43"/>
            <p:cNvSpPr>
              <a:spLocks/>
            </p:cNvSpPr>
            <p:nvPr/>
          </p:nvSpPr>
          <p:spPr bwMode="auto">
            <a:xfrm>
              <a:off x="4944" y="960"/>
              <a:ext cx="240" cy="384"/>
            </a:xfrm>
            <a:custGeom>
              <a:avLst/>
              <a:gdLst>
                <a:gd name="T0" fmla="*/ 240 w 240"/>
                <a:gd name="T1" fmla="*/ 0 h 384"/>
                <a:gd name="T2" fmla="*/ 240 w 240"/>
                <a:gd name="T3" fmla="*/ 384 h 384"/>
                <a:gd name="T4" fmla="*/ 0 w 240"/>
                <a:gd name="T5" fmla="*/ 384 h 384"/>
                <a:gd name="T6" fmla="*/ 0 60000 65536"/>
                <a:gd name="T7" fmla="*/ 0 60000 65536"/>
                <a:gd name="T8" fmla="*/ 0 60000 65536"/>
              </a:gdLst>
              <a:ahLst/>
              <a:cxnLst>
                <a:cxn ang="T6">
                  <a:pos x="T0" y="T1"/>
                </a:cxn>
                <a:cxn ang="T7">
                  <a:pos x="T2" y="T3"/>
                </a:cxn>
                <a:cxn ang="T8">
                  <a:pos x="T4" y="T5"/>
                </a:cxn>
              </a:cxnLst>
              <a:rect l="0" t="0" r="r" b="b"/>
              <a:pathLst>
                <a:path w="240" h="384">
                  <a:moveTo>
                    <a:pt x="240" y="0"/>
                  </a:moveTo>
                  <a:lnTo>
                    <a:pt x="240" y="384"/>
                  </a:lnTo>
                  <a:lnTo>
                    <a:pt x="0" y="384"/>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56" name="Freeform 44"/>
            <p:cNvSpPr>
              <a:spLocks/>
            </p:cNvSpPr>
            <p:nvPr/>
          </p:nvSpPr>
          <p:spPr bwMode="auto">
            <a:xfrm>
              <a:off x="1152" y="960"/>
              <a:ext cx="3504" cy="384"/>
            </a:xfrm>
            <a:custGeom>
              <a:avLst/>
              <a:gdLst>
                <a:gd name="T0" fmla="*/ 3504 w 3504"/>
                <a:gd name="T1" fmla="*/ 384 h 384"/>
                <a:gd name="T2" fmla="*/ 0 w 3504"/>
                <a:gd name="T3" fmla="*/ 384 h 384"/>
                <a:gd name="T4" fmla="*/ 0 w 3504"/>
                <a:gd name="T5" fmla="*/ 0 h 384"/>
                <a:gd name="T6" fmla="*/ 0 60000 65536"/>
                <a:gd name="T7" fmla="*/ 0 60000 65536"/>
                <a:gd name="T8" fmla="*/ 0 60000 65536"/>
              </a:gdLst>
              <a:ahLst/>
              <a:cxnLst>
                <a:cxn ang="T6">
                  <a:pos x="T0" y="T1"/>
                </a:cxn>
                <a:cxn ang="T7">
                  <a:pos x="T2" y="T3"/>
                </a:cxn>
                <a:cxn ang="T8">
                  <a:pos x="T4" y="T5"/>
                </a:cxn>
              </a:cxnLst>
              <a:rect l="0" t="0" r="r" b="b"/>
              <a:pathLst>
                <a:path w="3504" h="384">
                  <a:moveTo>
                    <a:pt x="3504" y="384"/>
                  </a:moveTo>
                  <a:lnTo>
                    <a:pt x="0" y="384"/>
                  </a:lnTo>
                  <a:lnTo>
                    <a:pt x="0"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57" name="Freeform 45"/>
            <p:cNvSpPr>
              <a:spLocks/>
            </p:cNvSpPr>
            <p:nvPr/>
          </p:nvSpPr>
          <p:spPr bwMode="auto">
            <a:xfrm>
              <a:off x="1200" y="720"/>
              <a:ext cx="2688" cy="240"/>
            </a:xfrm>
            <a:custGeom>
              <a:avLst/>
              <a:gdLst>
                <a:gd name="T0" fmla="*/ 0 w 2688"/>
                <a:gd name="T1" fmla="*/ 240 h 240"/>
                <a:gd name="T2" fmla="*/ 0 w 2688"/>
                <a:gd name="T3" fmla="*/ 0 h 240"/>
                <a:gd name="T4" fmla="*/ 2688 w 2688"/>
                <a:gd name="T5" fmla="*/ 0 h 240"/>
                <a:gd name="T6" fmla="*/ 2688 w 2688"/>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88" h="240">
                  <a:moveTo>
                    <a:pt x="0" y="240"/>
                  </a:moveTo>
                  <a:lnTo>
                    <a:pt x="0" y="0"/>
                  </a:lnTo>
                  <a:lnTo>
                    <a:pt x="2688" y="0"/>
                  </a:lnTo>
                  <a:lnTo>
                    <a:pt x="2688" y="24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
        <p:nvSpPr>
          <p:cNvPr id="166958" name="Freeform 46"/>
          <p:cNvSpPr>
            <a:spLocks/>
          </p:cNvSpPr>
          <p:nvPr/>
        </p:nvSpPr>
        <p:spPr bwMode="auto">
          <a:xfrm>
            <a:off x="393700" y="1828800"/>
            <a:ext cx="3340100" cy="990600"/>
          </a:xfrm>
          <a:custGeom>
            <a:avLst/>
            <a:gdLst>
              <a:gd name="T0" fmla="*/ 3340100 w 2104"/>
              <a:gd name="T1" fmla="*/ 990600 h 624"/>
              <a:gd name="T2" fmla="*/ 368300 w 2104"/>
              <a:gd name="T3" fmla="*/ 457200 h 624"/>
              <a:gd name="T4" fmla="*/ 1130300 w 2104"/>
              <a:gd name="T5" fmla="*/ 0 h 624"/>
              <a:gd name="T6" fmla="*/ 0 60000 65536"/>
              <a:gd name="T7" fmla="*/ 0 60000 65536"/>
              <a:gd name="T8" fmla="*/ 0 60000 65536"/>
            </a:gdLst>
            <a:ahLst/>
            <a:cxnLst>
              <a:cxn ang="T6">
                <a:pos x="T0" y="T1"/>
              </a:cxn>
              <a:cxn ang="T7">
                <a:pos x="T2" y="T3"/>
              </a:cxn>
              <a:cxn ang="T8">
                <a:pos x="T4" y="T5"/>
              </a:cxn>
            </a:cxnLst>
            <a:rect l="0" t="0" r="r" b="b"/>
            <a:pathLst>
              <a:path w="2104" h="624">
                <a:moveTo>
                  <a:pt x="2104" y="624"/>
                </a:moveTo>
                <a:cubicBezTo>
                  <a:pt x="1284" y="508"/>
                  <a:pt x="464" y="392"/>
                  <a:pt x="232" y="288"/>
                </a:cubicBezTo>
                <a:cubicBezTo>
                  <a:pt x="0" y="184"/>
                  <a:pt x="356" y="92"/>
                  <a:pt x="712" y="0"/>
                </a:cubicBezTo>
              </a:path>
            </a:pathLst>
          </a:custGeom>
          <a:noFill/>
          <a:ln w="38100"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66959" name="Text Box 47"/>
          <p:cNvSpPr txBox="1">
            <a:spLocks noChangeArrowheads="1"/>
          </p:cNvSpPr>
          <p:nvPr/>
        </p:nvSpPr>
        <p:spPr bwMode="auto">
          <a:xfrm>
            <a:off x="6477000" y="2362200"/>
            <a:ext cx="26670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de-DE" altLang="de-DE"/>
              <a:t> </a:t>
            </a:r>
            <a:r>
              <a:rPr lang="de-DE" altLang="de-DE" i="1">
                <a:solidFill>
                  <a:schemeClr val="accent2"/>
                </a:solidFill>
              </a:rPr>
              <a:t>Ist in der Ableitungsspezifikation kein Zugriffsattribut angegeben, so wird </a:t>
            </a:r>
            <a:r>
              <a:rPr lang="de-DE" altLang="de-DE" i="1">
                <a:solidFill>
                  <a:srgbClr val="FF3300"/>
                </a:solidFill>
              </a:rPr>
              <a:t>private</a:t>
            </a:r>
            <a:r>
              <a:rPr lang="de-DE" altLang="de-DE" i="1">
                <a:solidFill>
                  <a:schemeClr val="accent2"/>
                </a:solidFill>
              </a:rPr>
              <a:t> unterstellt!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6915"/>
                                        </p:tgtEl>
                                        <p:attrNameLst>
                                          <p:attrName>style.visibility</p:attrName>
                                        </p:attrNameLst>
                                      </p:cBhvr>
                                      <p:to>
                                        <p:strVal val="visible"/>
                                      </p:to>
                                    </p:set>
                                    <p:animEffect transition="in" filter="blinds(horizontal)">
                                      <p:cBhvr>
                                        <p:cTn id="7" dur="500"/>
                                        <p:tgtEl>
                                          <p:spTgt spid="166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6958"/>
                                        </p:tgtEl>
                                        <p:attrNameLst>
                                          <p:attrName>style.visibility</p:attrName>
                                        </p:attrNameLst>
                                      </p:cBhvr>
                                      <p:to>
                                        <p:strVal val="visible"/>
                                      </p:to>
                                    </p:set>
                                    <p:animEffect transition="in" filter="blinds(horizontal)">
                                      <p:cBhvr>
                                        <p:cTn id="12" dur="500"/>
                                        <p:tgtEl>
                                          <p:spTgt spid="16695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6945"/>
                                        </p:tgtEl>
                                        <p:attrNameLst>
                                          <p:attrName>style.visibility</p:attrName>
                                        </p:attrNameLst>
                                      </p:cBhvr>
                                      <p:to>
                                        <p:strVal val="visible"/>
                                      </p:to>
                                    </p:set>
                                    <p:animEffect transition="in" filter="blinds(horizontal)">
                                      <p:cBhvr>
                                        <p:cTn id="15" dur="500"/>
                                        <p:tgtEl>
                                          <p:spTgt spid="166945"/>
                                        </p:tgtEl>
                                      </p:cBhvr>
                                    </p:animEffect>
                                  </p:childTnLst>
                                </p:cTn>
                              </p:par>
                              <p:par>
                                <p:cTn id="16" presetID="3" presetClass="entr" presetSubtype="10" fill="hold" nodeType="withEffect">
                                  <p:stCondLst>
                                    <p:cond delay="0"/>
                                  </p:stCondLst>
                                  <p:childTnLst>
                                    <p:set>
                                      <p:cBhvr>
                                        <p:cTn id="17" dur="1" fill="hold">
                                          <p:stCondLst>
                                            <p:cond delay="0"/>
                                          </p:stCondLst>
                                        </p:cTn>
                                        <p:tgtEl>
                                          <p:spTgt spid="166946"/>
                                        </p:tgtEl>
                                        <p:attrNameLst>
                                          <p:attrName>style.visibility</p:attrName>
                                        </p:attrNameLst>
                                      </p:cBhvr>
                                      <p:to>
                                        <p:strVal val="visible"/>
                                      </p:to>
                                    </p:set>
                                    <p:animEffect transition="in" filter="blinds(horizontal)">
                                      <p:cBhvr>
                                        <p:cTn id="18" dur="500"/>
                                        <p:tgtEl>
                                          <p:spTgt spid="1669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6959"/>
                                        </p:tgtEl>
                                        <p:attrNameLst>
                                          <p:attrName>style.visibility</p:attrName>
                                        </p:attrNameLst>
                                      </p:cBhvr>
                                      <p:to>
                                        <p:strVal val="visible"/>
                                      </p:to>
                                    </p:set>
                                    <p:animEffect transition="in" filter="blinds(horizontal)">
                                      <p:cBhvr>
                                        <p:cTn id="23" dur="500"/>
                                        <p:tgtEl>
                                          <p:spTgt spid="166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45" grpId="0" animBg="1"/>
      <p:bldP spid="1669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15365" name="Rectangle 2"/>
          <p:cNvSpPr>
            <a:spLocks noGrp="1" noChangeArrowheads="1"/>
          </p:cNvSpPr>
          <p:nvPr>
            <p:ph type="title"/>
          </p:nvPr>
        </p:nvSpPr>
        <p:spPr/>
        <p:txBody>
          <a:bodyPr/>
          <a:lstStyle/>
          <a:p>
            <a:r>
              <a:rPr lang="de-DE" altLang="de-DE" smtClean="0"/>
              <a:t>Zugriffsattribute und Ableitungsformen</a:t>
            </a:r>
          </a:p>
        </p:txBody>
      </p:sp>
      <p:sp>
        <p:nvSpPr>
          <p:cNvPr id="167939" name="Rectangle 3"/>
          <p:cNvSpPr>
            <a:spLocks noGrp="1" noChangeArrowheads="1"/>
          </p:cNvSpPr>
          <p:nvPr>
            <p:ph type="body" idx="1"/>
          </p:nvPr>
        </p:nvSpPr>
        <p:spPr/>
        <p:txBody>
          <a:bodyPr/>
          <a:lstStyle/>
          <a:p>
            <a:pPr>
              <a:lnSpc>
                <a:spcPct val="90000"/>
              </a:lnSpc>
            </a:pPr>
            <a:r>
              <a:rPr lang="de-DE" altLang="de-DE" b="1" smtClean="0"/>
              <a:t>In keinem Fall</a:t>
            </a:r>
            <a:r>
              <a:rPr lang="de-DE" altLang="de-DE" smtClean="0"/>
              <a:t> sollte es möglich sein, durch einfaches Ableiten </a:t>
            </a:r>
            <a:r>
              <a:rPr lang="de-DE" altLang="de-DE" b="1" smtClean="0"/>
              <a:t>Zugriff auf die privaten Elemente der Basisklasse</a:t>
            </a:r>
            <a:r>
              <a:rPr lang="de-DE" altLang="de-DE" smtClean="0"/>
              <a:t> zu bekommen. Eine abgeleitete Klasse kann damit lediglich auf die </a:t>
            </a:r>
            <a:r>
              <a:rPr lang="de-DE" altLang="de-DE" b="1" smtClean="0">
                <a:latin typeface="Courier New" panose="02070309020205020404" pitchFamily="49" charset="0"/>
              </a:rPr>
              <a:t>public</a:t>
            </a:r>
            <a:r>
              <a:rPr lang="de-DE" altLang="de-DE" smtClean="0"/>
              <a:t>- und </a:t>
            </a:r>
            <a:r>
              <a:rPr lang="de-DE" altLang="de-DE" b="1" smtClean="0">
                <a:latin typeface="Courier New" panose="02070309020205020404" pitchFamily="49" charset="0"/>
              </a:rPr>
              <a:t>protected</a:t>
            </a:r>
            <a:r>
              <a:rPr lang="de-DE" altLang="de-DE" smtClean="0"/>
              <a:t>-Elemente und -Methoden übergeordneter Klassen zugreifen.</a:t>
            </a:r>
          </a:p>
          <a:p>
            <a:pPr>
              <a:lnSpc>
                <a:spcPct val="90000"/>
              </a:lnSpc>
            </a:pPr>
            <a:r>
              <a:rPr lang="de-DE" altLang="de-DE" smtClean="0"/>
              <a:t>Zugriff auf </a:t>
            </a:r>
            <a:r>
              <a:rPr lang="de-DE" altLang="de-DE" b="1" smtClean="0">
                <a:latin typeface="Courier New" panose="02070309020205020404" pitchFamily="49" charset="0"/>
              </a:rPr>
              <a:t>private</a:t>
            </a:r>
            <a:r>
              <a:rPr lang="de-DE" altLang="de-DE" b="1" smtClean="0"/>
              <a:t>-Elemente</a:t>
            </a:r>
            <a:r>
              <a:rPr lang="de-DE" altLang="de-DE" smtClean="0"/>
              <a:t> übergeordneter Klassen vollzieht sich in abgeleiteten Klassen folglich ausschließlich über </a:t>
            </a:r>
            <a:r>
              <a:rPr lang="de-DE" altLang="de-DE" b="1" smtClean="0"/>
              <a:t>Zugriffsmethoden</a:t>
            </a:r>
            <a:r>
              <a:rPr lang="de-DE" altLang="de-DE" smtClean="0"/>
              <a:t> (</a:t>
            </a:r>
            <a:r>
              <a:rPr lang="de-DE" altLang="de-DE" b="1" smtClean="0">
                <a:latin typeface="Courier New" panose="02070309020205020404" pitchFamily="49" charset="0"/>
              </a:rPr>
              <a:t>public</a:t>
            </a:r>
            <a:r>
              <a:rPr lang="de-DE" altLang="de-DE" smtClean="0"/>
              <a:t> oder </a:t>
            </a:r>
            <a:r>
              <a:rPr lang="de-DE" altLang="de-DE" b="1" smtClean="0">
                <a:latin typeface="Courier New" panose="02070309020205020404" pitchFamily="49" charset="0"/>
              </a:rPr>
              <a:t>protected</a:t>
            </a:r>
            <a:r>
              <a:rPr lang="de-DE" altLang="de-DE" smtClean="0"/>
              <a:t>) der übergeordneten Klasse.</a:t>
            </a:r>
          </a:p>
          <a:p>
            <a:pPr>
              <a:lnSpc>
                <a:spcPct val="90000"/>
              </a:lnSpc>
            </a:pPr>
            <a:r>
              <a:rPr lang="de-DE" altLang="de-DE" smtClean="0"/>
              <a:t>Je nach verwendetem </a:t>
            </a:r>
            <a:r>
              <a:rPr lang="de-DE" altLang="de-DE" b="1" smtClean="0"/>
              <a:t>Zugriffsattribut</a:t>
            </a:r>
            <a:r>
              <a:rPr lang="de-DE" altLang="de-DE" smtClean="0"/>
              <a:t> in der </a:t>
            </a:r>
            <a:r>
              <a:rPr lang="de-DE" altLang="de-DE" b="1" smtClean="0"/>
              <a:t>Basisklasse</a:t>
            </a:r>
            <a:r>
              <a:rPr lang="de-DE" altLang="de-DE" smtClean="0"/>
              <a:t> und dem in der </a:t>
            </a:r>
            <a:r>
              <a:rPr lang="de-DE" altLang="de-DE" b="1" smtClean="0"/>
              <a:t>Ableitungsspezifikation</a:t>
            </a:r>
            <a:r>
              <a:rPr lang="de-DE" altLang="de-DE" smtClean="0"/>
              <a:t> verwendeten Zugriffsattribut ergeben sich unterschiedliche Zugriffsmöglichkeiten auf Attribute und Methoden der Basisklasse über Objekte der abgeleiteten Klasse.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blinds(horizontal)">
                                      <p:cBhvr>
                                        <p:cTn id="7" dur="5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blinds(horizontal)">
                                      <p:cBhvr>
                                        <p:cTn id="12" dur="500"/>
                                        <p:tgtEl>
                                          <p:spTgt spid="167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blinds(horizontal)">
                                      <p:cBhvr>
                                        <p:cTn id="17" dur="500"/>
                                        <p:tgtEl>
                                          <p:spTgt spid="167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16389" name="Rectangle 2"/>
          <p:cNvSpPr>
            <a:spLocks noGrp="1" noChangeArrowheads="1"/>
          </p:cNvSpPr>
          <p:nvPr>
            <p:ph type="title"/>
          </p:nvPr>
        </p:nvSpPr>
        <p:spPr/>
        <p:txBody>
          <a:bodyPr/>
          <a:lstStyle/>
          <a:p>
            <a:r>
              <a:rPr lang="de-DE" altLang="de-DE" smtClean="0"/>
              <a:t>Ableitungsspezifikation und Zugriff: Übersicht</a:t>
            </a:r>
          </a:p>
        </p:txBody>
      </p:sp>
      <p:sp>
        <p:nvSpPr>
          <p:cNvPr id="168963" name="Rectangle 3"/>
          <p:cNvSpPr>
            <a:spLocks noGrp="1" noChangeArrowheads="1"/>
          </p:cNvSpPr>
          <p:nvPr>
            <p:ph type="body" idx="1"/>
          </p:nvPr>
        </p:nvSpPr>
        <p:spPr>
          <a:noFill/>
        </p:spPr>
        <p:txBody>
          <a:bodyPr/>
          <a:lstStyle/>
          <a:p>
            <a:pPr>
              <a:lnSpc>
                <a:spcPct val="90000"/>
              </a:lnSpc>
            </a:pPr>
            <a:r>
              <a:rPr lang="de-DE" altLang="de-DE" b="1" smtClean="0"/>
              <a:t>Public-Ableitung</a:t>
            </a:r>
            <a:r>
              <a:rPr lang="de-DE" altLang="de-DE" smtClean="0"/>
              <a:t>: </a:t>
            </a:r>
            <a:r>
              <a:rPr lang="de-DE" altLang="de-DE" b="1" smtClean="0"/>
              <a:t>Schnittstelle</a:t>
            </a:r>
            <a:r>
              <a:rPr lang="de-DE" altLang="de-DE" smtClean="0"/>
              <a:t> bleibt mit Blick auf Methoden und Attribute der Basisklasse </a:t>
            </a:r>
            <a:r>
              <a:rPr lang="de-DE" altLang="de-DE" b="1" smtClean="0"/>
              <a:t>erhalten</a:t>
            </a:r>
            <a:endParaRPr lang="de-DE" altLang="de-DE" smtClean="0"/>
          </a:p>
          <a:p>
            <a:pPr>
              <a:lnSpc>
                <a:spcPct val="90000"/>
              </a:lnSpc>
            </a:pPr>
            <a:r>
              <a:rPr lang="de-DE" altLang="de-DE" b="1" smtClean="0"/>
              <a:t>Private-Ableitung</a:t>
            </a:r>
            <a:r>
              <a:rPr lang="de-DE" altLang="de-DE" smtClean="0"/>
              <a:t>: </a:t>
            </a:r>
            <a:r>
              <a:rPr lang="de-DE" altLang="de-DE" b="1" smtClean="0"/>
              <a:t>Schnittstelle</a:t>
            </a:r>
            <a:r>
              <a:rPr lang="de-DE" altLang="de-DE" smtClean="0"/>
              <a:t> wird </a:t>
            </a:r>
            <a:r>
              <a:rPr lang="de-DE" altLang="de-DE" b="1" smtClean="0"/>
              <a:t>verändert</a:t>
            </a:r>
            <a:r>
              <a:rPr lang="de-DE" altLang="de-DE" smtClean="0"/>
              <a:t> (mit Blick auf Basisklasse im Prinzip geschlossen)</a:t>
            </a:r>
          </a:p>
          <a:p>
            <a:pPr>
              <a:lnSpc>
                <a:spcPct val="90000"/>
              </a:lnSpc>
            </a:pPr>
            <a:r>
              <a:rPr lang="de-DE" altLang="de-DE" b="1" smtClean="0"/>
              <a:t>Protected-Ableitung</a:t>
            </a:r>
            <a:r>
              <a:rPr lang="de-DE" altLang="de-DE" smtClean="0"/>
              <a:t>: Schnittstelle wird lediglich für </a:t>
            </a:r>
            <a:r>
              <a:rPr lang="de-DE" altLang="de-DE" b="1" smtClean="0"/>
              <a:t>weitere Ableitungen</a:t>
            </a:r>
            <a:r>
              <a:rPr lang="de-DE" altLang="de-DE" smtClean="0"/>
              <a:t> noch verfügbar gemacht  </a:t>
            </a:r>
          </a:p>
        </p:txBody>
      </p:sp>
      <p:graphicFrame>
        <p:nvGraphicFramePr>
          <p:cNvPr id="16391" name="Object 4"/>
          <p:cNvGraphicFramePr>
            <a:graphicFrameLocks noChangeAspect="1"/>
          </p:cNvGraphicFramePr>
          <p:nvPr/>
        </p:nvGraphicFramePr>
        <p:xfrm>
          <a:off x="838200" y="3357563"/>
          <a:ext cx="7239000" cy="2819400"/>
        </p:xfrm>
        <a:graphic>
          <a:graphicData uri="http://schemas.openxmlformats.org/presentationml/2006/ole">
            <mc:AlternateContent xmlns:mc="http://schemas.openxmlformats.org/markup-compatibility/2006">
              <mc:Choice xmlns:v="urn:schemas-microsoft-com:vml" Requires="v">
                <p:oleObj spid="_x0000_s16403" name="Arbeitsblatt" r:id="rId3" imgW="3867421" imgH="1505432" progId="Excel.Sheet.8">
                  <p:embed/>
                </p:oleObj>
              </mc:Choice>
              <mc:Fallback>
                <p:oleObj name="Arbeitsblatt" r:id="rId3" imgW="3867421" imgH="1505432"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57563"/>
                        <a:ext cx="7239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linds(horizontal)">
                                      <p:cBhvr>
                                        <p:cTn id="7" dur="500"/>
                                        <p:tgtEl>
                                          <p:spTgt spid="168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blinds(horizontal)">
                                      <p:cBhvr>
                                        <p:cTn id="12" dur="500"/>
                                        <p:tgtEl>
                                          <p:spTgt spid="168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blinds(horizontal)">
                                      <p:cBhvr>
                                        <p:cTn id="17" dur="500"/>
                                        <p:tgtEl>
                                          <p:spTgt spid="168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17413" name="Rectangle 2"/>
          <p:cNvSpPr>
            <a:spLocks noGrp="1" noChangeArrowheads="1"/>
          </p:cNvSpPr>
          <p:nvPr>
            <p:ph type="title"/>
          </p:nvPr>
        </p:nvSpPr>
        <p:spPr/>
        <p:txBody>
          <a:bodyPr/>
          <a:lstStyle/>
          <a:p>
            <a:r>
              <a:rPr lang="de-DE" altLang="de-DE" smtClean="0"/>
              <a:t>Public-Ableitung: Beispiel</a:t>
            </a:r>
          </a:p>
        </p:txBody>
      </p:sp>
      <p:sp>
        <p:nvSpPr>
          <p:cNvPr id="17414" name="Rectangle 3"/>
          <p:cNvSpPr>
            <a:spLocks noChangeArrowheads="1"/>
          </p:cNvSpPr>
          <p:nvPr/>
        </p:nvSpPr>
        <p:spPr bwMode="auto">
          <a:xfrm>
            <a:off x="1619250" y="1381125"/>
            <a:ext cx="2640013" cy="4568825"/>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400" b="1">
                <a:latin typeface="Courier New" panose="02070309020205020404" pitchFamily="49" charset="0"/>
              </a:rPr>
              <a:t>#include &lt;iostream&gt;</a:t>
            </a:r>
          </a:p>
          <a:p>
            <a:r>
              <a:rPr lang="de-DE" altLang="de-DE" sz="1400" b="1">
                <a:latin typeface="Courier New" panose="02070309020205020404" pitchFamily="49" charset="0"/>
              </a:rPr>
              <a:t>using namespace std;</a:t>
            </a:r>
          </a:p>
          <a:p>
            <a:r>
              <a:rPr lang="de-DE" altLang="de-DE" sz="1400" b="1">
                <a:latin typeface="Courier New" panose="02070309020205020404" pitchFamily="49" charset="0"/>
              </a:rPr>
              <a:t>class X</a:t>
            </a:r>
          </a:p>
          <a:p>
            <a:r>
              <a:rPr lang="de-DE" altLang="de-DE" sz="1400" b="1">
                <a:latin typeface="Courier New" panose="02070309020205020404" pitchFamily="49" charset="0"/>
              </a:rPr>
              <a:t>{</a:t>
            </a:r>
          </a:p>
          <a:p>
            <a:r>
              <a:rPr lang="de-DE" altLang="de-DE" sz="1400" b="1">
                <a:latin typeface="Courier New" panose="02070309020205020404" pitchFamily="49" charset="0"/>
              </a:rPr>
              <a:t>private:</a:t>
            </a:r>
          </a:p>
          <a:p>
            <a:r>
              <a:rPr lang="de-DE" altLang="de-DE" sz="1400" b="1">
                <a:latin typeface="Courier New" panose="02070309020205020404" pitchFamily="49" charset="0"/>
              </a:rPr>
              <a:t>	int priv;</a:t>
            </a:r>
          </a:p>
          <a:p>
            <a:r>
              <a:rPr lang="de-DE" altLang="de-DE" sz="1400" b="1">
                <a:latin typeface="Courier New" panose="02070309020205020404" pitchFamily="49" charset="0"/>
              </a:rPr>
              <a:t>protected:</a:t>
            </a:r>
          </a:p>
          <a:p>
            <a:r>
              <a:rPr lang="de-DE" altLang="de-DE" sz="1400" b="1">
                <a:latin typeface="Courier New" panose="02070309020205020404" pitchFamily="49" charset="0"/>
              </a:rPr>
              <a:t>	int prot;</a:t>
            </a:r>
          </a:p>
          <a:p>
            <a:r>
              <a:rPr lang="de-DE" altLang="de-DE" sz="1400" b="1">
                <a:latin typeface="Courier New" panose="02070309020205020404" pitchFamily="49" charset="0"/>
              </a:rPr>
              <a:t>public:</a:t>
            </a:r>
          </a:p>
          <a:p>
            <a:r>
              <a:rPr lang="de-DE" altLang="de-DE" sz="1400" b="1">
                <a:latin typeface="Courier New" panose="02070309020205020404" pitchFamily="49" charset="0"/>
              </a:rPr>
              <a:t>	int pub;</a:t>
            </a:r>
          </a:p>
          <a:p>
            <a:r>
              <a:rPr lang="de-DE" altLang="de-DE" sz="1400" b="1">
                <a:latin typeface="Courier New" panose="02070309020205020404" pitchFamily="49" charset="0"/>
              </a:rPr>
              <a:t>};</a:t>
            </a:r>
          </a:p>
          <a:p>
            <a:r>
              <a:rPr lang="de-DE" altLang="de-DE" sz="1400" b="1">
                <a:latin typeface="Courier New" panose="02070309020205020404" pitchFamily="49" charset="0"/>
              </a:rPr>
              <a:t>class Y: </a:t>
            </a:r>
            <a:r>
              <a:rPr lang="de-DE" altLang="de-DE" sz="1400" b="1">
                <a:solidFill>
                  <a:srgbClr val="FF3300"/>
                </a:solidFill>
                <a:latin typeface="Courier New" panose="02070309020205020404" pitchFamily="49" charset="0"/>
              </a:rPr>
              <a:t>public</a:t>
            </a:r>
            <a:r>
              <a:rPr lang="de-DE" altLang="de-DE" sz="1400" b="1">
                <a:latin typeface="Courier New" panose="02070309020205020404" pitchFamily="49" charset="0"/>
              </a:rPr>
              <a:t> X</a:t>
            </a:r>
          </a:p>
          <a:p>
            <a:r>
              <a:rPr lang="de-DE" altLang="de-DE" sz="1400" b="1">
                <a:latin typeface="Courier New" panose="02070309020205020404" pitchFamily="49" charset="0"/>
              </a:rPr>
              <a:t>{</a:t>
            </a:r>
          </a:p>
          <a:p>
            <a:r>
              <a:rPr lang="de-DE" altLang="de-DE" sz="1400" b="1">
                <a:latin typeface="Courier New" panose="02070309020205020404" pitchFamily="49" charset="0"/>
              </a:rPr>
              <a:t>public:</a:t>
            </a:r>
          </a:p>
          <a:p>
            <a:r>
              <a:rPr lang="de-DE" altLang="de-DE" sz="1400" b="1">
                <a:latin typeface="Courier New" panose="02070309020205020404" pitchFamily="49" charset="0"/>
              </a:rPr>
              <a:t> void mY()</a:t>
            </a:r>
          </a:p>
          <a:p>
            <a:r>
              <a:rPr lang="de-DE" altLang="de-DE" sz="1400" b="1">
                <a:latin typeface="Courier New" panose="02070309020205020404" pitchFamily="49" charset="0"/>
              </a:rPr>
              <a:t> {</a:t>
            </a:r>
          </a:p>
          <a:p>
            <a:r>
              <a:rPr lang="de-DE" altLang="de-DE" sz="1400" b="1">
                <a:latin typeface="Courier New" panose="02070309020205020404" pitchFamily="49" charset="0"/>
              </a:rPr>
              <a:t>   </a:t>
            </a:r>
            <a:r>
              <a:rPr lang="de-DE" altLang="de-DE" sz="1400" b="1">
                <a:solidFill>
                  <a:srgbClr val="FF3300"/>
                </a:solidFill>
                <a:latin typeface="Courier New" panose="02070309020205020404" pitchFamily="49" charset="0"/>
              </a:rPr>
              <a:t>pub  = 0; // ok</a:t>
            </a:r>
          </a:p>
          <a:p>
            <a:r>
              <a:rPr lang="de-DE" altLang="de-DE" sz="1400" b="1">
                <a:solidFill>
                  <a:srgbClr val="FF3300"/>
                </a:solidFill>
                <a:latin typeface="Courier New" panose="02070309020205020404" pitchFamily="49" charset="0"/>
              </a:rPr>
              <a:t>   prot = 0; // ok</a:t>
            </a:r>
          </a:p>
          <a:p>
            <a:r>
              <a:rPr lang="de-DE" altLang="de-DE" sz="1400" b="1">
                <a:solidFill>
                  <a:srgbClr val="FF3300"/>
                </a:solidFill>
                <a:latin typeface="Courier New" panose="02070309020205020404" pitchFamily="49" charset="0"/>
              </a:rPr>
              <a:t>   priv = 0; // Fehler!</a:t>
            </a:r>
            <a:endParaRPr lang="de-DE" altLang="de-DE" sz="1400" b="1">
              <a:latin typeface="Courier New" panose="02070309020205020404" pitchFamily="49" charset="0"/>
            </a:endParaRPr>
          </a:p>
          <a:p>
            <a:r>
              <a:rPr lang="de-DE" altLang="de-DE" sz="1400" b="1">
                <a:latin typeface="Courier New" panose="02070309020205020404" pitchFamily="49" charset="0"/>
              </a:rPr>
              <a:t> }</a:t>
            </a:r>
          </a:p>
          <a:p>
            <a:r>
              <a:rPr lang="de-DE" altLang="de-DE" sz="1400" b="1">
                <a:latin typeface="Courier New" panose="02070309020205020404" pitchFamily="49" charset="0"/>
              </a:rPr>
              <a:t>};</a:t>
            </a:r>
          </a:p>
        </p:txBody>
      </p:sp>
      <p:sp>
        <p:nvSpPr>
          <p:cNvPr id="169988" name="Rectangle 4"/>
          <p:cNvSpPr>
            <a:spLocks noChangeArrowheads="1"/>
          </p:cNvSpPr>
          <p:nvPr/>
        </p:nvSpPr>
        <p:spPr bwMode="auto">
          <a:xfrm>
            <a:off x="5132388" y="1379538"/>
            <a:ext cx="2746375" cy="393065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400" b="1">
                <a:latin typeface="Courier New" panose="02070309020205020404" pitchFamily="49" charset="0"/>
              </a:rPr>
              <a:t>class Z: </a:t>
            </a:r>
            <a:r>
              <a:rPr lang="de-DE" altLang="de-DE" sz="1400" b="1">
                <a:solidFill>
                  <a:srgbClr val="FF3300"/>
                </a:solidFill>
                <a:latin typeface="Courier New" panose="02070309020205020404" pitchFamily="49" charset="0"/>
              </a:rPr>
              <a:t>public</a:t>
            </a:r>
            <a:r>
              <a:rPr lang="de-DE" altLang="de-DE" sz="1400" b="1">
                <a:latin typeface="Courier New" panose="02070309020205020404" pitchFamily="49" charset="0"/>
              </a:rPr>
              <a:t> Y</a:t>
            </a:r>
          </a:p>
          <a:p>
            <a:r>
              <a:rPr lang="de-DE" altLang="de-DE" sz="1400" b="1">
                <a:latin typeface="Courier New" panose="02070309020205020404" pitchFamily="49" charset="0"/>
              </a:rPr>
              <a:t>{</a:t>
            </a:r>
          </a:p>
          <a:p>
            <a:r>
              <a:rPr lang="de-DE" altLang="de-DE" sz="1400" b="1">
                <a:latin typeface="Courier New" panose="02070309020205020404" pitchFamily="49" charset="0"/>
              </a:rPr>
              <a:t>public:</a:t>
            </a:r>
          </a:p>
          <a:p>
            <a:r>
              <a:rPr lang="de-DE" altLang="de-DE" sz="1400" b="1">
                <a:latin typeface="Courier New" panose="02070309020205020404" pitchFamily="49" charset="0"/>
              </a:rPr>
              <a:t> void mZ()</a:t>
            </a:r>
          </a:p>
          <a:p>
            <a:r>
              <a:rPr lang="de-DE" altLang="de-DE" sz="1400" b="1">
                <a:latin typeface="Courier New" panose="02070309020205020404" pitchFamily="49" charset="0"/>
              </a:rPr>
              <a:t> {</a:t>
            </a:r>
          </a:p>
          <a:p>
            <a:r>
              <a:rPr lang="de-DE" altLang="de-DE" sz="1400" b="1">
                <a:latin typeface="Courier New" panose="02070309020205020404" pitchFamily="49" charset="0"/>
              </a:rPr>
              <a:t>   </a:t>
            </a:r>
            <a:r>
              <a:rPr lang="de-DE" altLang="de-DE" sz="1400" b="1">
                <a:solidFill>
                  <a:srgbClr val="FF3300"/>
                </a:solidFill>
                <a:latin typeface="Courier New" panose="02070309020205020404" pitchFamily="49" charset="0"/>
              </a:rPr>
              <a:t>pub = 0; // ok!</a:t>
            </a:r>
          </a:p>
          <a:p>
            <a:r>
              <a:rPr lang="de-DE" altLang="de-DE" sz="1400" b="1">
                <a:solidFill>
                  <a:srgbClr val="FF3300"/>
                </a:solidFill>
                <a:latin typeface="Courier New" panose="02070309020205020404" pitchFamily="49" charset="0"/>
              </a:rPr>
              <a:t>   prot= 0; // ok!</a:t>
            </a:r>
          </a:p>
          <a:p>
            <a:r>
              <a:rPr lang="de-DE" altLang="de-DE" sz="1400" b="1">
                <a:solidFill>
                  <a:srgbClr val="FF3300"/>
                </a:solidFill>
                <a:latin typeface="Courier New" panose="02070309020205020404" pitchFamily="49" charset="0"/>
              </a:rPr>
              <a:t>   priv= 0; // Fehler!</a:t>
            </a:r>
          </a:p>
          <a:p>
            <a:r>
              <a:rPr lang="de-DE" altLang="de-DE" sz="1400" b="1">
                <a:latin typeface="Courier New" panose="02070309020205020404" pitchFamily="49" charset="0"/>
              </a:rPr>
              <a:t> }</a:t>
            </a:r>
          </a:p>
          <a:p>
            <a:r>
              <a:rPr lang="de-DE" altLang="de-DE" sz="1400" b="1">
                <a:latin typeface="Courier New" panose="02070309020205020404" pitchFamily="49" charset="0"/>
              </a:rPr>
              <a:t>};</a:t>
            </a:r>
          </a:p>
          <a:p>
            <a:r>
              <a:rPr lang="de-DE" altLang="de-DE" sz="1400" b="1">
                <a:latin typeface="Courier New" panose="02070309020205020404" pitchFamily="49" charset="0"/>
              </a:rPr>
              <a:t>int main()</a:t>
            </a:r>
          </a:p>
          <a:p>
            <a:r>
              <a:rPr lang="de-DE" altLang="de-DE" sz="1400" b="1">
                <a:latin typeface="Courier New" panose="02070309020205020404" pitchFamily="49" charset="0"/>
              </a:rPr>
              <a:t>{</a:t>
            </a:r>
          </a:p>
          <a:p>
            <a:r>
              <a:rPr lang="de-DE" altLang="de-DE" sz="1400" b="1">
                <a:latin typeface="Courier New" panose="02070309020205020404" pitchFamily="49" charset="0"/>
              </a:rPr>
              <a:t> Y obj;</a:t>
            </a:r>
          </a:p>
          <a:p>
            <a:r>
              <a:rPr lang="de-DE" altLang="de-DE" sz="1400" b="1">
                <a:solidFill>
                  <a:srgbClr val="FF3300"/>
                </a:solidFill>
                <a:latin typeface="Courier New" panose="02070309020205020404" pitchFamily="49" charset="0"/>
              </a:rPr>
              <a:t> obj.pub = 0; // ok!</a:t>
            </a:r>
          </a:p>
          <a:p>
            <a:r>
              <a:rPr lang="de-DE" altLang="de-DE" sz="1400" b="1">
                <a:solidFill>
                  <a:srgbClr val="FF3300"/>
                </a:solidFill>
                <a:latin typeface="Courier New" panose="02070309020205020404" pitchFamily="49" charset="0"/>
              </a:rPr>
              <a:t> obj.prot= 0; // Fehler!</a:t>
            </a:r>
          </a:p>
          <a:p>
            <a:r>
              <a:rPr lang="de-DE" altLang="de-DE" sz="1400" b="1">
                <a:solidFill>
                  <a:srgbClr val="FF3300"/>
                </a:solidFill>
                <a:latin typeface="Courier New" panose="02070309020205020404" pitchFamily="49" charset="0"/>
              </a:rPr>
              <a:t> obj.priv= 0; // Fehler!</a:t>
            </a:r>
            <a:endParaRPr lang="de-DE" altLang="de-DE" sz="1400" b="1">
              <a:latin typeface="Courier New" panose="02070309020205020404" pitchFamily="49" charset="0"/>
            </a:endParaRPr>
          </a:p>
          <a:p>
            <a:r>
              <a:rPr lang="de-DE" altLang="de-DE" sz="1400" b="1">
                <a:latin typeface="Courier New" panose="02070309020205020404" pitchFamily="49" charset="0"/>
              </a:rPr>
              <a:t>}</a:t>
            </a:r>
          </a:p>
          <a:p>
            <a:endParaRPr lang="de-DE" altLang="de-DE" sz="14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blinds(horizontal)">
                                      <p:cBhvr>
                                        <p:cTn id="7"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18437" name="Rectangle 2"/>
          <p:cNvSpPr>
            <a:spLocks noGrp="1" noChangeArrowheads="1"/>
          </p:cNvSpPr>
          <p:nvPr>
            <p:ph type="title"/>
          </p:nvPr>
        </p:nvSpPr>
        <p:spPr/>
        <p:txBody>
          <a:bodyPr/>
          <a:lstStyle/>
          <a:p>
            <a:r>
              <a:rPr lang="de-DE" altLang="de-DE" smtClean="0"/>
              <a:t>Protected-Ableitung: Beispiel</a:t>
            </a:r>
          </a:p>
        </p:txBody>
      </p:sp>
      <p:sp>
        <p:nvSpPr>
          <p:cNvPr id="18438" name="Rectangle 3"/>
          <p:cNvSpPr>
            <a:spLocks noChangeArrowheads="1"/>
          </p:cNvSpPr>
          <p:nvPr/>
        </p:nvSpPr>
        <p:spPr bwMode="auto">
          <a:xfrm>
            <a:off x="1433513" y="1341438"/>
            <a:ext cx="2640012" cy="478155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400" b="1">
                <a:latin typeface="Courier New" panose="02070309020205020404" pitchFamily="49" charset="0"/>
              </a:rPr>
              <a:t>#include &lt;iostream&gt;</a:t>
            </a:r>
          </a:p>
          <a:p>
            <a:r>
              <a:rPr lang="de-DE" altLang="de-DE" sz="1400" b="1">
                <a:latin typeface="Courier New" panose="02070309020205020404" pitchFamily="49" charset="0"/>
              </a:rPr>
              <a:t>using namespace std;</a:t>
            </a:r>
          </a:p>
          <a:p>
            <a:endParaRPr lang="de-DE" altLang="de-DE" sz="1400" b="1">
              <a:latin typeface="Courier New" panose="02070309020205020404" pitchFamily="49" charset="0"/>
            </a:endParaRPr>
          </a:p>
          <a:p>
            <a:r>
              <a:rPr lang="de-DE" altLang="de-DE" sz="1400" b="1">
                <a:latin typeface="Courier New" panose="02070309020205020404" pitchFamily="49" charset="0"/>
              </a:rPr>
              <a:t>class X</a:t>
            </a:r>
          </a:p>
          <a:p>
            <a:r>
              <a:rPr lang="de-DE" altLang="de-DE" sz="1400" b="1">
                <a:latin typeface="Courier New" panose="02070309020205020404" pitchFamily="49" charset="0"/>
              </a:rPr>
              <a:t>{</a:t>
            </a:r>
          </a:p>
          <a:p>
            <a:r>
              <a:rPr lang="de-DE" altLang="de-DE" sz="1400" b="1">
                <a:latin typeface="Courier New" panose="02070309020205020404" pitchFamily="49" charset="0"/>
              </a:rPr>
              <a:t>private:</a:t>
            </a:r>
          </a:p>
          <a:p>
            <a:r>
              <a:rPr lang="de-DE" altLang="de-DE" sz="1400" b="1">
                <a:latin typeface="Courier New" panose="02070309020205020404" pitchFamily="49" charset="0"/>
              </a:rPr>
              <a:t>	int priv;</a:t>
            </a:r>
          </a:p>
          <a:p>
            <a:r>
              <a:rPr lang="de-DE" altLang="de-DE" sz="1400" b="1">
                <a:latin typeface="Courier New" panose="02070309020205020404" pitchFamily="49" charset="0"/>
              </a:rPr>
              <a:t>protected:</a:t>
            </a:r>
          </a:p>
          <a:p>
            <a:r>
              <a:rPr lang="de-DE" altLang="de-DE" sz="1400" b="1">
                <a:latin typeface="Courier New" panose="02070309020205020404" pitchFamily="49" charset="0"/>
              </a:rPr>
              <a:t>	int prot;</a:t>
            </a:r>
          </a:p>
          <a:p>
            <a:r>
              <a:rPr lang="de-DE" altLang="de-DE" sz="1400" b="1">
                <a:latin typeface="Courier New" panose="02070309020205020404" pitchFamily="49" charset="0"/>
              </a:rPr>
              <a:t>public:</a:t>
            </a:r>
          </a:p>
          <a:p>
            <a:r>
              <a:rPr lang="de-DE" altLang="de-DE" sz="1400" b="1">
                <a:latin typeface="Courier New" panose="02070309020205020404" pitchFamily="49" charset="0"/>
              </a:rPr>
              <a:t>	int pub;</a:t>
            </a:r>
          </a:p>
          <a:p>
            <a:r>
              <a:rPr lang="de-DE" altLang="de-DE" sz="1400" b="1">
                <a:latin typeface="Courier New" panose="02070309020205020404" pitchFamily="49" charset="0"/>
              </a:rPr>
              <a:t>};</a:t>
            </a:r>
          </a:p>
          <a:p>
            <a:r>
              <a:rPr lang="de-DE" altLang="de-DE" sz="1400" b="1">
                <a:latin typeface="Courier New" panose="02070309020205020404" pitchFamily="49" charset="0"/>
              </a:rPr>
              <a:t>class Y:</a:t>
            </a:r>
            <a:r>
              <a:rPr lang="de-DE" altLang="de-DE" sz="1400" b="1">
                <a:solidFill>
                  <a:srgbClr val="FF3300"/>
                </a:solidFill>
                <a:latin typeface="Courier New" panose="02070309020205020404" pitchFamily="49" charset="0"/>
              </a:rPr>
              <a:t> protected</a:t>
            </a:r>
            <a:r>
              <a:rPr lang="de-DE" altLang="de-DE" sz="1400" b="1">
                <a:latin typeface="Courier New" panose="02070309020205020404" pitchFamily="49" charset="0"/>
              </a:rPr>
              <a:t> X</a:t>
            </a:r>
          </a:p>
          <a:p>
            <a:r>
              <a:rPr lang="de-DE" altLang="de-DE" sz="1400" b="1">
                <a:latin typeface="Courier New" panose="02070309020205020404" pitchFamily="49" charset="0"/>
              </a:rPr>
              <a:t>{</a:t>
            </a:r>
          </a:p>
          <a:p>
            <a:r>
              <a:rPr lang="de-DE" altLang="de-DE" sz="1400" b="1">
                <a:latin typeface="Courier New" panose="02070309020205020404" pitchFamily="49" charset="0"/>
              </a:rPr>
              <a:t>public:</a:t>
            </a:r>
          </a:p>
          <a:p>
            <a:r>
              <a:rPr lang="de-DE" altLang="de-DE" sz="1400" b="1">
                <a:latin typeface="Courier New" panose="02070309020205020404" pitchFamily="49" charset="0"/>
              </a:rPr>
              <a:t> void mY()</a:t>
            </a:r>
          </a:p>
          <a:p>
            <a:r>
              <a:rPr lang="de-DE" altLang="de-DE" sz="1400" b="1">
                <a:latin typeface="Courier New" panose="02070309020205020404" pitchFamily="49" charset="0"/>
              </a:rPr>
              <a:t> {</a:t>
            </a:r>
          </a:p>
          <a:p>
            <a:r>
              <a:rPr lang="de-DE" altLang="de-DE" sz="1400" b="1">
                <a:latin typeface="Courier New" panose="02070309020205020404" pitchFamily="49" charset="0"/>
              </a:rPr>
              <a:t>   pub  = 0; // ok</a:t>
            </a:r>
          </a:p>
          <a:p>
            <a:r>
              <a:rPr lang="de-DE" altLang="de-DE" sz="1400" b="1">
                <a:latin typeface="Courier New" panose="02070309020205020404" pitchFamily="49" charset="0"/>
              </a:rPr>
              <a:t>   prot = 0; // ok</a:t>
            </a:r>
          </a:p>
          <a:p>
            <a:r>
              <a:rPr lang="de-DE" altLang="de-DE" sz="1400" b="1">
                <a:latin typeface="Courier New" panose="02070309020205020404" pitchFamily="49" charset="0"/>
              </a:rPr>
              <a:t>   priv = 0; // Fehler!</a:t>
            </a:r>
          </a:p>
          <a:p>
            <a:r>
              <a:rPr lang="de-DE" altLang="de-DE" sz="1400" b="1">
                <a:latin typeface="Courier New" panose="02070309020205020404" pitchFamily="49" charset="0"/>
              </a:rPr>
              <a:t> }</a:t>
            </a:r>
          </a:p>
          <a:p>
            <a:r>
              <a:rPr lang="de-DE" altLang="de-DE" sz="1400" b="1">
                <a:latin typeface="Courier New" panose="02070309020205020404" pitchFamily="49" charset="0"/>
              </a:rPr>
              <a:t>};</a:t>
            </a:r>
          </a:p>
        </p:txBody>
      </p:sp>
      <p:sp>
        <p:nvSpPr>
          <p:cNvPr id="171012" name="Rectangle 4"/>
          <p:cNvSpPr>
            <a:spLocks noChangeArrowheads="1"/>
          </p:cNvSpPr>
          <p:nvPr/>
        </p:nvSpPr>
        <p:spPr bwMode="auto">
          <a:xfrm>
            <a:off x="5027613" y="1635125"/>
            <a:ext cx="2746375" cy="3717925"/>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400" b="1">
                <a:latin typeface="Courier New" panose="02070309020205020404" pitchFamily="49" charset="0"/>
              </a:rPr>
              <a:t>class Z: public Y</a:t>
            </a:r>
          </a:p>
          <a:p>
            <a:r>
              <a:rPr lang="de-DE" altLang="de-DE" sz="1400" b="1">
                <a:latin typeface="Courier New" panose="02070309020205020404" pitchFamily="49" charset="0"/>
              </a:rPr>
              <a:t>{</a:t>
            </a:r>
          </a:p>
          <a:p>
            <a:r>
              <a:rPr lang="de-DE" altLang="de-DE" sz="1400" b="1">
                <a:latin typeface="Courier New" panose="02070309020205020404" pitchFamily="49" charset="0"/>
              </a:rPr>
              <a:t>public:</a:t>
            </a:r>
          </a:p>
          <a:p>
            <a:r>
              <a:rPr lang="de-DE" altLang="de-DE" sz="1400" b="1">
                <a:latin typeface="Courier New" panose="02070309020205020404" pitchFamily="49" charset="0"/>
              </a:rPr>
              <a:t> void mZ()</a:t>
            </a:r>
          </a:p>
          <a:p>
            <a:r>
              <a:rPr lang="de-DE" altLang="de-DE" sz="1400" b="1">
                <a:latin typeface="Courier New" panose="02070309020205020404" pitchFamily="49" charset="0"/>
              </a:rPr>
              <a:t> {</a:t>
            </a:r>
          </a:p>
          <a:p>
            <a:r>
              <a:rPr lang="de-DE" altLang="de-DE" sz="1400" b="1">
                <a:latin typeface="Courier New" panose="02070309020205020404" pitchFamily="49" charset="0"/>
              </a:rPr>
              <a:t>   pub = 0; // ok!</a:t>
            </a:r>
          </a:p>
          <a:p>
            <a:r>
              <a:rPr lang="de-DE" altLang="de-DE" sz="1400" b="1">
                <a:latin typeface="Courier New" panose="02070309020205020404" pitchFamily="49" charset="0"/>
              </a:rPr>
              <a:t>   prot= 0; // ok!</a:t>
            </a:r>
          </a:p>
          <a:p>
            <a:r>
              <a:rPr lang="de-DE" altLang="de-DE" sz="1400" b="1">
                <a:latin typeface="Courier New" panose="02070309020205020404" pitchFamily="49" charset="0"/>
              </a:rPr>
              <a:t>   priv= 0; // Fehler!</a:t>
            </a:r>
          </a:p>
          <a:p>
            <a:r>
              <a:rPr lang="de-DE" altLang="de-DE" sz="1400" b="1">
                <a:latin typeface="Courier New" panose="02070309020205020404" pitchFamily="49" charset="0"/>
              </a:rPr>
              <a:t> }</a:t>
            </a:r>
          </a:p>
          <a:p>
            <a:r>
              <a:rPr lang="de-DE" altLang="de-DE" sz="1400" b="1">
                <a:latin typeface="Courier New" panose="02070309020205020404" pitchFamily="49" charset="0"/>
              </a:rPr>
              <a:t>};</a:t>
            </a:r>
          </a:p>
          <a:p>
            <a:r>
              <a:rPr lang="de-DE" altLang="de-DE" sz="1400" b="1">
                <a:latin typeface="Courier New" panose="02070309020205020404" pitchFamily="49" charset="0"/>
              </a:rPr>
              <a:t>int main()</a:t>
            </a:r>
          </a:p>
          <a:p>
            <a:r>
              <a:rPr lang="de-DE" altLang="de-DE" sz="1400" b="1">
                <a:latin typeface="Courier New" panose="02070309020205020404" pitchFamily="49" charset="0"/>
              </a:rPr>
              <a:t>{</a:t>
            </a:r>
          </a:p>
          <a:p>
            <a:r>
              <a:rPr lang="de-DE" altLang="de-DE" sz="1400" b="1">
                <a:latin typeface="Courier New" panose="02070309020205020404" pitchFamily="49" charset="0"/>
              </a:rPr>
              <a:t> Y obj;</a:t>
            </a:r>
          </a:p>
          <a:p>
            <a:r>
              <a:rPr lang="de-DE" altLang="de-DE" sz="1400" b="1">
                <a:solidFill>
                  <a:srgbClr val="FF3300"/>
                </a:solidFill>
                <a:latin typeface="Courier New" panose="02070309020205020404" pitchFamily="49" charset="0"/>
              </a:rPr>
              <a:t> obj.pub = 0; // Fehler!</a:t>
            </a:r>
            <a:endParaRPr lang="de-DE" altLang="de-DE" sz="1400" b="1">
              <a:latin typeface="Courier New" panose="02070309020205020404" pitchFamily="49" charset="0"/>
            </a:endParaRPr>
          </a:p>
          <a:p>
            <a:r>
              <a:rPr lang="de-DE" altLang="de-DE" sz="1400" b="1">
                <a:latin typeface="Courier New" panose="02070309020205020404" pitchFamily="49" charset="0"/>
              </a:rPr>
              <a:t> obj.prot= 0; // Fehler!</a:t>
            </a:r>
          </a:p>
          <a:p>
            <a:r>
              <a:rPr lang="de-DE" altLang="de-DE" sz="1400" b="1">
                <a:latin typeface="Courier New" panose="02070309020205020404" pitchFamily="49" charset="0"/>
              </a:rPr>
              <a:t> obj.priv= 0; // Fehler!</a:t>
            </a:r>
          </a:p>
          <a:p>
            <a:r>
              <a:rPr lang="de-DE" altLang="de-DE" sz="1400"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blinds(horizontal)">
                                      <p:cBhvr>
                                        <p:cTn id="7" dur="500"/>
                                        <p:tgtEl>
                                          <p:spTgt spid="171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19461" name="Rectangle 2"/>
          <p:cNvSpPr>
            <a:spLocks noGrp="1" noChangeArrowheads="1"/>
          </p:cNvSpPr>
          <p:nvPr>
            <p:ph type="title"/>
          </p:nvPr>
        </p:nvSpPr>
        <p:spPr/>
        <p:txBody>
          <a:bodyPr/>
          <a:lstStyle/>
          <a:p>
            <a:r>
              <a:rPr lang="de-DE" altLang="de-DE" smtClean="0"/>
              <a:t>Private-Ableitung: Beispiel / Ergänzung</a:t>
            </a:r>
          </a:p>
        </p:txBody>
      </p:sp>
      <p:sp>
        <p:nvSpPr>
          <p:cNvPr id="19462" name="Rectangle 3"/>
          <p:cNvSpPr>
            <a:spLocks noChangeArrowheads="1"/>
          </p:cNvSpPr>
          <p:nvPr/>
        </p:nvSpPr>
        <p:spPr bwMode="auto">
          <a:xfrm>
            <a:off x="762000" y="1557338"/>
            <a:ext cx="2311400" cy="43005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a:latin typeface="Courier New" panose="02070309020205020404" pitchFamily="49" charset="0"/>
              </a:rPr>
              <a:t>#include &lt;iostream&gt;</a:t>
            </a:r>
          </a:p>
          <a:p>
            <a:r>
              <a:rPr lang="de-DE" altLang="de-DE" sz="1200" b="1">
                <a:latin typeface="Courier New" panose="02070309020205020404" pitchFamily="49" charset="0"/>
              </a:rPr>
              <a:t>using namespace std;</a:t>
            </a:r>
          </a:p>
          <a:p>
            <a:endParaRPr lang="de-DE" altLang="de-DE" sz="1200" b="1">
              <a:latin typeface="Courier New" panose="02070309020205020404" pitchFamily="49" charset="0"/>
            </a:endParaRPr>
          </a:p>
          <a:p>
            <a:r>
              <a:rPr lang="de-DE" altLang="de-DE" sz="1200" b="1">
                <a:latin typeface="Courier New" panose="02070309020205020404" pitchFamily="49" charset="0"/>
              </a:rPr>
              <a:t>class X</a:t>
            </a:r>
          </a:p>
          <a:p>
            <a:r>
              <a:rPr lang="de-DE" altLang="de-DE" sz="1200" b="1">
                <a:latin typeface="Courier New" panose="02070309020205020404" pitchFamily="49" charset="0"/>
              </a:rPr>
              <a:t>{</a:t>
            </a:r>
          </a:p>
          <a:p>
            <a:r>
              <a:rPr lang="de-DE" altLang="de-DE" sz="1200" b="1">
                <a:latin typeface="Courier New" panose="02070309020205020404" pitchFamily="49" charset="0"/>
              </a:rPr>
              <a:t>private:</a:t>
            </a:r>
          </a:p>
          <a:p>
            <a:r>
              <a:rPr lang="de-DE" altLang="de-DE" sz="1200" b="1">
                <a:latin typeface="Courier New" panose="02070309020205020404" pitchFamily="49" charset="0"/>
              </a:rPr>
              <a:t>	int priv;</a:t>
            </a:r>
          </a:p>
          <a:p>
            <a:r>
              <a:rPr lang="de-DE" altLang="de-DE" sz="1200" b="1">
                <a:latin typeface="Courier New" panose="02070309020205020404" pitchFamily="49" charset="0"/>
              </a:rPr>
              <a:t>protected:</a:t>
            </a:r>
          </a:p>
          <a:p>
            <a:r>
              <a:rPr lang="de-DE" altLang="de-DE" sz="1200" b="1">
                <a:latin typeface="Courier New" panose="02070309020205020404" pitchFamily="49" charset="0"/>
              </a:rPr>
              <a:t>	int prot;</a:t>
            </a:r>
          </a:p>
          <a:p>
            <a:r>
              <a:rPr lang="de-DE" altLang="de-DE" sz="1200" b="1">
                <a:latin typeface="Courier New" panose="02070309020205020404" pitchFamily="49" charset="0"/>
              </a:rPr>
              <a:t>public:</a:t>
            </a:r>
          </a:p>
          <a:p>
            <a:r>
              <a:rPr lang="de-DE" altLang="de-DE" sz="1200" b="1">
                <a:latin typeface="Courier New" panose="02070309020205020404" pitchFamily="49" charset="0"/>
              </a:rPr>
              <a:t>	int pub;</a:t>
            </a:r>
          </a:p>
          <a:p>
            <a:r>
              <a:rPr lang="de-DE" altLang="de-DE" sz="1200" b="1">
                <a:latin typeface="Courier New" panose="02070309020205020404" pitchFamily="49" charset="0"/>
              </a:rPr>
              <a:t>};</a:t>
            </a:r>
          </a:p>
          <a:p>
            <a:endParaRPr lang="de-DE" altLang="de-DE" sz="1200" b="1">
              <a:latin typeface="Courier New" panose="02070309020205020404" pitchFamily="49" charset="0"/>
            </a:endParaRPr>
          </a:p>
          <a:p>
            <a:r>
              <a:rPr lang="de-DE" altLang="de-DE" sz="1200" b="1">
                <a:latin typeface="Courier New" panose="02070309020205020404" pitchFamily="49" charset="0"/>
              </a:rPr>
              <a:t>class Y: </a:t>
            </a:r>
            <a:r>
              <a:rPr lang="de-DE" altLang="de-DE" sz="1200" b="1">
                <a:solidFill>
                  <a:srgbClr val="FF3300"/>
                </a:solidFill>
                <a:latin typeface="Courier New" panose="02070309020205020404" pitchFamily="49" charset="0"/>
              </a:rPr>
              <a:t>private</a:t>
            </a:r>
            <a:r>
              <a:rPr lang="de-DE" altLang="de-DE" sz="1200" b="1">
                <a:latin typeface="Courier New" panose="02070309020205020404" pitchFamily="49" charset="0"/>
              </a:rPr>
              <a:t> X</a:t>
            </a:r>
          </a:p>
          <a:p>
            <a:r>
              <a:rPr lang="de-DE" altLang="de-DE" sz="1200" b="1">
                <a:latin typeface="Courier New" panose="02070309020205020404" pitchFamily="49" charset="0"/>
              </a:rPr>
              <a:t>{</a:t>
            </a:r>
          </a:p>
          <a:p>
            <a:r>
              <a:rPr lang="de-DE" altLang="de-DE" sz="1200" b="1">
                <a:latin typeface="Courier New" panose="02070309020205020404" pitchFamily="49" charset="0"/>
              </a:rPr>
              <a:t>public:</a:t>
            </a:r>
          </a:p>
          <a:p>
            <a:r>
              <a:rPr lang="de-DE" altLang="de-DE" sz="1200" b="1">
                <a:latin typeface="Courier New" panose="02070309020205020404" pitchFamily="49" charset="0"/>
              </a:rPr>
              <a:t> void mY()</a:t>
            </a:r>
          </a:p>
          <a:p>
            <a:r>
              <a:rPr lang="de-DE" altLang="de-DE" sz="1200" b="1">
                <a:latin typeface="Courier New" panose="02070309020205020404" pitchFamily="49" charset="0"/>
              </a:rPr>
              <a:t> {</a:t>
            </a:r>
          </a:p>
          <a:p>
            <a:r>
              <a:rPr lang="de-DE" altLang="de-DE" sz="1200" b="1">
                <a:latin typeface="Courier New" panose="02070309020205020404" pitchFamily="49" charset="0"/>
              </a:rPr>
              <a:t>   pub  = 0; // ok</a:t>
            </a:r>
          </a:p>
          <a:p>
            <a:r>
              <a:rPr lang="de-DE" altLang="de-DE" sz="1200" b="1">
                <a:latin typeface="Courier New" panose="02070309020205020404" pitchFamily="49" charset="0"/>
              </a:rPr>
              <a:t>   prot = 0; // ok</a:t>
            </a:r>
          </a:p>
          <a:p>
            <a:r>
              <a:rPr lang="de-DE" altLang="de-DE" sz="1200" b="1">
                <a:latin typeface="Courier New" panose="02070309020205020404" pitchFamily="49" charset="0"/>
              </a:rPr>
              <a:t>   priv = 0; // Fehler!</a:t>
            </a:r>
          </a:p>
          <a:p>
            <a:r>
              <a:rPr lang="de-DE" altLang="de-DE" sz="1200" b="1">
                <a:latin typeface="Courier New" panose="02070309020205020404" pitchFamily="49" charset="0"/>
              </a:rPr>
              <a:t> }</a:t>
            </a:r>
          </a:p>
          <a:p>
            <a:r>
              <a:rPr lang="de-DE" altLang="de-DE" sz="1200" b="1">
                <a:latin typeface="Courier New" panose="02070309020205020404" pitchFamily="49" charset="0"/>
              </a:rPr>
              <a:t>};</a:t>
            </a:r>
          </a:p>
        </p:txBody>
      </p:sp>
      <p:sp>
        <p:nvSpPr>
          <p:cNvPr id="172036" name="Rectangle 4"/>
          <p:cNvSpPr>
            <a:spLocks noChangeArrowheads="1"/>
          </p:cNvSpPr>
          <p:nvPr/>
        </p:nvSpPr>
        <p:spPr bwMode="auto">
          <a:xfrm>
            <a:off x="2771775" y="1773238"/>
            <a:ext cx="2403475" cy="3387725"/>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a:latin typeface="Courier New" panose="02070309020205020404" pitchFamily="49" charset="0"/>
              </a:rPr>
              <a:t>class Z: public Y</a:t>
            </a:r>
          </a:p>
          <a:p>
            <a:r>
              <a:rPr lang="de-DE" altLang="de-DE" sz="1200" b="1">
                <a:latin typeface="Courier New" panose="02070309020205020404" pitchFamily="49" charset="0"/>
              </a:rPr>
              <a:t>{</a:t>
            </a:r>
          </a:p>
          <a:p>
            <a:r>
              <a:rPr lang="de-DE" altLang="de-DE" sz="1200" b="1">
                <a:latin typeface="Courier New" panose="02070309020205020404" pitchFamily="49" charset="0"/>
              </a:rPr>
              <a:t>public:</a:t>
            </a:r>
          </a:p>
          <a:p>
            <a:r>
              <a:rPr lang="de-DE" altLang="de-DE" sz="1200" b="1">
                <a:latin typeface="Courier New" panose="02070309020205020404" pitchFamily="49" charset="0"/>
              </a:rPr>
              <a:t> void mZ()</a:t>
            </a:r>
          </a:p>
          <a:p>
            <a:r>
              <a:rPr lang="de-DE" altLang="de-DE" sz="1200" b="1">
                <a:latin typeface="Courier New" panose="02070309020205020404" pitchFamily="49" charset="0"/>
              </a:rPr>
              <a:t> {</a:t>
            </a:r>
          </a:p>
          <a:p>
            <a:r>
              <a:rPr lang="de-DE" altLang="de-DE" sz="1200" b="1">
                <a:latin typeface="Courier New" panose="02070309020205020404" pitchFamily="49" charset="0"/>
              </a:rPr>
              <a:t>   </a:t>
            </a:r>
            <a:r>
              <a:rPr lang="de-DE" altLang="de-DE" sz="1200" b="1">
                <a:solidFill>
                  <a:srgbClr val="FF3300"/>
                </a:solidFill>
                <a:latin typeface="Courier New" panose="02070309020205020404" pitchFamily="49" charset="0"/>
              </a:rPr>
              <a:t>pub = 0; // Fehler!</a:t>
            </a:r>
          </a:p>
          <a:p>
            <a:r>
              <a:rPr lang="de-DE" altLang="de-DE" sz="1200" b="1">
                <a:solidFill>
                  <a:srgbClr val="FF3300"/>
                </a:solidFill>
                <a:latin typeface="Courier New" panose="02070309020205020404" pitchFamily="49" charset="0"/>
              </a:rPr>
              <a:t>   prot= 0; // Fehler!</a:t>
            </a:r>
          </a:p>
          <a:p>
            <a:r>
              <a:rPr lang="de-DE" altLang="de-DE" sz="1200" b="1">
                <a:latin typeface="Courier New" panose="02070309020205020404" pitchFamily="49" charset="0"/>
              </a:rPr>
              <a:t>   priv= 0; // Fehler!</a:t>
            </a:r>
          </a:p>
          <a:p>
            <a:r>
              <a:rPr lang="de-DE" altLang="de-DE" sz="1200" b="1">
                <a:latin typeface="Courier New" panose="02070309020205020404" pitchFamily="49" charset="0"/>
              </a:rPr>
              <a:t> }</a:t>
            </a:r>
          </a:p>
          <a:p>
            <a:r>
              <a:rPr lang="de-DE" altLang="de-DE" sz="1200" b="1">
                <a:latin typeface="Courier New" panose="02070309020205020404" pitchFamily="49" charset="0"/>
              </a:rPr>
              <a:t>};</a:t>
            </a:r>
          </a:p>
          <a:p>
            <a:endParaRPr lang="de-DE" altLang="de-DE" sz="1200" b="1">
              <a:latin typeface="Courier New" panose="02070309020205020404" pitchFamily="49" charset="0"/>
            </a:endParaRPr>
          </a:p>
          <a:p>
            <a:r>
              <a:rPr lang="de-DE" altLang="de-DE" sz="1200" b="1">
                <a:latin typeface="Courier New" panose="02070309020205020404" pitchFamily="49" charset="0"/>
              </a:rPr>
              <a:t>int main()</a:t>
            </a:r>
          </a:p>
          <a:p>
            <a:r>
              <a:rPr lang="de-DE" altLang="de-DE" sz="1200" b="1">
                <a:latin typeface="Courier New" panose="02070309020205020404" pitchFamily="49" charset="0"/>
              </a:rPr>
              <a:t>{</a:t>
            </a:r>
          </a:p>
          <a:p>
            <a:r>
              <a:rPr lang="de-DE" altLang="de-DE" sz="1200" b="1">
                <a:latin typeface="Courier New" panose="02070309020205020404" pitchFamily="49" charset="0"/>
              </a:rPr>
              <a:t> Y obj;</a:t>
            </a:r>
          </a:p>
          <a:p>
            <a:r>
              <a:rPr lang="de-DE" altLang="de-DE" sz="1200" b="1">
                <a:latin typeface="Courier New" panose="02070309020205020404" pitchFamily="49" charset="0"/>
              </a:rPr>
              <a:t> obj.pub = 0; // Fehler!</a:t>
            </a:r>
          </a:p>
          <a:p>
            <a:r>
              <a:rPr lang="de-DE" altLang="de-DE" sz="1200" b="1">
                <a:latin typeface="Courier New" panose="02070309020205020404" pitchFamily="49" charset="0"/>
              </a:rPr>
              <a:t> obj.prot= 0; // Fehler!</a:t>
            </a:r>
          </a:p>
          <a:p>
            <a:r>
              <a:rPr lang="de-DE" altLang="de-DE" sz="1200" b="1">
                <a:latin typeface="Courier New" panose="02070309020205020404" pitchFamily="49" charset="0"/>
              </a:rPr>
              <a:t> obj.priv= 0; // Fehler!</a:t>
            </a:r>
          </a:p>
          <a:p>
            <a:r>
              <a:rPr lang="de-DE" altLang="de-DE" sz="1200" b="1">
                <a:latin typeface="Courier New" panose="02070309020205020404" pitchFamily="49" charset="0"/>
              </a:rPr>
              <a:t>}</a:t>
            </a:r>
          </a:p>
        </p:txBody>
      </p:sp>
      <p:sp>
        <p:nvSpPr>
          <p:cNvPr id="172037" name="Text Box 5"/>
          <p:cNvSpPr txBox="1">
            <a:spLocks noChangeArrowheads="1"/>
          </p:cNvSpPr>
          <p:nvPr/>
        </p:nvSpPr>
        <p:spPr bwMode="auto">
          <a:xfrm>
            <a:off x="5181600" y="990600"/>
            <a:ext cx="38862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90000"/>
              </a:lnSpc>
              <a:spcBef>
                <a:spcPct val="50000"/>
              </a:spcBef>
            </a:pPr>
            <a:r>
              <a:rPr lang="de-DE" altLang="de-DE" sz="2000" b="1">
                <a:latin typeface="Arial" panose="020B0604020202020204" pitchFamily="34" charset="0"/>
              </a:rPr>
              <a:t>Beachte</a:t>
            </a:r>
            <a:r>
              <a:rPr lang="de-DE" altLang="de-DE" sz="2000">
                <a:latin typeface="Arial" panose="020B0604020202020204" pitchFamily="34" charset="0"/>
              </a:rPr>
              <a:t>: Sollen einzelne public-Elemente der Basisklasse in der </a:t>
            </a:r>
            <a:r>
              <a:rPr lang="de-DE" altLang="de-DE" sz="2000" i="1">
                <a:latin typeface="Arial" panose="020B0604020202020204" pitchFamily="34" charset="0"/>
              </a:rPr>
              <a:t>privat</a:t>
            </a:r>
            <a:r>
              <a:rPr lang="de-DE" altLang="de-DE" sz="2000">
                <a:latin typeface="Arial" panose="020B0604020202020204" pitchFamily="34" charset="0"/>
              </a:rPr>
              <a:t> abgeleiteten Klasse ebenfalls public sein, so ist das durch explizite Angabe des vollständigen Namens im public-Bereich der abgeleiteten Klasse zu erreichen:</a:t>
            </a:r>
          </a:p>
          <a:p>
            <a:pPr>
              <a:lnSpc>
                <a:spcPct val="90000"/>
              </a:lnSpc>
              <a:spcBef>
                <a:spcPct val="50000"/>
              </a:spcBef>
            </a:pPr>
            <a:r>
              <a:rPr lang="de-DE" altLang="de-DE" b="1">
                <a:solidFill>
                  <a:srgbClr val="FF3300"/>
                </a:solidFill>
                <a:latin typeface="Courier New" panose="02070309020205020404" pitchFamily="49" charset="0"/>
              </a:rPr>
              <a:t>class Y: private X</a:t>
            </a:r>
            <a:br>
              <a:rPr lang="de-DE" altLang="de-DE" b="1">
                <a:solidFill>
                  <a:srgbClr val="FF3300"/>
                </a:solidFill>
                <a:latin typeface="Courier New" panose="02070309020205020404" pitchFamily="49" charset="0"/>
              </a:rPr>
            </a:br>
            <a:r>
              <a:rPr lang="de-DE" altLang="de-DE" b="1">
                <a:solidFill>
                  <a:srgbClr val="FF3300"/>
                </a:solidFill>
                <a:latin typeface="Courier New" panose="02070309020205020404" pitchFamily="49" charset="0"/>
              </a:rPr>
              <a:t>{</a:t>
            </a:r>
            <a:br>
              <a:rPr lang="de-DE" altLang="de-DE" b="1">
                <a:solidFill>
                  <a:srgbClr val="FF3300"/>
                </a:solidFill>
                <a:latin typeface="Courier New" panose="02070309020205020404" pitchFamily="49" charset="0"/>
              </a:rPr>
            </a:br>
            <a:r>
              <a:rPr lang="de-DE" altLang="de-DE" b="1">
                <a:solidFill>
                  <a:srgbClr val="FF3300"/>
                </a:solidFill>
                <a:latin typeface="Courier New" panose="02070309020205020404" pitchFamily="49" charset="0"/>
              </a:rPr>
              <a:t>public: </a:t>
            </a:r>
            <a:r>
              <a:rPr lang="de-DE" altLang="de-DE" b="1">
                <a:solidFill>
                  <a:schemeClr val="accent2"/>
                </a:solidFill>
                <a:latin typeface="Courier New" panose="02070309020205020404" pitchFamily="49" charset="0"/>
              </a:rPr>
              <a:t>X::pub;</a:t>
            </a:r>
            <a:r>
              <a:rPr lang="de-DE" altLang="de-DE" b="1">
                <a:solidFill>
                  <a:srgbClr val="FF3300"/>
                </a:solidFill>
                <a:latin typeface="Courier New" panose="02070309020205020404" pitchFamily="49" charset="0"/>
              </a:rPr>
              <a:t/>
            </a:r>
            <a:br>
              <a:rPr lang="de-DE" altLang="de-DE" b="1">
                <a:solidFill>
                  <a:srgbClr val="FF3300"/>
                </a:solidFill>
                <a:latin typeface="Courier New" panose="02070309020205020404" pitchFamily="49" charset="0"/>
              </a:rPr>
            </a:br>
            <a:r>
              <a:rPr lang="de-DE" altLang="de-DE" b="1">
                <a:solidFill>
                  <a:srgbClr val="FF3300"/>
                </a:solidFill>
                <a:latin typeface="Courier New" panose="02070309020205020404" pitchFamily="49" charset="0"/>
              </a:rPr>
              <a:t>....</a:t>
            </a:r>
            <a:br>
              <a:rPr lang="de-DE" altLang="de-DE" b="1">
                <a:solidFill>
                  <a:srgbClr val="FF3300"/>
                </a:solidFill>
                <a:latin typeface="Courier New" panose="02070309020205020404" pitchFamily="49" charset="0"/>
              </a:rPr>
            </a:br>
            <a:r>
              <a:rPr lang="de-DE" altLang="de-DE" b="1">
                <a:solidFill>
                  <a:srgbClr val="FF3300"/>
                </a:solidFill>
                <a:latin typeface="Courier New" panose="02070309020205020404" pitchFamily="49" charset="0"/>
              </a:rPr>
              <a:t>};</a:t>
            </a:r>
            <a:r>
              <a:rPr lang="de-DE" altLang="de-DE" b="1">
                <a:latin typeface="Courier New" panose="02070309020205020404" pitchFamily="49" charset="0"/>
              </a:rPr>
              <a:t> </a:t>
            </a:r>
            <a:br>
              <a:rPr lang="de-DE" altLang="de-DE" b="1">
                <a:latin typeface="Courier New" panose="02070309020205020404" pitchFamily="49" charset="0"/>
              </a:rPr>
            </a:br>
            <a:r>
              <a:rPr lang="de-DE" altLang="de-DE" b="1">
                <a:latin typeface="Arial" panose="020B0604020202020204" pitchFamily="34" charset="0"/>
              </a:rPr>
              <a:t>...oder mit dem Schlüsselwort </a:t>
            </a:r>
            <a:r>
              <a:rPr lang="de-DE" altLang="de-DE" b="1" i="1">
                <a:latin typeface="Arial" panose="020B0604020202020204" pitchFamily="34" charset="0"/>
              </a:rPr>
              <a:t>using</a:t>
            </a:r>
            <a:r>
              <a:rPr lang="de-DE" altLang="de-DE" b="1">
                <a:latin typeface="Arial" panose="020B0604020202020204" pitchFamily="34" charset="0"/>
              </a:rPr>
              <a:t/>
            </a:r>
            <a:br>
              <a:rPr lang="de-DE" altLang="de-DE" b="1">
                <a:latin typeface="Arial" panose="020B0604020202020204" pitchFamily="34" charset="0"/>
              </a:rPr>
            </a:br>
            <a:r>
              <a:rPr lang="de-DE" altLang="de-DE" b="1">
                <a:solidFill>
                  <a:srgbClr val="FF3300"/>
                </a:solidFill>
                <a:latin typeface="Courier New" panose="02070309020205020404" pitchFamily="49" charset="0"/>
              </a:rPr>
              <a:t>class Y: private X</a:t>
            </a:r>
            <a:br>
              <a:rPr lang="de-DE" altLang="de-DE" b="1">
                <a:solidFill>
                  <a:srgbClr val="FF3300"/>
                </a:solidFill>
                <a:latin typeface="Courier New" panose="02070309020205020404" pitchFamily="49" charset="0"/>
              </a:rPr>
            </a:br>
            <a:r>
              <a:rPr lang="de-DE" altLang="de-DE" b="1">
                <a:solidFill>
                  <a:srgbClr val="FF3300"/>
                </a:solidFill>
                <a:latin typeface="Courier New" panose="02070309020205020404" pitchFamily="49" charset="0"/>
              </a:rPr>
              <a:t>{</a:t>
            </a:r>
            <a:br>
              <a:rPr lang="de-DE" altLang="de-DE" b="1">
                <a:solidFill>
                  <a:srgbClr val="FF3300"/>
                </a:solidFill>
                <a:latin typeface="Courier New" panose="02070309020205020404" pitchFamily="49" charset="0"/>
              </a:rPr>
            </a:br>
            <a:r>
              <a:rPr lang="de-DE" altLang="de-DE" b="1">
                <a:solidFill>
                  <a:srgbClr val="FF3300"/>
                </a:solidFill>
                <a:latin typeface="Courier New" panose="02070309020205020404" pitchFamily="49" charset="0"/>
              </a:rPr>
              <a:t>public: </a:t>
            </a:r>
            <a:r>
              <a:rPr lang="de-DE" altLang="de-DE" b="1">
                <a:solidFill>
                  <a:schemeClr val="accent2"/>
                </a:solidFill>
                <a:latin typeface="Courier New" panose="02070309020205020404" pitchFamily="49" charset="0"/>
              </a:rPr>
              <a:t>using</a:t>
            </a:r>
            <a:r>
              <a:rPr lang="de-DE" altLang="de-DE" b="1">
                <a:solidFill>
                  <a:srgbClr val="FF3300"/>
                </a:solidFill>
                <a:latin typeface="Courier New" panose="02070309020205020404" pitchFamily="49" charset="0"/>
              </a:rPr>
              <a:t> </a:t>
            </a:r>
            <a:r>
              <a:rPr lang="de-DE" altLang="de-DE" b="1">
                <a:solidFill>
                  <a:schemeClr val="accent2"/>
                </a:solidFill>
                <a:latin typeface="Courier New" panose="02070309020205020404" pitchFamily="49" charset="0"/>
              </a:rPr>
              <a:t>X::pub;</a:t>
            </a:r>
            <a:r>
              <a:rPr lang="de-DE" altLang="de-DE" b="1">
                <a:solidFill>
                  <a:srgbClr val="FF3300"/>
                </a:solidFill>
                <a:latin typeface="Courier New" panose="02070309020205020404" pitchFamily="49" charset="0"/>
              </a:rPr>
              <a:t/>
            </a:r>
            <a:br>
              <a:rPr lang="de-DE" altLang="de-DE" b="1">
                <a:solidFill>
                  <a:srgbClr val="FF3300"/>
                </a:solidFill>
                <a:latin typeface="Courier New" panose="02070309020205020404" pitchFamily="49" charset="0"/>
              </a:rPr>
            </a:br>
            <a:r>
              <a:rPr lang="de-DE" altLang="de-DE" b="1">
                <a:solidFill>
                  <a:srgbClr val="FF3300"/>
                </a:solidFill>
                <a:latin typeface="Courier New" panose="02070309020205020404" pitchFamily="49" charset="0"/>
              </a:rPr>
              <a:t>....</a:t>
            </a:r>
            <a:br>
              <a:rPr lang="de-DE" altLang="de-DE" b="1">
                <a:solidFill>
                  <a:srgbClr val="FF3300"/>
                </a:solidFill>
                <a:latin typeface="Courier New" panose="02070309020205020404" pitchFamily="49" charset="0"/>
              </a:rPr>
            </a:br>
            <a:r>
              <a:rPr lang="de-DE" altLang="de-DE" b="1">
                <a:solidFill>
                  <a:srgbClr val="FF3300"/>
                </a:solidFill>
                <a:latin typeface="Courier New" panose="02070309020205020404" pitchFamily="49" charset="0"/>
              </a:rPr>
              <a:t>};</a:t>
            </a:r>
            <a:r>
              <a:rPr lang="de-DE" altLang="de-DE" sz="200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blinds(horizontal)">
                                      <p:cBhvr>
                                        <p:cTn id="7" dur="500"/>
                                        <p:tgtEl>
                                          <p:spTgt spid="172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2037"/>
                                        </p:tgtEl>
                                        <p:attrNameLst>
                                          <p:attrName>style.visibility</p:attrName>
                                        </p:attrNameLst>
                                      </p:cBhvr>
                                      <p:to>
                                        <p:strVal val="visible"/>
                                      </p:to>
                                    </p:set>
                                    <p:animEffect transition="in" filter="blinds(horizontal)">
                                      <p:cBhvr>
                                        <p:cTn id="12" dur="500"/>
                                        <p:tgtEl>
                                          <p:spTgt spid="17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nimBg="1"/>
      <p:bldP spid="1720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20485" name="Rectangle 2"/>
          <p:cNvSpPr>
            <a:spLocks noGrp="1" noChangeArrowheads="1"/>
          </p:cNvSpPr>
          <p:nvPr>
            <p:ph type="title"/>
          </p:nvPr>
        </p:nvSpPr>
        <p:spPr/>
        <p:txBody>
          <a:bodyPr/>
          <a:lstStyle/>
          <a:p>
            <a:r>
              <a:rPr lang="de-DE" altLang="de-DE" smtClean="0"/>
              <a:t>Abgeleitete Klassen anpassen</a:t>
            </a:r>
          </a:p>
        </p:txBody>
      </p:sp>
      <p:sp>
        <p:nvSpPr>
          <p:cNvPr id="173059" name="Rectangle 3"/>
          <p:cNvSpPr>
            <a:spLocks noGrp="1" noChangeArrowheads="1"/>
          </p:cNvSpPr>
          <p:nvPr>
            <p:ph type="body" idx="1"/>
          </p:nvPr>
        </p:nvSpPr>
        <p:spPr/>
        <p:txBody>
          <a:bodyPr/>
          <a:lstStyle/>
          <a:p>
            <a:pPr>
              <a:lnSpc>
                <a:spcPct val="80000"/>
              </a:lnSpc>
            </a:pPr>
            <a:r>
              <a:rPr lang="de-DE" altLang="de-DE" smtClean="0"/>
              <a:t>Abgeleitete Klasse läßt sich als Erweiterung bzw. Spezialisierung ihrer Basisklasse betrachten. </a:t>
            </a:r>
          </a:p>
          <a:p>
            <a:pPr>
              <a:lnSpc>
                <a:spcPct val="80000"/>
              </a:lnSpc>
            </a:pPr>
            <a:r>
              <a:rPr lang="de-DE" altLang="de-DE" smtClean="0"/>
              <a:t>Zur </a:t>
            </a:r>
            <a:r>
              <a:rPr lang="de-DE" altLang="de-DE" b="1" smtClean="0"/>
              <a:t>Anpassung</a:t>
            </a:r>
            <a:r>
              <a:rPr lang="de-DE" altLang="de-DE" smtClean="0"/>
              <a:t> haben wir dabei folgende </a:t>
            </a:r>
            <a:r>
              <a:rPr lang="de-DE" altLang="de-DE" b="1" smtClean="0"/>
              <a:t>Möglichkeiten</a:t>
            </a:r>
            <a:endParaRPr lang="de-DE" altLang="de-DE" smtClean="0"/>
          </a:p>
          <a:p>
            <a:pPr lvl="1">
              <a:lnSpc>
                <a:spcPct val="80000"/>
              </a:lnSpc>
            </a:pPr>
            <a:r>
              <a:rPr lang="de-DE" altLang="de-DE" b="1" smtClean="0"/>
              <a:t>Erweiterung</a:t>
            </a:r>
            <a:endParaRPr lang="de-DE" altLang="de-DE" smtClean="0"/>
          </a:p>
          <a:p>
            <a:pPr lvl="2">
              <a:lnSpc>
                <a:spcPct val="80000"/>
              </a:lnSpc>
            </a:pPr>
            <a:r>
              <a:rPr lang="de-DE" altLang="de-DE" smtClean="0"/>
              <a:t>Zusätzliche Datenelemente und Methoden werden definiert</a:t>
            </a:r>
          </a:p>
          <a:p>
            <a:pPr lvl="1">
              <a:lnSpc>
                <a:spcPct val="80000"/>
              </a:lnSpc>
            </a:pPr>
            <a:r>
              <a:rPr lang="de-DE" altLang="de-DE" b="1" smtClean="0"/>
              <a:t>Überschreibung</a:t>
            </a:r>
            <a:endParaRPr lang="de-DE" altLang="de-DE" smtClean="0"/>
          </a:p>
          <a:p>
            <a:pPr lvl="2">
              <a:lnSpc>
                <a:spcPct val="80000"/>
              </a:lnSpc>
            </a:pPr>
            <a:r>
              <a:rPr lang="de-DE" altLang="de-DE" smtClean="0"/>
              <a:t>Geerbte Methoden sind ggfs. in der abgeleiteten Klasse nicht passgenau und werden überschrieben. </a:t>
            </a:r>
          </a:p>
          <a:p>
            <a:pPr lvl="2">
              <a:lnSpc>
                <a:spcPct val="80000"/>
              </a:lnSpc>
            </a:pPr>
            <a:r>
              <a:rPr lang="de-DE" altLang="de-DE" smtClean="0"/>
              <a:t>Hierzu wird </a:t>
            </a:r>
            <a:r>
              <a:rPr lang="de-DE" altLang="de-DE" b="1" smtClean="0"/>
              <a:t>bei gleichbleibendem Prototyp</a:t>
            </a:r>
            <a:r>
              <a:rPr lang="de-DE" altLang="de-DE" smtClean="0"/>
              <a:t> der </a:t>
            </a:r>
            <a:r>
              <a:rPr lang="de-DE" altLang="de-DE" b="1" smtClean="0"/>
              <a:t>Anweisungsteil redefiniert</a:t>
            </a:r>
            <a:r>
              <a:rPr lang="de-DE" altLang="de-DE" smtClean="0"/>
              <a:t>. </a:t>
            </a:r>
          </a:p>
          <a:p>
            <a:pPr lvl="2">
              <a:lnSpc>
                <a:spcPct val="80000"/>
              </a:lnSpc>
            </a:pPr>
            <a:r>
              <a:rPr lang="de-DE" altLang="de-DE" smtClean="0"/>
              <a:t>Die geerbte Methode ist nur noch über vollständige Qualifizierung mit ihrem Klassennamen aufrufbar.</a:t>
            </a:r>
          </a:p>
          <a:p>
            <a:pPr lvl="1">
              <a:lnSpc>
                <a:spcPct val="80000"/>
              </a:lnSpc>
            </a:pPr>
            <a:r>
              <a:rPr lang="de-DE" altLang="de-DE" b="1" smtClean="0"/>
              <a:t>Verdeckung</a:t>
            </a:r>
            <a:endParaRPr lang="de-DE" altLang="de-DE" smtClean="0"/>
          </a:p>
          <a:p>
            <a:pPr lvl="2">
              <a:lnSpc>
                <a:spcPct val="80000"/>
              </a:lnSpc>
            </a:pPr>
            <a:r>
              <a:rPr lang="de-DE" altLang="de-DE" smtClean="0"/>
              <a:t>Definiert man in der abgeleiteten Klasse eine Methode, die den </a:t>
            </a:r>
            <a:r>
              <a:rPr lang="de-DE" altLang="de-DE" i="1" smtClean="0"/>
              <a:t>gleichen Namen</a:t>
            </a:r>
            <a:r>
              <a:rPr lang="de-DE" altLang="de-DE" smtClean="0"/>
              <a:t> wie eine geerbte Methode besitzt und dabei zugleich eine </a:t>
            </a:r>
            <a:r>
              <a:rPr lang="de-DE" altLang="de-DE" i="1" smtClean="0"/>
              <a:t>unterschiedliche Signatur</a:t>
            </a:r>
            <a:r>
              <a:rPr lang="de-DE" altLang="de-DE" smtClean="0"/>
              <a:t> besitzt, so werden alle geerbten gleichnamigen Methoden überdeckt - diese sind dann nur noch über vollständige Qualifizierung ansprechbar.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blinds(horizontal)">
                                      <p:cBhvr>
                                        <p:cTn id="7" dur="500"/>
                                        <p:tgtEl>
                                          <p:spTgt spid="173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Effect transition="in" filter="blinds(horizontal)">
                                      <p:cBhvr>
                                        <p:cTn id="12" dur="500"/>
                                        <p:tgtEl>
                                          <p:spTgt spid="173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animEffect transition="in" filter="blinds(horizontal)">
                                      <p:cBhvr>
                                        <p:cTn id="17" dur="500"/>
                                        <p:tgtEl>
                                          <p:spTgt spid="173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3059">
                                            <p:txEl>
                                              <p:pRg st="3" end="3"/>
                                            </p:txEl>
                                          </p:spTgt>
                                        </p:tgtEl>
                                        <p:attrNameLst>
                                          <p:attrName>style.visibility</p:attrName>
                                        </p:attrNameLst>
                                      </p:cBhvr>
                                      <p:to>
                                        <p:strVal val="visible"/>
                                      </p:to>
                                    </p:set>
                                    <p:animEffect transition="in" filter="blinds(horizontal)">
                                      <p:cBhvr>
                                        <p:cTn id="22" dur="500"/>
                                        <p:tgtEl>
                                          <p:spTgt spid="173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3059">
                                            <p:txEl>
                                              <p:pRg st="4" end="4"/>
                                            </p:txEl>
                                          </p:spTgt>
                                        </p:tgtEl>
                                        <p:attrNameLst>
                                          <p:attrName>style.visibility</p:attrName>
                                        </p:attrNameLst>
                                      </p:cBhvr>
                                      <p:to>
                                        <p:strVal val="visible"/>
                                      </p:to>
                                    </p:set>
                                    <p:animEffect transition="in" filter="blinds(horizontal)">
                                      <p:cBhvr>
                                        <p:cTn id="27" dur="500"/>
                                        <p:tgtEl>
                                          <p:spTgt spid="1730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3059">
                                            <p:txEl>
                                              <p:pRg st="5" end="5"/>
                                            </p:txEl>
                                          </p:spTgt>
                                        </p:tgtEl>
                                        <p:attrNameLst>
                                          <p:attrName>style.visibility</p:attrName>
                                        </p:attrNameLst>
                                      </p:cBhvr>
                                      <p:to>
                                        <p:strVal val="visible"/>
                                      </p:to>
                                    </p:set>
                                    <p:animEffect transition="in" filter="blinds(horizontal)">
                                      <p:cBhvr>
                                        <p:cTn id="32" dur="500"/>
                                        <p:tgtEl>
                                          <p:spTgt spid="1730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3059">
                                            <p:txEl>
                                              <p:pRg st="6" end="6"/>
                                            </p:txEl>
                                          </p:spTgt>
                                        </p:tgtEl>
                                        <p:attrNameLst>
                                          <p:attrName>style.visibility</p:attrName>
                                        </p:attrNameLst>
                                      </p:cBhvr>
                                      <p:to>
                                        <p:strVal val="visible"/>
                                      </p:to>
                                    </p:set>
                                    <p:animEffect transition="in" filter="blinds(horizontal)">
                                      <p:cBhvr>
                                        <p:cTn id="37" dur="500"/>
                                        <p:tgtEl>
                                          <p:spTgt spid="1730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73059">
                                            <p:txEl>
                                              <p:pRg st="7" end="7"/>
                                            </p:txEl>
                                          </p:spTgt>
                                        </p:tgtEl>
                                        <p:attrNameLst>
                                          <p:attrName>style.visibility</p:attrName>
                                        </p:attrNameLst>
                                      </p:cBhvr>
                                      <p:to>
                                        <p:strVal val="visible"/>
                                      </p:to>
                                    </p:set>
                                    <p:animEffect transition="in" filter="blinds(horizontal)">
                                      <p:cBhvr>
                                        <p:cTn id="42" dur="500"/>
                                        <p:tgtEl>
                                          <p:spTgt spid="1730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73059">
                                            <p:txEl>
                                              <p:pRg st="8" end="8"/>
                                            </p:txEl>
                                          </p:spTgt>
                                        </p:tgtEl>
                                        <p:attrNameLst>
                                          <p:attrName>style.visibility</p:attrName>
                                        </p:attrNameLst>
                                      </p:cBhvr>
                                      <p:to>
                                        <p:strVal val="visible"/>
                                      </p:to>
                                    </p:set>
                                    <p:animEffect transition="in" filter="blinds(horizontal)">
                                      <p:cBhvr>
                                        <p:cTn id="47" dur="500"/>
                                        <p:tgtEl>
                                          <p:spTgt spid="17305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73059">
                                            <p:txEl>
                                              <p:pRg st="9" end="9"/>
                                            </p:txEl>
                                          </p:spTgt>
                                        </p:tgtEl>
                                        <p:attrNameLst>
                                          <p:attrName>style.visibility</p:attrName>
                                        </p:attrNameLst>
                                      </p:cBhvr>
                                      <p:to>
                                        <p:strVal val="visible"/>
                                      </p:to>
                                    </p:set>
                                    <p:animEffect transition="in" filter="blinds(horizontal)">
                                      <p:cBhvr>
                                        <p:cTn id="52" dur="500"/>
                                        <p:tgtEl>
                                          <p:spTgt spid="173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21509" name="Rectangle 2"/>
          <p:cNvSpPr>
            <a:spLocks noGrp="1" noChangeArrowheads="1"/>
          </p:cNvSpPr>
          <p:nvPr>
            <p:ph type="title"/>
          </p:nvPr>
        </p:nvSpPr>
        <p:spPr/>
        <p:txBody>
          <a:bodyPr/>
          <a:lstStyle/>
          <a:p>
            <a:r>
              <a:rPr lang="de-DE" altLang="de-DE" smtClean="0">
                <a:solidFill>
                  <a:schemeClr val="tx1"/>
                </a:solidFill>
              </a:rPr>
              <a:t>Anpassung: Beispiel</a:t>
            </a:r>
            <a:endParaRPr lang="de-DE" altLang="de-DE" smtClean="0"/>
          </a:p>
        </p:txBody>
      </p:sp>
      <p:sp>
        <p:nvSpPr>
          <p:cNvPr id="21510" name="Rectangle 3"/>
          <p:cNvSpPr>
            <a:spLocks noChangeArrowheads="1"/>
          </p:cNvSpPr>
          <p:nvPr/>
        </p:nvSpPr>
        <p:spPr bwMode="auto">
          <a:xfrm>
            <a:off x="588963" y="1235075"/>
            <a:ext cx="5449887" cy="3524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600" b="1">
                <a:latin typeface="Courier New" panose="02070309020205020404" pitchFamily="49" charset="0"/>
              </a:rPr>
              <a:t>class CKreditnehmer: </a:t>
            </a:r>
            <a:r>
              <a:rPr lang="de-DE" altLang="de-DE" sz="1600" b="1">
                <a:solidFill>
                  <a:srgbClr val="FF3300"/>
                </a:solidFill>
                <a:latin typeface="Courier New" panose="02070309020205020404" pitchFamily="49" charset="0"/>
              </a:rPr>
              <a:t>public CPerson</a:t>
            </a:r>
          </a:p>
          <a:p>
            <a:r>
              <a:rPr lang="de-DE" altLang="de-DE" sz="1600" b="1">
                <a:latin typeface="Courier New" panose="02070309020205020404" pitchFamily="49" charset="0"/>
              </a:rPr>
              <a:t>{</a:t>
            </a:r>
          </a:p>
          <a:p>
            <a:r>
              <a:rPr lang="de-DE" altLang="de-DE" sz="1600" b="1">
                <a:latin typeface="Courier New" panose="02070309020205020404" pitchFamily="49" charset="0"/>
              </a:rPr>
              <a:t> </a:t>
            </a:r>
            <a:r>
              <a:rPr lang="de-DE" altLang="de-DE" sz="1600" b="1">
                <a:solidFill>
                  <a:srgbClr val="FF3300"/>
                </a:solidFill>
                <a:latin typeface="Courier New" panose="02070309020205020404" pitchFamily="49" charset="0"/>
              </a:rPr>
              <a:t>double kredit;</a:t>
            </a:r>
          </a:p>
          <a:p>
            <a:r>
              <a:rPr lang="de-DE" altLang="de-DE" sz="1600" b="1">
                <a:latin typeface="Courier New" panose="02070309020205020404" pitchFamily="49" charset="0"/>
              </a:rPr>
              <a:t>public:</a:t>
            </a:r>
          </a:p>
          <a:p>
            <a:r>
              <a:rPr lang="de-DE" altLang="de-DE" sz="1600" b="1">
                <a:latin typeface="Courier New" panose="02070309020205020404" pitchFamily="49" charset="0"/>
              </a:rPr>
              <a:t> CKreditnehmer(double k = 0.0):kredit(k)</a:t>
            </a:r>
          </a:p>
          <a:p>
            <a:r>
              <a:rPr lang="de-DE" altLang="de-DE" sz="1600" b="1">
                <a:latin typeface="Courier New" panose="02070309020205020404" pitchFamily="49" charset="0"/>
              </a:rPr>
              <a:t> { cout &lt;&lt; "Kreditnehmer-Konstr." &lt;&lt; endl;}</a:t>
            </a:r>
          </a:p>
          <a:p>
            <a:r>
              <a:rPr lang="de-DE" altLang="de-DE" sz="1600" b="1">
                <a:latin typeface="Courier New" panose="02070309020205020404" pitchFamily="49" charset="0"/>
              </a:rPr>
              <a:t> void </a:t>
            </a:r>
            <a:r>
              <a:rPr lang="de-DE" altLang="de-DE" sz="1600" b="1">
                <a:solidFill>
                  <a:srgbClr val="FF3300"/>
                </a:solidFill>
                <a:latin typeface="Courier New" panose="02070309020205020404" pitchFamily="49" charset="0"/>
              </a:rPr>
              <a:t>setKredit</a:t>
            </a:r>
            <a:r>
              <a:rPr lang="de-DE" altLang="de-DE" sz="1600" b="1">
                <a:latin typeface="Courier New" panose="02070309020205020404" pitchFamily="49" charset="0"/>
              </a:rPr>
              <a:t>(double k){kredit = k;}</a:t>
            </a:r>
          </a:p>
          <a:p>
            <a:r>
              <a:rPr lang="de-DE" altLang="de-DE" sz="1600" b="1">
                <a:latin typeface="Courier New" panose="02070309020205020404" pitchFamily="49" charset="0"/>
              </a:rPr>
              <a:t> double</a:t>
            </a:r>
            <a:r>
              <a:rPr lang="de-DE" altLang="de-DE" sz="1600" b="1">
                <a:solidFill>
                  <a:srgbClr val="FF3300"/>
                </a:solidFill>
                <a:latin typeface="Courier New" panose="02070309020205020404" pitchFamily="49" charset="0"/>
              </a:rPr>
              <a:t> getKredit</a:t>
            </a:r>
            <a:r>
              <a:rPr lang="de-DE" altLang="de-DE" sz="1600" b="1">
                <a:latin typeface="Courier New" panose="02070309020205020404" pitchFamily="49" charset="0"/>
              </a:rPr>
              <a:t>(){return kredit;}</a:t>
            </a:r>
          </a:p>
          <a:p>
            <a:r>
              <a:rPr lang="de-DE" altLang="de-DE" sz="1600" b="1">
                <a:latin typeface="Courier New" panose="02070309020205020404" pitchFamily="49" charset="0"/>
              </a:rPr>
              <a:t> void </a:t>
            </a:r>
            <a:r>
              <a:rPr lang="de-DE" altLang="de-DE" sz="1600" b="1">
                <a:solidFill>
                  <a:srgbClr val="FF3300"/>
                </a:solidFill>
                <a:latin typeface="Courier New" panose="02070309020205020404" pitchFamily="49" charset="0"/>
              </a:rPr>
              <a:t>ausgabe</a:t>
            </a:r>
            <a:r>
              <a:rPr lang="de-DE" altLang="de-DE" sz="1600" b="1">
                <a:latin typeface="Courier New" panose="02070309020205020404" pitchFamily="49" charset="0"/>
              </a:rPr>
              <a:t>()</a:t>
            </a:r>
          </a:p>
          <a:p>
            <a:r>
              <a:rPr lang="de-DE" altLang="de-DE" sz="1600" b="1">
                <a:latin typeface="Courier New" panose="02070309020205020404" pitchFamily="49" charset="0"/>
              </a:rPr>
              <a:t> {</a:t>
            </a:r>
            <a:br>
              <a:rPr lang="de-DE" altLang="de-DE" sz="1600" b="1">
                <a:latin typeface="Courier New" panose="02070309020205020404" pitchFamily="49" charset="0"/>
              </a:rPr>
            </a:br>
            <a:r>
              <a:rPr lang="de-DE" altLang="de-DE" sz="1600" b="1">
                <a:latin typeface="Courier New" panose="02070309020205020404" pitchFamily="49" charset="0"/>
              </a:rPr>
              <a:t>   </a:t>
            </a:r>
            <a:r>
              <a:rPr lang="de-DE" altLang="de-DE" sz="1600" b="1">
                <a:solidFill>
                  <a:srgbClr val="FF3300"/>
                </a:solidFill>
                <a:latin typeface="Courier New" panose="02070309020205020404" pitchFamily="49" charset="0"/>
              </a:rPr>
              <a:t>CPerson::ausgabe();</a:t>
            </a:r>
            <a:endParaRPr lang="de-DE" altLang="de-DE" sz="1600" b="1">
              <a:latin typeface="Courier New" panose="02070309020205020404" pitchFamily="49" charset="0"/>
            </a:endParaRPr>
          </a:p>
          <a:p>
            <a:r>
              <a:rPr lang="de-DE" altLang="de-DE" sz="1600" b="1">
                <a:latin typeface="Courier New" panose="02070309020205020404" pitchFamily="49" charset="0"/>
              </a:rPr>
              <a:t>   cout &lt;&lt; "Kredit:   " &lt;&lt; kredit &lt;&lt; endl;</a:t>
            </a:r>
          </a:p>
          <a:p>
            <a:r>
              <a:rPr lang="de-DE" altLang="de-DE" sz="1600" b="1">
                <a:latin typeface="Courier New" panose="02070309020205020404" pitchFamily="49" charset="0"/>
              </a:rPr>
              <a:t> }</a:t>
            </a:r>
          </a:p>
          <a:p>
            <a:r>
              <a:rPr lang="de-DE" altLang="de-DE" sz="1600" b="1">
                <a:latin typeface="Courier New" panose="02070309020205020404" pitchFamily="49" charset="0"/>
              </a:rPr>
              <a:t>};</a:t>
            </a:r>
          </a:p>
        </p:txBody>
      </p:sp>
      <p:sp>
        <p:nvSpPr>
          <p:cNvPr id="21511" name="Oval 4"/>
          <p:cNvSpPr>
            <a:spLocks noChangeArrowheads="1"/>
          </p:cNvSpPr>
          <p:nvPr/>
        </p:nvSpPr>
        <p:spPr bwMode="auto">
          <a:xfrm>
            <a:off x="804863" y="1676400"/>
            <a:ext cx="1598612" cy="3810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21512" name="Oval 5"/>
          <p:cNvSpPr>
            <a:spLocks noChangeArrowheads="1"/>
          </p:cNvSpPr>
          <p:nvPr/>
        </p:nvSpPr>
        <p:spPr bwMode="auto">
          <a:xfrm>
            <a:off x="1403350" y="2708275"/>
            <a:ext cx="1371600" cy="533400"/>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21513" name="Oval 6"/>
          <p:cNvSpPr>
            <a:spLocks noChangeArrowheads="1"/>
          </p:cNvSpPr>
          <p:nvPr/>
        </p:nvSpPr>
        <p:spPr bwMode="auto">
          <a:xfrm>
            <a:off x="1336675" y="3200400"/>
            <a:ext cx="1143000" cy="381000"/>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de-DE" altLang="de-DE" sz="2400" b="1">
              <a:solidFill>
                <a:schemeClr val="accent1"/>
              </a:solidFill>
            </a:endParaRPr>
          </a:p>
        </p:txBody>
      </p:sp>
      <p:sp>
        <p:nvSpPr>
          <p:cNvPr id="21514" name="Oval 7"/>
          <p:cNvSpPr>
            <a:spLocks noChangeArrowheads="1"/>
          </p:cNvSpPr>
          <p:nvPr/>
        </p:nvSpPr>
        <p:spPr bwMode="auto">
          <a:xfrm>
            <a:off x="971550" y="3657600"/>
            <a:ext cx="2016125" cy="381000"/>
          </a:xfrm>
          <a:prstGeom prst="ellipse">
            <a:avLst/>
          </a:prstGeom>
          <a:noFill/>
          <a:ln w="952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de-DE" altLang="de-DE" sz="2400" b="1"/>
          </a:p>
        </p:txBody>
      </p:sp>
      <p:sp>
        <p:nvSpPr>
          <p:cNvPr id="21515" name="Text Box 8"/>
          <p:cNvSpPr txBox="1">
            <a:spLocks noChangeArrowheads="1"/>
          </p:cNvSpPr>
          <p:nvPr/>
        </p:nvSpPr>
        <p:spPr bwMode="auto">
          <a:xfrm>
            <a:off x="6213475" y="1295400"/>
            <a:ext cx="1752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de-DE" altLang="de-DE" sz="2200">
                <a:solidFill>
                  <a:schemeClr val="accent2"/>
                </a:solidFill>
                <a:latin typeface="Arial" panose="020B0604020202020204" pitchFamily="34" charset="0"/>
              </a:rPr>
              <a:t>Erweiterung</a:t>
            </a:r>
          </a:p>
        </p:txBody>
      </p:sp>
      <p:sp>
        <p:nvSpPr>
          <p:cNvPr id="21516" name="Line 9"/>
          <p:cNvSpPr>
            <a:spLocks noChangeShapeType="1"/>
          </p:cNvSpPr>
          <p:nvPr/>
        </p:nvSpPr>
        <p:spPr bwMode="auto">
          <a:xfrm flipH="1">
            <a:off x="2403475" y="1447800"/>
            <a:ext cx="373380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517" name="Line 10"/>
          <p:cNvSpPr>
            <a:spLocks noChangeShapeType="1"/>
          </p:cNvSpPr>
          <p:nvPr/>
        </p:nvSpPr>
        <p:spPr bwMode="auto">
          <a:xfrm flipH="1">
            <a:off x="2708275" y="1447800"/>
            <a:ext cx="3429000" cy="1371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518" name="Text Box 11"/>
          <p:cNvSpPr txBox="1">
            <a:spLocks noChangeArrowheads="1"/>
          </p:cNvSpPr>
          <p:nvPr/>
        </p:nvSpPr>
        <p:spPr bwMode="auto">
          <a:xfrm>
            <a:off x="6213475" y="2133600"/>
            <a:ext cx="2895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de-DE" altLang="de-DE" sz="2200">
                <a:solidFill>
                  <a:schemeClr val="accent1"/>
                </a:solidFill>
                <a:latin typeface="Arial" panose="020B0604020202020204" pitchFamily="34" charset="0"/>
              </a:rPr>
              <a:t>Überschreibung / Verdeckung</a:t>
            </a:r>
          </a:p>
        </p:txBody>
      </p:sp>
      <p:sp>
        <p:nvSpPr>
          <p:cNvPr id="21519" name="Line 12"/>
          <p:cNvSpPr>
            <a:spLocks noChangeShapeType="1"/>
          </p:cNvSpPr>
          <p:nvPr/>
        </p:nvSpPr>
        <p:spPr bwMode="auto">
          <a:xfrm flipH="1">
            <a:off x="2403475" y="2362200"/>
            <a:ext cx="3810000" cy="1066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1520" name="Text Box 13"/>
          <p:cNvSpPr txBox="1">
            <a:spLocks noChangeArrowheads="1"/>
          </p:cNvSpPr>
          <p:nvPr/>
        </p:nvSpPr>
        <p:spPr bwMode="auto">
          <a:xfrm>
            <a:off x="6289675" y="3429000"/>
            <a:ext cx="274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de-DE" altLang="de-DE" sz="2200">
                <a:solidFill>
                  <a:srgbClr val="FF9900"/>
                </a:solidFill>
                <a:latin typeface="Arial" panose="020B0604020202020204" pitchFamily="34" charset="0"/>
              </a:rPr>
              <a:t>Vollständig qualifizierter Aufruf</a:t>
            </a:r>
          </a:p>
        </p:txBody>
      </p:sp>
      <p:sp>
        <p:nvSpPr>
          <p:cNvPr id="21521" name="Line 14"/>
          <p:cNvSpPr>
            <a:spLocks noChangeShapeType="1"/>
          </p:cNvSpPr>
          <p:nvPr/>
        </p:nvSpPr>
        <p:spPr bwMode="auto">
          <a:xfrm flipH="1">
            <a:off x="2936875" y="3733800"/>
            <a:ext cx="3276600" cy="762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4101" name="Rectangle 2"/>
          <p:cNvSpPr>
            <a:spLocks noGrp="1" noChangeArrowheads="1"/>
          </p:cNvSpPr>
          <p:nvPr>
            <p:ph type="title"/>
          </p:nvPr>
        </p:nvSpPr>
        <p:spPr/>
        <p:txBody>
          <a:bodyPr/>
          <a:lstStyle/>
          <a:p>
            <a:r>
              <a:rPr lang="de-DE" altLang="de-DE" smtClean="0"/>
              <a:t>Lernziele</a:t>
            </a:r>
          </a:p>
        </p:txBody>
      </p:sp>
      <p:sp>
        <p:nvSpPr>
          <p:cNvPr id="4102" name="Rectangle 3"/>
          <p:cNvSpPr>
            <a:spLocks noGrp="1" noChangeArrowheads="1"/>
          </p:cNvSpPr>
          <p:nvPr>
            <p:ph type="body" idx="1"/>
          </p:nvPr>
        </p:nvSpPr>
        <p:spPr>
          <a:xfrm>
            <a:off x="468313" y="908050"/>
            <a:ext cx="8207375" cy="5467350"/>
          </a:xfrm>
        </p:spPr>
        <p:txBody>
          <a:bodyPr/>
          <a:lstStyle/>
          <a:p>
            <a:pPr marL="419100" indent="-419100">
              <a:lnSpc>
                <a:spcPct val="90000"/>
              </a:lnSpc>
            </a:pPr>
            <a:r>
              <a:rPr lang="de-DE" altLang="de-DE" sz="2000" smtClean="0"/>
              <a:t>Sie wissen, was unter Vererbung zu verstehen ist und welche Art von Beziehungen zwischen Klassen mit diesem Konzept modelliert werden.</a:t>
            </a:r>
          </a:p>
          <a:p>
            <a:pPr marL="419100" indent="-419100">
              <a:lnSpc>
                <a:spcPct val="90000"/>
              </a:lnSpc>
            </a:pPr>
            <a:r>
              <a:rPr lang="de-DE" altLang="de-DE" sz="2000" smtClean="0"/>
              <a:t>Sie können das Konzept der Vererbung in eigenen C++-Programmen problemadäquat anwenden.</a:t>
            </a:r>
          </a:p>
          <a:p>
            <a:pPr marL="419100" indent="-419100">
              <a:lnSpc>
                <a:spcPct val="90000"/>
              </a:lnSpc>
            </a:pPr>
            <a:r>
              <a:rPr lang="de-DE" altLang="de-DE" sz="2000" smtClean="0"/>
              <a:t>Sie kennen die Wirkung der Zugriffsattribute in den Ableitungspezifikationen auf die Sichtbarkeit der Basisklassenelemente.</a:t>
            </a:r>
          </a:p>
          <a:p>
            <a:pPr marL="419100" indent="-419100">
              <a:lnSpc>
                <a:spcPct val="90000"/>
              </a:lnSpc>
            </a:pPr>
            <a:r>
              <a:rPr lang="de-DE" altLang="de-DE" sz="2000" smtClean="0"/>
              <a:t>Sie kennen die Funktionsweise von Konstruktoren und Destruktoren in Vererbungshierachien.</a:t>
            </a:r>
          </a:p>
          <a:p>
            <a:pPr marL="419100" indent="-419100">
              <a:lnSpc>
                <a:spcPct val="90000"/>
              </a:lnSpc>
            </a:pPr>
            <a:r>
              <a:rPr lang="de-DE" altLang="de-DE" sz="2000" smtClean="0"/>
              <a:t>Sie wissen, welche Art von Objektbeziehungen durch Assoziationen modelliert werden und können das Konzept der Assoziation in C++-Programmen umsetzen.</a:t>
            </a:r>
          </a:p>
          <a:p>
            <a:pPr marL="419100" indent="-419100">
              <a:lnSpc>
                <a:spcPct val="90000"/>
              </a:lnSpc>
            </a:pPr>
            <a:r>
              <a:rPr lang="de-DE" altLang="de-DE" sz="2000" smtClean="0"/>
              <a:t>Sie wissen, welche Art von Objektbeziehungen durch Kompositionen modelliert werden und können das Konzept der Komposition in C++-Programmen umsetzen.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22533" name="Rectangle 2"/>
          <p:cNvSpPr>
            <a:spLocks noGrp="1" noChangeArrowheads="1"/>
          </p:cNvSpPr>
          <p:nvPr>
            <p:ph type="title"/>
          </p:nvPr>
        </p:nvSpPr>
        <p:spPr/>
        <p:txBody>
          <a:bodyPr/>
          <a:lstStyle/>
          <a:p>
            <a:r>
              <a:rPr lang="de-DE" altLang="de-DE" smtClean="0"/>
              <a:t>Auswege aus der Verdeckung</a:t>
            </a:r>
          </a:p>
        </p:txBody>
      </p:sp>
      <p:sp>
        <p:nvSpPr>
          <p:cNvPr id="22534" name="Rectangle 3"/>
          <p:cNvSpPr>
            <a:spLocks noGrp="1" noChangeArrowheads="1"/>
          </p:cNvSpPr>
          <p:nvPr>
            <p:ph type="body" idx="1"/>
          </p:nvPr>
        </p:nvSpPr>
        <p:spPr/>
        <p:txBody>
          <a:bodyPr/>
          <a:lstStyle/>
          <a:p>
            <a:r>
              <a:rPr lang="de-DE" altLang="de-DE" smtClean="0"/>
              <a:t>Mit Hilfe des Schlüsselwortes </a:t>
            </a:r>
            <a:r>
              <a:rPr lang="de-DE" altLang="de-DE" b="1" smtClean="0">
                <a:latin typeface="Courier New" panose="02070309020205020404" pitchFamily="49" charset="0"/>
              </a:rPr>
              <a:t>using</a:t>
            </a:r>
            <a:r>
              <a:rPr lang="de-DE" altLang="de-DE" smtClean="0"/>
              <a:t> lassen sich verdeckte Methoden einer Basisklasse wieder sichtbar machen</a:t>
            </a:r>
          </a:p>
        </p:txBody>
      </p:sp>
      <p:sp>
        <p:nvSpPr>
          <p:cNvPr id="22535" name="Rectangle 4"/>
          <p:cNvSpPr>
            <a:spLocks noChangeArrowheads="1"/>
          </p:cNvSpPr>
          <p:nvPr/>
        </p:nvSpPr>
        <p:spPr bwMode="auto">
          <a:xfrm>
            <a:off x="912813" y="2128838"/>
            <a:ext cx="7835900" cy="3935412"/>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a:latin typeface="Courier New" panose="02070309020205020404" pitchFamily="49" charset="0"/>
              </a:rPr>
              <a:t>#include &lt;iostream&gt;</a:t>
            </a:r>
          </a:p>
          <a:p>
            <a:r>
              <a:rPr lang="de-DE" altLang="de-DE" sz="1200" b="1">
                <a:latin typeface="Courier New" panose="02070309020205020404" pitchFamily="49" charset="0"/>
              </a:rPr>
              <a:t>using namespace std;</a:t>
            </a:r>
          </a:p>
          <a:p>
            <a:r>
              <a:rPr lang="de-DE" altLang="de-DE" sz="1200" b="1">
                <a:latin typeface="Courier New" panose="02070309020205020404" pitchFamily="49" charset="0"/>
              </a:rPr>
              <a:t>#include &lt;stdlib.h&gt;</a:t>
            </a:r>
          </a:p>
          <a:p>
            <a:endParaRPr lang="de-DE" altLang="de-DE" sz="1200" b="1">
              <a:latin typeface="Courier New" panose="02070309020205020404" pitchFamily="49" charset="0"/>
            </a:endParaRPr>
          </a:p>
          <a:p>
            <a:r>
              <a:rPr lang="de-DE" altLang="de-DE" sz="1200" b="1">
                <a:latin typeface="Courier New" panose="02070309020205020404" pitchFamily="49" charset="0"/>
              </a:rPr>
              <a:t>class A</a:t>
            </a:r>
          </a:p>
          <a:p>
            <a:r>
              <a:rPr lang="de-DE" altLang="de-DE" sz="1200" b="1">
                <a:latin typeface="Courier New" panose="02070309020205020404" pitchFamily="49" charset="0"/>
              </a:rPr>
              <a:t>{public:</a:t>
            </a:r>
          </a:p>
          <a:p>
            <a:r>
              <a:rPr lang="de-DE" altLang="de-DE" sz="1200" b="1">
                <a:latin typeface="Courier New" panose="02070309020205020404" pitchFamily="49" charset="0"/>
              </a:rPr>
              <a:t>   </a:t>
            </a:r>
            <a:r>
              <a:rPr lang="de-DE" altLang="de-DE" sz="1200" b="1">
                <a:solidFill>
                  <a:srgbClr val="FF3300"/>
                </a:solidFill>
                <a:latin typeface="Courier New" panose="02070309020205020404" pitchFamily="49" charset="0"/>
              </a:rPr>
              <a:t>void ausgabe(int i, int j){cout &lt;&lt; i &lt;&lt; endl &lt;&lt; j;}</a:t>
            </a:r>
          </a:p>
          <a:p>
            <a:r>
              <a:rPr lang="de-DE" altLang="de-DE" sz="1200" b="1">
                <a:latin typeface="Courier New" panose="02070309020205020404" pitchFamily="49" charset="0"/>
              </a:rPr>
              <a:t>};</a:t>
            </a:r>
          </a:p>
          <a:p>
            <a:endParaRPr lang="de-DE" altLang="de-DE" sz="1200" b="1">
              <a:latin typeface="Courier New" panose="02070309020205020404" pitchFamily="49" charset="0"/>
            </a:endParaRPr>
          </a:p>
          <a:p>
            <a:r>
              <a:rPr lang="de-DE" altLang="de-DE" sz="1200" b="1">
                <a:latin typeface="Courier New" panose="02070309020205020404" pitchFamily="49" charset="0"/>
              </a:rPr>
              <a:t>class B: public A</a:t>
            </a:r>
          </a:p>
          <a:p>
            <a:r>
              <a:rPr lang="de-DE" altLang="de-DE" sz="1200" b="1">
                <a:latin typeface="Courier New" panose="02070309020205020404" pitchFamily="49" charset="0"/>
              </a:rPr>
              <a:t>{public:</a:t>
            </a:r>
          </a:p>
          <a:p>
            <a:r>
              <a:rPr lang="de-DE" altLang="de-DE" sz="1200" b="1">
                <a:latin typeface="Courier New" panose="02070309020205020404" pitchFamily="49" charset="0"/>
              </a:rPr>
              <a:t>   </a:t>
            </a:r>
            <a:r>
              <a:rPr lang="de-DE" altLang="de-DE" sz="1200" b="1">
                <a:solidFill>
                  <a:srgbClr val="FF3300"/>
                </a:solidFill>
                <a:latin typeface="Courier New" panose="02070309020205020404" pitchFamily="49" charset="0"/>
              </a:rPr>
              <a:t>void ausgabe(int i){cout &lt;&lt; i &lt;&lt; endl;}  // ausgabe(i) verdeckt A::ausgabe(i,j)</a:t>
            </a:r>
          </a:p>
          <a:p>
            <a:r>
              <a:rPr lang="de-DE" altLang="de-DE" sz="1200" b="1">
                <a:latin typeface="Courier New" panose="02070309020205020404" pitchFamily="49" charset="0"/>
              </a:rPr>
              <a:t>   </a:t>
            </a:r>
            <a:r>
              <a:rPr lang="de-DE" altLang="de-DE" sz="1200" b="1">
                <a:solidFill>
                  <a:schemeClr val="accent2"/>
                </a:solidFill>
                <a:latin typeface="Courier New" panose="02070309020205020404" pitchFamily="49" charset="0"/>
              </a:rPr>
              <a:t>using A::ausgabe</a:t>
            </a:r>
            <a:r>
              <a:rPr lang="de-DE" altLang="de-DE" sz="1200" b="1">
                <a:solidFill>
                  <a:srgbClr val="FF3300"/>
                </a:solidFill>
                <a:latin typeface="Courier New" panose="02070309020205020404" pitchFamily="49" charset="0"/>
              </a:rPr>
              <a:t>;   // geerbte Methoden mit Namen ausgabe werden wieder sichtbar</a:t>
            </a:r>
            <a:endParaRPr lang="de-DE" altLang="de-DE" sz="1200" b="1">
              <a:latin typeface="Courier New" panose="02070309020205020404" pitchFamily="49" charset="0"/>
            </a:endParaRPr>
          </a:p>
          <a:p>
            <a:r>
              <a:rPr lang="de-DE" altLang="de-DE" sz="1200" b="1">
                <a:latin typeface="Courier New" panose="02070309020205020404" pitchFamily="49" charset="0"/>
              </a:rPr>
              <a:t>};</a:t>
            </a:r>
          </a:p>
          <a:p>
            <a:endParaRPr lang="de-DE" altLang="de-DE" sz="1200" b="1">
              <a:latin typeface="Courier New" panose="02070309020205020404" pitchFamily="49" charset="0"/>
            </a:endParaRPr>
          </a:p>
          <a:p>
            <a:r>
              <a:rPr lang="de-DE" altLang="de-DE" sz="1200" b="1">
                <a:latin typeface="Courier New" panose="02070309020205020404" pitchFamily="49" charset="0"/>
              </a:rPr>
              <a:t>int main(){</a:t>
            </a:r>
          </a:p>
          <a:p>
            <a:r>
              <a:rPr lang="de-DE" altLang="de-DE" sz="1200" b="1">
                <a:latin typeface="Courier New" panose="02070309020205020404" pitchFamily="49" charset="0"/>
              </a:rPr>
              <a:t> B obj; </a:t>
            </a:r>
          </a:p>
          <a:p>
            <a:r>
              <a:rPr lang="de-DE" altLang="de-DE" sz="1200" b="1">
                <a:solidFill>
                  <a:srgbClr val="FF3300"/>
                </a:solidFill>
                <a:latin typeface="Courier New" panose="02070309020205020404" pitchFamily="49" charset="0"/>
              </a:rPr>
              <a:t> obj.ausgabe(0);</a:t>
            </a:r>
            <a:r>
              <a:rPr lang="de-DE" altLang="de-DE" sz="1200" b="1">
                <a:latin typeface="Courier New" panose="02070309020205020404" pitchFamily="49" charset="0"/>
              </a:rPr>
              <a:t>     // Methode der Klasse B</a:t>
            </a:r>
          </a:p>
          <a:p>
            <a:r>
              <a:rPr lang="de-DE" altLang="de-DE" sz="1200" b="1">
                <a:solidFill>
                  <a:srgbClr val="FF3300"/>
                </a:solidFill>
                <a:latin typeface="Courier New" panose="02070309020205020404" pitchFamily="49" charset="0"/>
              </a:rPr>
              <a:t> obj.ausgabe(0,0);</a:t>
            </a:r>
            <a:r>
              <a:rPr lang="de-DE" altLang="de-DE" sz="1200" b="1">
                <a:latin typeface="Courier New" panose="02070309020205020404" pitchFamily="49" charset="0"/>
              </a:rPr>
              <a:t>  // A-Methode wäre verdeckt; durch using ist sie aber sichtbar</a:t>
            </a:r>
          </a:p>
          <a:p>
            <a:r>
              <a:rPr lang="de-DE" altLang="de-DE" sz="1200" b="1">
                <a:latin typeface="Courier New" panose="02070309020205020404" pitchFamily="49" charset="0"/>
              </a:rPr>
              <a:t> system("pause");</a:t>
            </a:r>
          </a:p>
          <a:p>
            <a:r>
              <a:rPr lang="de-DE" altLang="de-DE" sz="1200" b="1">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23557" name="Rectangle 2"/>
          <p:cNvSpPr>
            <a:spLocks noGrp="1" noChangeArrowheads="1"/>
          </p:cNvSpPr>
          <p:nvPr>
            <p:ph type="title"/>
          </p:nvPr>
        </p:nvSpPr>
        <p:spPr/>
        <p:txBody>
          <a:bodyPr/>
          <a:lstStyle/>
          <a:p>
            <a:r>
              <a:rPr lang="de-DE" altLang="de-DE" smtClean="0"/>
              <a:t>Vererbung: Konstruktoren bzw. Destruktoren</a:t>
            </a:r>
          </a:p>
        </p:txBody>
      </p:sp>
      <p:sp>
        <p:nvSpPr>
          <p:cNvPr id="176131" name="Rectangle 3"/>
          <p:cNvSpPr>
            <a:spLocks noGrp="1" noChangeArrowheads="1"/>
          </p:cNvSpPr>
          <p:nvPr>
            <p:ph type="body" idx="1"/>
          </p:nvPr>
        </p:nvSpPr>
        <p:spPr/>
        <p:txBody>
          <a:bodyPr/>
          <a:lstStyle/>
          <a:p>
            <a:r>
              <a:rPr lang="de-DE" altLang="de-DE" smtClean="0"/>
              <a:t>Abgeleitete Klassen besitzen ebenfalls </a:t>
            </a:r>
            <a:r>
              <a:rPr lang="de-DE" altLang="de-DE" b="1" smtClean="0"/>
              <a:t>Konstruktoren</a:t>
            </a:r>
            <a:r>
              <a:rPr lang="de-DE" altLang="de-DE" smtClean="0"/>
              <a:t> und </a:t>
            </a:r>
            <a:r>
              <a:rPr lang="de-DE" altLang="de-DE" b="1" smtClean="0"/>
              <a:t>Destruktoren</a:t>
            </a:r>
            <a:r>
              <a:rPr lang="de-DE" altLang="de-DE" smtClean="0"/>
              <a:t> (diese gibt es ja für alle Klassen).</a:t>
            </a:r>
          </a:p>
          <a:p>
            <a:r>
              <a:rPr lang="de-DE" altLang="de-DE" smtClean="0"/>
              <a:t>Bei Erzeugung eines Objektes einer abgeleiteten Klasse wird immer </a:t>
            </a:r>
            <a:r>
              <a:rPr lang="de-DE" altLang="de-DE" b="1" smtClean="0"/>
              <a:t>zuerst der Konstruktor der Basisklasse</a:t>
            </a:r>
            <a:r>
              <a:rPr lang="de-DE" altLang="de-DE" smtClean="0"/>
              <a:t> abgearbeitet, danach der der abgeleiteten Klasse. Für </a:t>
            </a:r>
            <a:r>
              <a:rPr lang="de-DE" altLang="de-DE" b="1" smtClean="0"/>
              <a:t>Destruktoren</a:t>
            </a:r>
            <a:r>
              <a:rPr lang="de-DE" altLang="de-DE" smtClean="0"/>
              <a:t> gilt die </a:t>
            </a:r>
            <a:r>
              <a:rPr lang="de-DE" altLang="de-DE" b="1" smtClean="0"/>
              <a:t>umgekehrte</a:t>
            </a:r>
            <a:r>
              <a:rPr lang="de-DE" altLang="de-DE" smtClean="0"/>
              <a:t> Reihenfolge.</a:t>
            </a:r>
          </a:p>
          <a:p>
            <a:pPr>
              <a:lnSpc>
                <a:spcPct val="90000"/>
              </a:lnSpc>
            </a:pPr>
            <a:r>
              <a:rPr lang="de-DE" altLang="de-DE" smtClean="0"/>
              <a:t>Verlangt ein Konstruktor einer Basisklasse einen oder mehrere Parameter und soll ein solcher zur Instanz-erzeugung eingesetzt werden, so ist dieser in der </a:t>
            </a:r>
            <a:r>
              <a:rPr lang="de-DE" altLang="de-DE" b="1" smtClean="0"/>
              <a:t>Initialisierungsliste</a:t>
            </a:r>
            <a:r>
              <a:rPr lang="de-DE" altLang="de-DE" smtClean="0"/>
              <a:t> des Konstruktors der abgeleiteten Klasse aufzuführen. Dabei werden ggfs. bei Mehrfachvererbung weitere Konstruktoren von Basisklassen durch Komma getrennt aufgeführt und in dieser Folge abgearbeitet.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7" dur="500"/>
                                        <p:tgtEl>
                                          <p:spTgt spid="17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linds(horizontal)">
                                      <p:cBhvr>
                                        <p:cTn id="12" dur="500"/>
                                        <p:tgtEl>
                                          <p:spTgt spid="176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blinds(horizontal)">
                                      <p:cBhvr>
                                        <p:cTn id="17" dur="500"/>
                                        <p:tgtEl>
                                          <p:spTgt spid="176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24581" name="Rectangle 2"/>
          <p:cNvSpPr>
            <a:spLocks noGrp="1" noChangeArrowheads="1"/>
          </p:cNvSpPr>
          <p:nvPr>
            <p:ph type="title"/>
          </p:nvPr>
        </p:nvSpPr>
        <p:spPr/>
        <p:txBody>
          <a:bodyPr/>
          <a:lstStyle/>
          <a:p>
            <a:r>
              <a:rPr lang="de-DE" altLang="de-DE" smtClean="0"/>
              <a:t>Konstruktion / Destruktion: Beispiel</a:t>
            </a:r>
          </a:p>
        </p:txBody>
      </p:sp>
      <p:sp>
        <p:nvSpPr>
          <p:cNvPr id="177155" name="Rectangle 3"/>
          <p:cNvSpPr>
            <a:spLocks noChangeArrowheads="1"/>
          </p:cNvSpPr>
          <p:nvPr/>
        </p:nvSpPr>
        <p:spPr bwMode="auto">
          <a:xfrm>
            <a:off x="539750" y="1268413"/>
            <a:ext cx="3600450" cy="44831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a:latin typeface="Courier New" panose="02070309020205020404" pitchFamily="49" charset="0"/>
              </a:rPr>
              <a:t>#include &lt;iostream&gt;</a:t>
            </a:r>
          </a:p>
          <a:p>
            <a:r>
              <a:rPr lang="de-DE" altLang="de-DE" sz="1200" b="1">
                <a:latin typeface="Courier New" panose="02070309020205020404" pitchFamily="49" charset="0"/>
              </a:rPr>
              <a:t>using namespace std;</a:t>
            </a:r>
          </a:p>
          <a:p>
            <a:endParaRPr lang="de-DE" altLang="de-DE" sz="1200" b="1">
              <a:latin typeface="Courier New" panose="02070309020205020404" pitchFamily="49" charset="0"/>
            </a:endParaRPr>
          </a:p>
          <a:p>
            <a:r>
              <a:rPr lang="de-DE" altLang="de-DE" sz="1200" b="1">
                <a:latin typeface="Courier New" panose="02070309020205020404" pitchFamily="49" charset="0"/>
              </a:rPr>
              <a:t>class X</a:t>
            </a:r>
          </a:p>
          <a:p>
            <a:r>
              <a:rPr lang="de-DE" altLang="de-DE" sz="1200" b="1">
                <a:latin typeface="Courier New" panose="02070309020205020404" pitchFamily="49" charset="0"/>
              </a:rPr>
              <a:t>{</a:t>
            </a:r>
          </a:p>
          <a:p>
            <a:r>
              <a:rPr lang="de-DE" altLang="de-DE" sz="1200" b="1">
                <a:latin typeface="Courier New" panose="02070309020205020404" pitchFamily="49" charset="0"/>
              </a:rPr>
              <a:t>private: int x;</a:t>
            </a:r>
          </a:p>
          <a:p>
            <a:r>
              <a:rPr lang="de-DE" altLang="de-DE" sz="1200" b="1">
                <a:latin typeface="Courier New" panose="02070309020205020404" pitchFamily="49" charset="0"/>
              </a:rPr>
              <a:t>public:</a:t>
            </a:r>
          </a:p>
          <a:p>
            <a:r>
              <a:rPr lang="de-DE" altLang="de-DE" sz="1200" b="1">
                <a:solidFill>
                  <a:srgbClr val="FF3300"/>
                </a:solidFill>
                <a:latin typeface="Courier New" panose="02070309020205020404" pitchFamily="49" charset="0"/>
              </a:rPr>
              <a:t> X()</a:t>
            </a:r>
            <a:endParaRPr lang="de-DE" altLang="de-DE" sz="1200" b="1">
              <a:latin typeface="Courier New" panose="02070309020205020404" pitchFamily="49" charset="0"/>
            </a:endParaRPr>
          </a:p>
          <a:p>
            <a:r>
              <a:rPr lang="de-DE" altLang="de-DE" sz="1200" b="1">
                <a:latin typeface="Courier New" panose="02070309020205020404" pitchFamily="49" charset="0"/>
              </a:rPr>
              <a:t> {</a:t>
            </a:r>
          </a:p>
          <a:p>
            <a:r>
              <a:rPr lang="de-DE" altLang="de-DE" sz="1200" b="1">
                <a:latin typeface="Courier New" panose="02070309020205020404" pitchFamily="49" charset="0"/>
              </a:rPr>
              <a:t>  cout &lt;&lt; "X-Standardkonstruktor!\n";</a:t>
            </a:r>
          </a:p>
          <a:p>
            <a:r>
              <a:rPr lang="de-DE" altLang="de-DE" sz="1200" b="1">
                <a:latin typeface="Courier New" panose="02070309020205020404" pitchFamily="49" charset="0"/>
              </a:rPr>
              <a:t>  x = 0;</a:t>
            </a:r>
          </a:p>
          <a:p>
            <a:r>
              <a:rPr lang="de-DE" altLang="de-DE" sz="1200" b="1">
                <a:latin typeface="Courier New" panose="02070309020205020404" pitchFamily="49" charset="0"/>
              </a:rPr>
              <a:t> }</a:t>
            </a:r>
          </a:p>
          <a:p>
            <a:endParaRPr lang="de-DE" altLang="de-DE" sz="1200" b="1">
              <a:solidFill>
                <a:srgbClr val="FF3300"/>
              </a:solidFill>
              <a:latin typeface="Courier New" panose="02070309020205020404" pitchFamily="49" charset="0"/>
            </a:endParaRPr>
          </a:p>
          <a:p>
            <a:r>
              <a:rPr lang="de-DE" altLang="de-DE" sz="1200" b="1">
                <a:solidFill>
                  <a:srgbClr val="FF3300"/>
                </a:solidFill>
                <a:latin typeface="Courier New" panose="02070309020205020404" pitchFamily="49" charset="0"/>
              </a:rPr>
              <a:t> X(int v)</a:t>
            </a:r>
          </a:p>
          <a:p>
            <a:r>
              <a:rPr lang="de-DE" altLang="de-DE" sz="1200" b="1">
                <a:latin typeface="Courier New" panose="02070309020205020404" pitchFamily="49" charset="0"/>
              </a:rPr>
              <a:t> {</a:t>
            </a:r>
          </a:p>
          <a:p>
            <a:r>
              <a:rPr lang="de-DE" altLang="de-DE" sz="1200" b="1">
                <a:latin typeface="Courier New" panose="02070309020205020404" pitchFamily="49" charset="0"/>
              </a:rPr>
              <a:t>  cout &lt;&lt; "X-ParaKonstruktor!\n";</a:t>
            </a:r>
          </a:p>
          <a:p>
            <a:r>
              <a:rPr lang="de-DE" altLang="de-DE" sz="1200" b="1">
                <a:latin typeface="Courier New" panose="02070309020205020404" pitchFamily="49" charset="0"/>
              </a:rPr>
              <a:t>  x = v;</a:t>
            </a:r>
          </a:p>
          <a:p>
            <a:r>
              <a:rPr lang="de-DE" altLang="de-DE" sz="1200" b="1">
                <a:latin typeface="Courier New" panose="02070309020205020404" pitchFamily="49" charset="0"/>
              </a:rPr>
              <a:t> }</a:t>
            </a:r>
          </a:p>
          <a:p>
            <a:endParaRPr lang="de-DE" altLang="de-DE" sz="1200" b="1">
              <a:solidFill>
                <a:srgbClr val="FF3300"/>
              </a:solidFill>
              <a:latin typeface="Courier New" panose="02070309020205020404" pitchFamily="49" charset="0"/>
            </a:endParaRPr>
          </a:p>
          <a:p>
            <a:r>
              <a:rPr lang="de-DE" altLang="de-DE" sz="1200" b="1">
                <a:solidFill>
                  <a:srgbClr val="FF3300"/>
                </a:solidFill>
                <a:latin typeface="Courier New" panose="02070309020205020404" pitchFamily="49" charset="0"/>
              </a:rPr>
              <a:t> ~X()</a:t>
            </a:r>
            <a:r>
              <a:rPr lang="de-DE" altLang="de-DE" sz="1200" b="1">
                <a:latin typeface="Courier New" panose="02070309020205020404" pitchFamily="49" charset="0"/>
              </a:rPr>
              <a:t>{ cout &lt;&lt; "X-Destruktor!\n";}</a:t>
            </a:r>
          </a:p>
          <a:p>
            <a:endParaRPr lang="de-DE" altLang="de-DE" sz="1200" b="1">
              <a:latin typeface="Courier New" panose="02070309020205020404" pitchFamily="49" charset="0"/>
            </a:endParaRPr>
          </a:p>
          <a:p>
            <a:r>
              <a:rPr lang="de-DE" altLang="de-DE" sz="1200" b="1">
                <a:latin typeface="Courier New" panose="02070309020205020404" pitchFamily="49" charset="0"/>
              </a:rPr>
              <a:t> void ausgabe()</a:t>
            </a:r>
          </a:p>
          <a:p>
            <a:r>
              <a:rPr lang="de-DE" altLang="de-DE" sz="1200" b="1">
                <a:latin typeface="Courier New" panose="02070309020205020404" pitchFamily="49" charset="0"/>
              </a:rPr>
              <a:t> { cout &lt;&lt; "X-Wert: " &lt;&lt; x &lt;&lt; endl;}</a:t>
            </a:r>
          </a:p>
          <a:p>
            <a:r>
              <a:rPr lang="de-DE" altLang="de-DE" sz="1200" b="1">
                <a:latin typeface="Courier New" panose="02070309020205020404" pitchFamily="49" charset="0"/>
              </a:rPr>
              <a:t>};</a:t>
            </a:r>
          </a:p>
        </p:txBody>
      </p:sp>
      <p:sp>
        <p:nvSpPr>
          <p:cNvPr id="177156" name="Rectangle 4"/>
          <p:cNvSpPr>
            <a:spLocks noChangeArrowheads="1"/>
          </p:cNvSpPr>
          <p:nvPr/>
        </p:nvSpPr>
        <p:spPr bwMode="auto">
          <a:xfrm>
            <a:off x="4211638" y="1111250"/>
            <a:ext cx="3600450" cy="4483100"/>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a:latin typeface="Courier New" panose="02070309020205020404" pitchFamily="49" charset="0"/>
              </a:rPr>
              <a:t>class Y: </a:t>
            </a:r>
            <a:r>
              <a:rPr lang="de-DE" altLang="de-DE" sz="1200" b="1">
                <a:solidFill>
                  <a:srgbClr val="FF3300"/>
                </a:solidFill>
                <a:latin typeface="Courier New" panose="02070309020205020404" pitchFamily="49" charset="0"/>
              </a:rPr>
              <a:t>public X</a:t>
            </a:r>
          </a:p>
          <a:p>
            <a:r>
              <a:rPr lang="de-DE" altLang="de-DE" sz="1200" b="1">
                <a:latin typeface="Courier New" panose="02070309020205020404" pitchFamily="49" charset="0"/>
              </a:rPr>
              <a:t>{</a:t>
            </a:r>
          </a:p>
          <a:p>
            <a:r>
              <a:rPr lang="de-DE" altLang="de-DE" sz="1200" b="1">
                <a:latin typeface="Courier New" panose="02070309020205020404" pitchFamily="49" charset="0"/>
              </a:rPr>
              <a:t>private: int y;</a:t>
            </a:r>
          </a:p>
          <a:p>
            <a:r>
              <a:rPr lang="de-DE" altLang="de-DE" sz="1200" b="1">
                <a:latin typeface="Courier New" panose="02070309020205020404" pitchFamily="49" charset="0"/>
              </a:rPr>
              <a:t>public:</a:t>
            </a:r>
          </a:p>
          <a:p>
            <a:r>
              <a:rPr lang="de-DE" altLang="de-DE" sz="1200" b="1">
                <a:solidFill>
                  <a:srgbClr val="FF3300"/>
                </a:solidFill>
                <a:latin typeface="Courier New" panose="02070309020205020404" pitchFamily="49" charset="0"/>
              </a:rPr>
              <a:t> Y()</a:t>
            </a:r>
            <a:r>
              <a:rPr lang="de-DE" altLang="de-DE" sz="1200" b="1">
                <a:latin typeface="Courier New" panose="02070309020205020404" pitchFamily="49" charset="0"/>
              </a:rPr>
              <a:t>{</a:t>
            </a:r>
          </a:p>
          <a:p>
            <a:r>
              <a:rPr lang="de-DE" altLang="de-DE" sz="1200" b="1">
                <a:latin typeface="Courier New" panose="02070309020205020404" pitchFamily="49" charset="0"/>
              </a:rPr>
              <a:t>  cout &lt;&lt; "Y-Standardkonstruktor!\n";</a:t>
            </a:r>
          </a:p>
          <a:p>
            <a:r>
              <a:rPr lang="de-DE" altLang="de-DE" sz="1200" b="1">
                <a:latin typeface="Courier New" panose="02070309020205020404" pitchFamily="49" charset="0"/>
              </a:rPr>
              <a:t>  y = 0;</a:t>
            </a:r>
          </a:p>
          <a:p>
            <a:r>
              <a:rPr lang="de-DE" altLang="de-DE" sz="1200" b="1">
                <a:latin typeface="Courier New" panose="02070309020205020404" pitchFamily="49" charset="0"/>
              </a:rPr>
              <a:t> }</a:t>
            </a:r>
          </a:p>
          <a:p>
            <a:r>
              <a:rPr lang="de-DE" altLang="de-DE" sz="1200" b="1">
                <a:solidFill>
                  <a:srgbClr val="FF3300"/>
                </a:solidFill>
                <a:latin typeface="Courier New" panose="02070309020205020404" pitchFamily="49" charset="0"/>
              </a:rPr>
              <a:t> Y(int v1, int v2)</a:t>
            </a:r>
            <a:r>
              <a:rPr lang="de-DE" altLang="de-DE" sz="1200" b="1">
                <a:latin typeface="Courier New" panose="02070309020205020404" pitchFamily="49" charset="0"/>
              </a:rPr>
              <a:t>:</a:t>
            </a:r>
            <a:r>
              <a:rPr lang="de-DE" altLang="de-DE" sz="1200" b="1">
                <a:solidFill>
                  <a:schemeClr val="accent2"/>
                </a:solidFill>
                <a:latin typeface="Courier New" panose="02070309020205020404" pitchFamily="49" charset="0"/>
              </a:rPr>
              <a:t>X(v1)</a:t>
            </a:r>
            <a:r>
              <a:rPr lang="de-DE" altLang="de-DE" sz="1200" b="1">
                <a:latin typeface="Courier New" panose="02070309020205020404" pitchFamily="49" charset="0"/>
              </a:rPr>
              <a:t>{</a:t>
            </a:r>
          </a:p>
          <a:p>
            <a:r>
              <a:rPr lang="de-DE" altLang="de-DE" sz="1200" b="1">
                <a:latin typeface="Courier New" panose="02070309020205020404" pitchFamily="49" charset="0"/>
              </a:rPr>
              <a:t>  cout &lt;&lt; "Y-ParaKonstruktor!\n";</a:t>
            </a:r>
          </a:p>
          <a:p>
            <a:r>
              <a:rPr lang="de-DE" altLang="de-DE" sz="1200" b="1">
                <a:latin typeface="Courier New" panose="02070309020205020404" pitchFamily="49" charset="0"/>
              </a:rPr>
              <a:t>  y = v2;</a:t>
            </a:r>
          </a:p>
          <a:p>
            <a:r>
              <a:rPr lang="de-DE" altLang="de-DE" sz="1200" b="1">
                <a:latin typeface="Courier New" panose="02070309020205020404" pitchFamily="49" charset="0"/>
              </a:rPr>
              <a:t> }</a:t>
            </a:r>
          </a:p>
          <a:p>
            <a:r>
              <a:rPr lang="de-DE" altLang="de-DE" sz="1200" b="1">
                <a:solidFill>
                  <a:srgbClr val="FF3300"/>
                </a:solidFill>
                <a:latin typeface="Courier New" panose="02070309020205020404" pitchFamily="49" charset="0"/>
              </a:rPr>
              <a:t> ~Y()</a:t>
            </a:r>
            <a:r>
              <a:rPr lang="de-DE" altLang="de-DE" sz="1200" b="1">
                <a:latin typeface="Courier New" panose="02070309020205020404" pitchFamily="49" charset="0"/>
              </a:rPr>
              <a:t>{ cout &lt;&lt; "Y-Destruktor!\n";}</a:t>
            </a:r>
          </a:p>
          <a:p>
            <a:r>
              <a:rPr lang="de-DE" altLang="de-DE" sz="1200" b="1">
                <a:latin typeface="Courier New" panose="02070309020205020404" pitchFamily="49" charset="0"/>
              </a:rPr>
              <a:t> void ausgabe(){</a:t>
            </a:r>
          </a:p>
          <a:p>
            <a:r>
              <a:rPr lang="de-DE" altLang="de-DE" sz="1200" b="1">
                <a:solidFill>
                  <a:srgbClr val="FF3300"/>
                </a:solidFill>
                <a:latin typeface="Courier New" panose="02070309020205020404" pitchFamily="49" charset="0"/>
              </a:rPr>
              <a:t>  X::ausgabe();</a:t>
            </a:r>
            <a:endParaRPr lang="de-DE" altLang="de-DE" sz="1200" b="1">
              <a:latin typeface="Courier New" panose="02070309020205020404" pitchFamily="49" charset="0"/>
            </a:endParaRPr>
          </a:p>
          <a:p>
            <a:r>
              <a:rPr lang="de-DE" altLang="de-DE" sz="1200" b="1">
                <a:latin typeface="Courier New" panose="02070309020205020404" pitchFamily="49" charset="0"/>
              </a:rPr>
              <a:t>  cout &lt;&lt; "Y-Wert: " &lt;&lt; y &lt;&lt; endl;}</a:t>
            </a:r>
          </a:p>
          <a:p>
            <a:r>
              <a:rPr lang="de-DE" altLang="de-DE" sz="1200" b="1">
                <a:latin typeface="Courier New" panose="02070309020205020404" pitchFamily="49" charset="0"/>
              </a:rPr>
              <a:t>};</a:t>
            </a:r>
          </a:p>
          <a:p>
            <a:endParaRPr lang="de-DE" altLang="de-DE" sz="1200" b="1">
              <a:latin typeface="Courier New" panose="02070309020205020404" pitchFamily="49" charset="0"/>
            </a:endParaRPr>
          </a:p>
          <a:p>
            <a:r>
              <a:rPr lang="de-DE" altLang="de-DE" sz="1200" b="1">
                <a:latin typeface="Courier New" panose="02070309020205020404" pitchFamily="49" charset="0"/>
              </a:rPr>
              <a:t>int main(){</a:t>
            </a:r>
          </a:p>
          <a:p>
            <a:r>
              <a:rPr lang="de-DE" altLang="de-DE" sz="1200" b="1">
                <a:solidFill>
                  <a:srgbClr val="FF3300"/>
                </a:solidFill>
                <a:latin typeface="Courier New" panose="02070309020205020404" pitchFamily="49" charset="0"/>
              </a:rPr>
              <a:t> Y obj1</a:t>
            </a:r>
            <a:r>
              <a:rPr lang="de-DE" altLang="de-DE" sz="1200" b="1">
                <a:latin typeface="Courier New" panose="02070309020205020404" pitchFamily="49" charset="0"/>
              </a:rPr>
              <a:t>; </a:t>
            </a:r>
          </a:p>
          <a:p>
            <a:r>
              <a:rPr lang="de-DE" altLang="de-DE" sz="1200" b="1">
                <a:latin typeface="Courier New" panose="02070309020205020404" pitchFamily="49" charset="0"/>
              </a:rPr>
              <a:t> obj1.ausgabe();</a:t>
            </a:r>
          </a:p>
          <a:p>
            <a:r>
              <a:rPr lang="de-DE" altLang="de-DE" sz="1200" b="1">
                <a:solidFill>
                  <a:srgbClr val="FF3300"/>
                </a:solidFill>
                <a:latin typeface="Courier New" panose="02070309020205020404" pitchFamily="49" charset="0"/>
              </a:rPr>
              <a:t> Y obj2(</a:t>
            </a:r>
            <a:r>
              <a:rPr lang="de-DE" altLang="de-DE" sz="1200" b="1">
                <a:solidFill>
                  <a:schemeClr val="accent2"/>
                </a:solidFill>
                <a:latin typeface="Courier New" panose="02070309020205020404" pitchFamily="49" charset="0"/>
              </a:rPr>
              <a:t>10,20</a:t>
            </a:r>
            <a:r>
              <a:rPr lang="de-DE" altLang="de-DE" sz="1200" b="1">
                <a:solidFill>
                  <a:srgbClr val="FF3300"/>
                </a:solidFill>
                <a:latin typeface="Courier New" panose="02070309020205020404" pitchFamily="49" charset="0"/>
              </a:rPr>
              <a:t>)</a:t>
            </a:r>
            <a:r>
              <a:rPr lang="de-DE" altLang="de-DE" sz="1200" b="1">
                <a:latin typeface="Courier New" panose="02070309020205020404" pitchFamily="49" charset="0"/>
              </a:rPr>
              <a:t>; </a:t>
            </a:r>
          </a:p>
          <a:p>
            <a:r>
              <a:rPr lang="de-DE" altLang="de-DE" sz="1200" b="1">
                <a:latin typeface="Courier New" panose="02070309020205020404" pitchFamily="49" charset="0"/>
              </a:rPr>
              <a:t> obj2.ausgabe();</a:t>
            </a:r>
          </a:p>
          <a:p>
            <a:r>
              <a:rPr lang="de-DE" altLang="de-DE" sz="1200" b="1">
                <a:latin typeface="Courier New" panose="02070309020205020404" pitchFamily="49" charset="0"/>
              </a:rPr>
              <a:t>}</a:t>
            </a:r>
          </a:p>
        </p:txBody>
      </p:sp>
      <p:pic>
        <p:nvPicPr>
          <p:cNvPr id="177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4292600"/>
            <a:ext cx="19526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blinds(horizontal)">
                                      <p:cBhvr>
                                        <p:cTn id="7" dur="500"/>
                                        <p:tgtEl>
                                          <p:spTgt spid="177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7156"/>
                                        </p:tgtEl>
                                        <p:attrNameLst>
                                          <p:attrName>style.visibility</p:attrName>
                                        </p:attrNameLst>
                                      </p:cBhvr>
                                      <p:to>
                                        <p:strVal val="visible"/>
                                      </p:to>
                                    </p:set>
                                    <p:animEffect transition="in" filter="blinds(horizontal)">
                                      <p:cBhvr>
                                        <p:cTn id="12" dur="500"/>
                                        <p:tgtEl>
                                          <p:spTgt spid="177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7157"/>
                                        </p:tgtEl>
                                        <p:attrNameLst>
                                          <p:attrName>style.visibility</p:attrName>
                                        </p:attrNameLst>
                                      </p:cBhvr>
                                      <p:to>
                                        <p:strVal val="visible"/>
                                      </p:to>
                                    </p:set>
                                    <p:animEffect transition="in" filter="blinds(horizontal)">
                                      <p:cBhvr>
                                        <p:cTn id="17" dur="500"/>
                                        <p:tgtEl>
                                          <p:spTgt spid="17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nimBg="1"/>
      <p:bldP spid="1771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25605" name="Rectangle 2"/>
          <p:cNvSpPr>
            <a:spLocks noGrp="1" noChangeArrowheads="1"/>
          </p:cNvSpPr>
          <p:nvPr>
            <p:ph type="title"/>
          </p:nvPr>
        </p:nvSpPr>
        <p:spPr/>
        <p:txBody>
          <a:bodyPr/>
          <a:lstStyle/>
          <a:p>
            <a:r>
              <a:rPr lang="de-DE" altLang="de-DE" smtClean="0"/>
              <a:t>Mehrfachvererbung</a:t>
            </a:r>
          </a:p>
        </p:txBody>
      </p:sp>
      <p:sp>
        <p:nvSpPr>
          <p:cNvPr id="25606" name="Rectangle 3"/>
          <p:cNvSpPr>
            <a:spLocks noGrp="1" noChangeArrowheads="1"/>
          </p:cNvSpPr>
          <p:nvPr>
            <p:ph type="body" idx="1"/>
          </p:nvPr>
        </p:nvSpPr>
        <p:spPr/>
        <p:txBody>
          <a:bodyPr/>
          <a:lstStyle/>
          <a:p>
            <a:pPr>
              <a:lnSpc>
                <a:spcPct val="90000"/>
              </a:lnSpc>
            </a:pPr>
            <a:r>
              <a:rPr lang="de-DE" altLang="de-DE" sz="2000" b="1" smtClean="0"/>
              <a:t>Mehrfachvererbung</a:t>
            </a:r>
            <a:r>
              <a:rPr lang="de-DE" altLang="de-DE" sz="2000" smtClean="0"/>
              <a:t> liegt vor, wenn eine Klasse K von </a:t>
            </a:r>
            <a:r>
              <a:rPr lang="de-DE" altLang="de-DE" sz="2000" b="1" smtClean="0"/>
              <a:t>mehreren direkten Basisklassen</a:t>
            </a:r>
            <a:r>
              <a:rPr lang="de-DE" altLang="de-DE" sz="2000" smtClean="0"/>
              <a:t> abgeleitet wird. </a:t>
            </a:r>
          </a:p>
          <a:p>
            <a:pPr>
              <a:lnSpc>
                <a:spcPct val="90000"/>
              </a:lnSpc>
            </a:pPr>
            <a:r>
              <a:rPr lang="de-DE" altLang="de-DE" sz="2000" smtClean="0"/>
              <a:t>K erbt sämtliche Attribute und Methoden ihrer Basisklassen</a:t>
            </a:r>
          </a:p>
          <a:p>
            <a:pPr lvl="1">
              <a:lnSpc>
                <a:spcPct val="90000"/>
              </a:lnSpc>
            </a:pPr>
            <a:r>
              <a:rPr lang="de-DE" altLang="de-DE" sz="1600" b="1" smtClean="0">
                <a:solidFill>
                  <a:srgbClr val="FF3300"/>
                </a:solidFill>
                <a:latin typeface="Courier New" panose="02070309020205020404" pitchFamily="49" charset="0"/>
              </a:rPr>
              <a:t>class Z: public X, private Y</a:t>
            </a:r>
            <a:br>
              <a:rPr lang="de-DE" altLang="de-DE" sz="1600" b="1" smtClean="0">
                <a:solidFill>
                  <a:srgbClr val="FF3300"/>
                </a:solidFill>
                <a:latin typeface="Courier New" panose="02070309020205020404" pitchFamily="49" charset="0"/>
              </a:rPr>
            </a:br>
            <a:r>
              <a:rPr lang="de-DE" altLang="de-DE" sz="1600" b="1" smtClean="0">
                <a:solidFill>
                  <a:srgbClr val="FF3300"/>
                </a:solidFill>
                <a:latin typeface="Courier New" panose="02070309020205020404" pitchFamily="49" charset="0"/>
              </a:rPr>
              <a:t>{</a:t>
            </a:r>
            <a:br>
              <a:rPr lang="de-DE" altLang="de-DE" sz="1600" b="1" smtClean="0">
                <a:solidFill>
                  <a:srgbClr val="FF3300"/>
                </a:solidFill>
                <a:latin typeface="Courier New" panose="02070309020205020404" pitchFamily="49" charset="0"/>
              </a:rPr>
            </a:br>
            <a:r>
              <a:rPr lang="de-DE" altLang="de-DE" sz="1600" b="1" smtClean="0">
                <a:solidFill>
                  <a:srgbClr val="FF3300"/>
                </a:solidFill>
                <a:latin typeface="Courier New" panose="02070309020205020404" pitchFamily="49" charset="0"/>
              </a:rPr>
              <a:t>....</a:t>
            </a:r>
            <a:br>
              <a:rPr lang="de-DE" altLang="de-DE" sz="1600" b="1" smtClean="0">
                <a:solidFill>
                  <a:srgbClr val="FF3300"/>
                </a:solidFill>
                <a:latin typeface="Courier New" panose="02070309020205020404" pitchFamily="49" charset="0"/>
              </a:rPr>
            </a:br>
            <a:r>
              <a:rPr lang="de-DE" altLang="de-DE" sz="1600" b="1" smtClean="0">
                <a:solidFill>
                  <a:srgbClr val="FF3300"/>
                </a:solidFill>
                <a:latin typeface="Courier New" panose="02070309020205020404" pitchFamily="49" charset="0"/>
              </a:rPr>
              <a:t>};</a:t>
            </a:r>
            <a:endParaRPr lang="de-DE" altLang="de-DE" sz="1800" b="1" smtClean="0">
              <a:latin typeface="Courier New" panose="02070309020205020404" pitchFamily="49" charset="0"/>
            </a:endParaRPr>
          </a:p>
          <a:p>
            <a:pPr lvl="1">
              <a:lnSpc>
                <a:spcPct val="90000"/>
              </a:lnSpc>
              <a:buFontTx/>
              <a:buNone/>
            </a:pPr>
            <a:endParaRPr lang="de-DE" altLang="de-DE" sz="1800" b="1" smtClean="0">
              <a:latin typeface="Courier New" panose="02070309020205020404" pitchFamily="49" charset="0"/>
            </a:endParaRPr>
          </a:p>
        </p:txBody>
      </p:sp>
      <p:graphicFrame>
        <p:nvGraphicFramePr>
          <p:cNvPr id="25607" name="Object 4"/>
          <p:cNvGraphicFramePr>
            <a:graphicFrameLocks noGrp="1" noChangeAspect="1"/>
          </p:cNvGraphicFramePr>
          <p:nvPr>
            <p:ph sz="half" idx="4294967295"/>
          </p:nvPr>
        </p:nvGraphicFramePr>
        <p:xfrm>
          <a:off x="2124075" y="968375"/>
          <a:ext cx="5688013" cy="5268913"/>
        </p:xfrm>
        <a:graphic>
          <a:graphicData uri="http://schemas.openxmlformats.org/presentationml/2006/ole">
            <mc:AlternateContent xmlns:mc="http://schemas.openxmlformats.org/markup-compatibility/2006">
              <mc:Choice xmlns:v="urn:schemas-microsoft-com:vml" Requires="v">
                <p:oleObj spid="_x0000_s25622" name="Visio" r:id="rId3" imgW="4082062" imgH="3779400" progId="Visio.Drawing.6">
                  <p:embed/>
                </p:oleObj>
              </mc:Choice>
              <mc:Fallback>
                <p:oleObj name="Visio" r:id="rId3" imgW="4082062" imgH="37794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68375"/>
                        <a:ext cx="5688013" cy="526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Text Box 5"/>
          <p:cNvSpPr txBox="1">
            <a:spLocks noChangeArrowheads="1"/>
          </p:cNvSpPr>
          <p:nvPr/>
        </p:nvSpPr>
        <p:spPr bwMode="auto">
          <a:xfrm>
            <a:off x="5027613" y="2349500"/>
            <a:ext cx="350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de-DE" altLang="de-DE" sz="2000" i="1">
                <a:solidFill>
                  <a:schemeClr val="accent2"/>
                </a:solidFill>
              </a:rPr>
              <a:t>Konstruktoren der Basisklassen werden in der Reihenfolge der Deklaration ausgeführt</a:t>
            </a:r>
          </a:p>
        </p:txBody>
      </p:sp>
      <p:sp>
        <p:nvSpPr>
          <p:cNvPr id="25609" name="Line 6"/>
          <p:cNvSpPr>
            <a:spLocks noChangeShapeType="1"/>
          </p:cNvSpPr>
          <p:nvPr/>
        </p:nvSpPr>
        <p:spPr bwMode="auto">
          <a:xfrm flipH="1" flipV="1">
            <a:off x="3252788" y="2493963"/>
            <a:ext cx="1895475" cy="287337"/>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5610" name="Line 7"/>
          <p:cNvSpPr>
            <a:spLocks noChangeShapeType="1"/>
          </p:cNvSpPr>
          <p:nvPr/>
        </p:nvSpPr>
        <p:spPr bwMode="auto">
          <a:xfrm flipH="1" flipV="1">
            <a:off x="4572000" y="2492375"/>
            <a:ext cx="552450" cy="144463"/>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26629" name="Rectangle 2"/>
          <p:cNvSpPr>
            <a:spLocks noGrp="1" noChangeArrowheads="1"/>
          </p:cNvSpPr>
          <p:nvPr>
            <p:ph type="title"/>
          </p:nvPr>
        </p:nvSpPr>
        <p:spPr/>
        <p:txBody>
          <a:bodyPr/>
          <a:lstStyle/>
          <a:p>
            <a:r>
              <a:rPr lang="de-DE" altLang="de-DE" smtClean="0"/>
              <a:t>Mehrfachvererbung: Gleichnamige Elemente </a:t>
            </a:r>
          </a:p>
        </p:txBody>
      </p:sp>
      <p:sp>
        <p:nvSpPr>
          <p:cNvPr id="179203" name="Rectangle 3"/>
          <p:cNvSpPr>
            <a:spLocks noGrp="1" noChangeArrowheads="1"/>
          </p:cNvSpPr>
          <p:nvPr>
            <p:ph type="body" idx="1"/>
          </p:nvPr>
        </p:nvSpPr>
        <p:spPr/>
        <p:txBody>
          <a:bodyPr/>
          <a:lstStyle/>
          <a:p>
            <a:r>
              <a:rPr lang="de-DE" altLang="de-DE" b="1" smtClean="0"/>
              <a:t>Sonderfall</a:t>
            </a:r>
            <a:endParaRPr lang="de-DE" altLang="de-DE" smtClean="0"/>
          </a:p>
          <a:p>
            <a:pPr lvl="1"/>
            <a:r>
              <a:rPr lang="de-DE" altLang="de-DE" smtClean="0"/>
              <a:t>Was ist, wenn in zwei oder </a:t>
            </a:r>
            <a:r>
              <a:rPr lang="de-DE" altLang="de-DE" b="1" smtClean="0"/>
              <a:t>mehreren Basisklassen</a:t>
            </a:r>
            <a:r>
              <a:rPr lang="de-DE" altLang="de-DE" smtClean="0"/>
              <a:t> </a:t>
            </a:r>
            <a:r>
              <a:rPr lang="de-DE" altLang="de-DE" b="1" smtClean="0"/>
              <a:t>Attribute</a:t>
            </a:r>
            <a:r>
              <a:rPr lang="de-DE" altLang="de-DE" smtClean="0"/>
              <a:t> bzw. </a:t>
            </a:r>
            <a:r>
              <a:rPr lang="de-DE" altLang="de-DE" b="1" smtClean="0"/>
              <a:t>Methoden mit gleichem Namen</a:t>
            </a:r>
            <a:r>
              <a:rPr lang="de-DE" altLang="de-DE" smtClean="0"/>
              <a:t> verwendet werden? Welches Element bzw. welche Methode ist dann maßgeblich?</a:t>
            </a:r>
          </a:p>
          <a:p>
            <a:pPr lvl="1"/>
            <a:r>
              <a:rPr lang="de-DE" altLang="de-DE" sz="1800" i="1" smtClean="0">
                <a:solidFill>
                  <a:srgbClr val="FF3300"/>
                </a:solidFill>
              </a:rPr>
              <a:t>maxGeschw</a:t>
            </a:r>
            <a:r>
              <a:rPr lang="de-DE" altLang="de-DE" sz="1800" smtClean="0"/>
              <a:t> ist ein Datenelement, das zweimal verfügbar ist, aber auch </a:t>
            </a:r>
            <a:r>
              <a:rPr lang="de-DE" altLang="de-DE" sz="1800" b="1" smtClean="0"/>
              <a:t>zweimal gebraucht</a:t>
            </a:r>
            <a:r>
              <a:rPr lang="de-DE" altLang="de-DE" sz="1800" smtClean="0"/>
              <a:t> wird (Geschwindigkeit an Land und im Wasser); über </a:t>
            </a:r>
            <a:r>
              <a:rPr lang="de-DE" altLang="de-DE" sz="1800" b="1" smtClean="0"/>
              <a:t>vollständige Qualifizierung</a:t>
            </a:r>
            <a:r>
              <a:rPr lang="de-DE" altLang="de-DE" sz="1800" smtClean="0"/>
              <a:t> spricht man das jeweils benötigte Attribut in entsprechenden Methoden an</a:t>
            </a:r>
          </a:p>
          <a:p>
            <a:pPr lvl="1"/>
            <a:r>
              <a:rPr lang="de-DE" altLang="de-DE" sz="1800" i="1" smtClean="0">
                <a:solidFill>
                  <a:srgbClr val="FF3300"/>
                </a:solidFill>
              </a:rPr>
              <a:t>Preis</a:t>
            </a:r>
            <a:r>
              <a:rPr lang="de-DE" altLang="de-DE" sz="1800" smtClean="0"/>
              <a:t> ist ein Datenelement, das nur </a:t>
            </a:r>
            <a:r>
              <a:rPr lang="de-DE" altLang="de-DE" sz="1800" b="1" smtClean="0"/>
              <a:t>einmal benötigt</a:t>
            </a:r>
            <a:r>
              <a:rPr lang="de-DE" altLang="de-DE" sz="1800" smtClean="0"/>
              <a:t> wird; am besten </a:t>
            </a:r>
            <a:r>
              <a:rPr lang="de-DE" altLang="de-DE" sz="1800" b="1" smtClean="0"/>
              <a:t>ignoriert</a:t>
            </a:r>
            <a:r>
              <a:rPr lang="de-DE" altLang="de-DE" sz="1800" smtClean="0"/>
              <a:t> man hier die geerbten Preiselemente und definiert sich ein neues Datenelement Preis in der abgeleiteten Klasse; Vorsicht bei geerbten Methoden, die dieses Attribut benutzen!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9203">
                                            <p:txEl>
                                              <p:pRg st="2" end="2"/>
                                            </p:txEl>
                                          </p:spTgt>
                                        </p:tgtEl>
                                        <p:attrNameLst>
                                          <p:attrName>style.visibility</p:attrName>
                                        </p:attrNameLst>
                                      </p:cBhvr>
                                      <p:to>
                                        <p:strVal val="visible"/>
                                      </p:to>
                                    </p:set>
                                    <p:animEffect transition="in" filter="blinds(horizontal)">
                                      <p:cBhvr>
                                        <p:cTn id="7" dur="500"/>
                                        <p:tgtEl>
                                          <p:spTgt spid="1792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9203">
                                            <p:txEl>
                                              <p:pRg st="3" end="3"/>
                                            </p:txEl>
                                          </p:spTgt>
                                        </p:tgtEl>
                                        <p:attrNameLst>
                                          <p:attrName>style.visibility</p:attrName>
                                        </p:attrNameLst>
                                      </p:cBhvr>
                                      <p:to>
                                        <p:strVal val="visible"/>
                                      </p:to>
                                    </p:set>
                                    <p:animEffect transition="in" filter="blinds(horizontal)">
                                      <p:cBhvr>
                                        <p:cTn id="12" dur="500"/>
                                        <p:tgtEl>
                                          <p:spTgt spid="179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27653" name="Rectangle 2"/>
          <p:cNvSpPr>
            <a:spLocks noChangeArrowheads="1"/>
          </p:cNvSpPr>
          <p:nvPr/>
        </p:nvSpPr>
        <p:spPr bwMode="auto">
          <a:xfrm>
            <a:off x="468313" y="3716338"/>
            <a:ext cx="8280400" cy="288925"/>
          </a:xfrm>
          <a:prstGeom prst="rect">
            <a:avLst/>
          </a:prstGeom>
          <a:solidFill>
            <a:schemeClr val="accent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de-DE" altLang="de-DE"/>
          </a:p>
        </p:txBody>
      </p:sp>
      <p:sp>
        <p:nvSpPr>
          <p:cNvPr id="27654" name="Rectangle 3"/>
          <p:cNvSpPr>
            <a:spLocks noGrp="1" noChangeArrowheads="1"/>
          </p:cNvSpPr>
          <p:nvPr>
            <p:ph type="title"/>
          </p:nvPr>
        </p:nvSpPr>
        <p:spPr/>
        <p:txBody>
          <a:bodyPr/>
          <a:lstStyle/>
          <a:p>
            <a:r>
              <a:rPr lang="de-DE" altLang="de-DE" smtClean="0"/>
              <a:t>Agenda</a:t>
            </a:r>
            <a:endParaRPr lang="en-GB" altLang="de-DE" smtClean="0"/>
          </a:p>
        </p:txBody>
      </p:sp>
      <p:sp>
        <p:nvSpPr>
          <p:cNvPr id="27655" name="Rectangle 4"/>
          <p:cNvSpPr>
            <a:spLocks noGrp="1" noChangeArrowheads="1"/>
          </p:cNvSpPr>
          <p:nvPr>
            <p:ph type="body" idx="1"/>
          </p:nvPr>
        </p:nvSpPr>
        <p:spPr/>
        <p:txBody>
          <a:bodyPr/>
          <a:lstStyle/>
          <a:p>
            <a:pPr marL="457200" indent="-457200">
              <a:lnSpc>
                <a:spcPct val="90000"/>
              </a:lnSpc>
              <a:buFontTx/>
              <a:buAutoNum type="arabicPeriod"/>
            </a:pPr>
            <a:r>
              <a:rPr lang="en-GB" altLang="de-DE" sz="2000" smtClean="0"/>
              <a:t>Vererbung</a:t>
            </a:r>
          </a:p>
          <a:p>
            <a:pPr marL="914400" lvl="1" indent="-457200">
              <a:lnSpc>
                <a:spcPct val="90000"/>
              </a:lnSpc>
              <a:buFontTx/>
              <a:buAutoNum type="arabicPeriod"/>
            </a:pPr>
            <a:r>
              <a:rPr lang="de-DE" altLang="de-DE" sz="1800" smtClean="0"/>
              <a:t>Motivation</a:t>
            </a:r>
          </a:p>
          <a:p>
            <a:pPr marL="914400" lvl="1" indent="-457200">
              <a:lnSpc>
                <a:spcPct val="90000"/>
              </a:lnSpc>
              <a:buFontTx/>
              <a:buAutoNum type="arabicPeriod"/>
            </a:pPr>
            <a:r>
              <a:rPr lang="de-DE" altLang="de-DE" sz="1800" smtClean="0"/>
              <a:t>Begriffe und Eigenschaften</a:t>
            </a:r>
          </a:p>
          <a:p>
            <a:pPr marL="914400" lvl="1" indent="-457200">
              <a:lnSpc>
                <a:spcPct val="90000"/>
              </a:lnSpc>
              <a:buFontTx/>
              <a:buAutoNum type="arabicPeriod"/>
            </a:pPr>
            <a:r>
              <a:rPr lang="de-DE" altLang="de-DE" sz="1800" smtClean="0"/>
              <a:t>Zugriffsattribute und Ableitungsformen</a:t>
            </a:r>
          </a:p>
          <a:p>
            <a:pPr marL="914400" lvl="1" indent="-457200">
              <a:lnSpc>
                <a:spcPct val="90000"/>
              </a:lnSpc>
              <a:buFontTx/>
              <a:buAutoNum type="arabicPeriod"/>
            </a:pPr>
            <a:r>
              <a:rPr lang="de-DE" altLang="de-DE" sz="1800" smtClean="0"/>
              <a:t>Redefinieren von Methoden</a:t>
            </a:r>
          </a:p>
          <a:p>
            <a:pPr marL="914400" lvl="1" indent="-457200">
              <a:lnSpc>
                <a:spcPct val="90000"/>
              </a:lnSpc>
              <a:buFontTx/>
              <a:buAutoNum type="arabicPeriod"/>
            </a:pPr>
            <a:r>
              <a:rPr lang="de-DE" altLang="de-DE" sz="1800" smtClean="0"/>
              <a:t>Konstruktoren und Destruktoren</a:t>
            </a:r>
          </a:p>
          <a:p>
            <a:pPr marL="914400" lvl="1" indent="-457200">
              <a:lnSpc>
                <a:spcPct val="90000"/>
              </a:lnSpc>
              <a:buFontTx/>
              <a:buAutoNum type="arabicPeriod"/>
            </a:pPr>
            <a:r>
              <a:rPr lang="de-DE" altLang="de-DE" sz="1800" smtClean="0"/>
              <a:t>Mehrfachvererbung</a:t>
            </a:r>
            <a:endParaRPr lang="en-GB" altLang="de-DE" sz="1800" smtClean="0"/>
          </a:p>
          <a:p>
            <a:pPr marL="457200" indent="-457200">
              <a:lnSpc>
                <a:spcPct val="90000"/>
              </a:lnSpc>
              <a:buFontTx/>
              <a:buAutoNum type="arabicPeriod"/>
            </a:pPr>
            <a:r>
              <a:rPr lang="en-GB" altLang="de-DE" sz="2000" smtClean="0"/>
              <a:t>Assoziation</a:t>
            </a:r>
          </a:p>
          <a:p>
            <a:pPr marL="914400" lvl="1" indent="-457200">
              <a:lnSpc>
                <a:spcPct val="90000"/>
              </a:lnSpc>
              <a:buFontTx/>
              <a:buAutoNum type="arabicPeriod"/>
            </a:pPr>
            <a:r>
              <a:rPr lang="de-DE" altLang="de-DE" sz="1800" smtClean="0"/>
              <a:t>Was ist eine Assoziation?</a:t>
            </a:r>
          </a:p>
          <a:p>
            <a:pPr marL="914400" lvl="1" indent="-457200">
              <a:lnSpc>
                <a:spcPct val="90000"/>
              </a:lnSpc>
              <a:buFontTx/>
              <a:buAutoNum type="arabicPeriod"/>
            </a:pPr>
            <a:r>
              <a:rPr lang="de-DE" altLang="de-DE" sz="1800" smtClean="0"/>
              <a:t>Kardinalität</a:t>
            </a:r>
          </a:p>
          <a:p>
            <a:pPr marL="914400" lvl="1" indent="-457200">
              <a:lnSpc>
                <a:spcPct val="90000"/>
              </a:lnSpc>
              <a:buFontTx/>
              <a:buAutoNum type="arabicPeriod"/>
            </a:pPr>
            <a:r>
              <a:rPr lang="de-DE" altLang="de-DE" sz="1800" smtClean="0"/>
              <a:t>Realisierung in C++</a:t>
            </a:r>
            <a:endParaRPr lang="en-GB" altLang="de-DE" sz="1800" smtClean="0"/>
          </a:p>
          <a:p>
            <a:pPr marL="457200" indent="-457200">
              <a:lnSpc>
                <a:spcPct val="90000"/>
              </a:lnSpc>
              <a:buFontTx/>
              <a:buAutoNum type="arabicPeriod"/>
            </a:pPr>
            <a:r>
              <a:rPr lang="en-GB" altLang="de-DE" sz="2000" smtClean="0"/>
              <a:t>Komposition</a:t>
            </a:r>
          </a:p>
          <a:p>
            <a:pPr marL="914400" lvl="1" indent="-457200">
              <a:lnSpc>
                <a:spcPct val="90000"/>
              </a:lnSpc>
              <a:buFontTx/>
              <a:buAutoNum type="arabicPeriod"/>
            </a:pPr>
            <a:r>
              <a:rPr lang="de-DE" altLang="de-DE" sz="1800" smtClean="0"/>
              <a:t>Was ist eine Komposition?</a:t>
            </a:r>
          </a:p>
          <a:p>
            <a:pPr marL="914400" lvl="1" indent="-457200">
              <a:lnSpc>
                <a:spcPct val="90000"/>
              </a:lnSpc>
              <a:buFontTx/>
              <a:buAutoNum type="arabicPeriod"/>
            </a:pPr>
            <a:r>
              <a:rPr lang="de-DE" altLang="de-DE" sz="1800" smtClean="0"/>
              <a:t>Realisierung in C++</a:t>
            </a:r>
            <a:endParaRPr lang="en-GB" altLang="de-DE" sz="18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28677" name="Rectangle 2"/>
          <p:cNvSpPr>
            <a:spLocks noGrp="1" noChangeArrowheads="1"/>
          </p:cNvSpPr>
          <p:nvPr>
            <p:ph type="title"/>
          </p:nvPr>
        </p:nvSpPr>
        <p:spPr/>
        <p:txBody>
          <a:bodyPr/>
          <a:lstStyle/>
          <a:p>
            <a:r>
              <a:rPr lang="de-DE" altLang="de-DE" smtClean="0"/>
              <a:t>Was ist eine Assoziation?</a:t>
            </a:r>
          </a:p>
        </p:txBody>
      </p:sp>
      <p:sp>
        <p:nvSpPr>
          <p:cNvPr id="28678" name="Rectangle 3"/>
          <p:cNvSpPr>
            <a:spLocks noGrp="1" noChangeArrowheads="1"/>
          </p:cNvSpPr>
          <p:nvPr>
            <p:ph type="body" idx="1"/>
          </p:nvPr>
        </p:nvSpPr>
        <p:spPr/>
        <p:txBody>
          <a:bodyPr/>
          <a:lstStyle/>
          <a:p>
            <a:r>
              <a:rPr lang="de-DE" altLang="de-DE" b="1" smtClean="0"/>
              <a:t>Assoziation</a:t>
            </a:r>
            <a:r>
              <a:rPr lang="de-DE" altLang="de-DE" smtClean="0"/>
              <a:t> modelliert </a:t>
            </a:r>
            <a:r>
              <a:rPr lang="de-DE" altLang="de-DE" b="1" smtClean="0"/>
              <a:t>Beziehung</a:t>
            </a:r>
            <a:r>
              <a:rPr lang="de-DE" altLang="de-DE" smtClean="0"/>
              <a:t> zwischen </a:t>
            </a:r>
            <a:r>
              <a:rPr lang="de-DE" altLang="de-DE" b="1" smtClean="0"/>
              <a:t>Objekten</a:t>
            </a:r>
            <a:r>
              <a:rPr lang="de-DE" altLang="de-DE" smtClean="0"/>
              <a:t> gleichrangiger Klassen. </a:t>
            </a:r>
          </a:p>
          <a:p>
            <a:r>
              <a:rPr lang="de-DE" altLang="de-DE" smtClean="0"/>
              <a:t>Semantik: Kunde </a:t>
            </a:r>
            <a:r>
              <a:rPr lang="de-DE" altLang="de-DE" b="1" smtClean="0"/>
              <a:t>besitzt</a:t>
            </a:r>
            <a:r>
              <a:rPr lang="de-DE" altLang="de-DE" smtClean="0"/>
              <a:t> Konto; Chef </a:t>
            </a:r>
            <a:r>
              <a:rPr lang="de-DE" altLang="de-DE" b="1" smtClean="0"/>
              <a:t>hat</a:t>
            </a:r>
            <a:r>
              <a:rPr lang="de-DE" altLang="de-DE" smtClean="0"/>
              <a:t> Mitarbeiter</a:t>
            </a:r>
          </a:p>
          <a:p>
            <a:r>
              <a:rPr lang="de-DE" altLang="de-DE" smtClean="0"/>
              <a:t>Im Gegensatz dazu verknüpft eine </a:t>
            </a:r>
            <a:r>
              <a:rPr lang="de-DE" altLang="de-DE" b="1" smtClean="0"/>
              <a:t>Vererbung</a:t>
            </a:r>
            <a:r>
              <a:rPr lang="de-DE" altLang="de-DE" smtClean="0"/>
              <a:t> Klassen miteinander, </a:t>
            </a:r>
            <a:r>
              <a:rPr lang="de-DE" altLang="de-DE" b="1" smtClean="0"/>
              <a:t>nicht</a:t>
            </a:r>
            <a:r>
              <a:rPr lang="de-DE" altLang="de-DE" smtClean="0"/>
              <a:t> Objekte der Klassen </a:t>
            </a:r>
          </a:p>
          <a:p>
            <a:r>
              <a:rPr lang="de-DE" altLang="de-DE" smtClean="0"/>
              <a:t>Beispiel:</a:t>
            </a:r>
          </a:p>
        </p:txBody>
      </p:sp>
      <p:pic>
        <p:nvPicPr>
          <p:cNvPr id="181252" name="Picture 4" descr="a2-09-01"/>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b="558"/>
          <a:stretch>
            <a:fillRect/>
          </a:stretch>
        </p:blipFill>
        <p:spPr>
          <a:xfrm>
            <a:off x="2123728" y="3356992"/>
            <a:ext cx="5256188" cy="3010076"/>
          </a:xfrm>
          <a:solidFill>
            <a:srgbClr val="FCFAD8"/>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1252"/>
                                        </p:tgtEl>
                                        <p:attrNameLst>
                                          <p:attrName>style.visibility</p:attrName>
                                        </p:attrNameLst>
                                      </p:cBhvr>
                                      <p:to>
                                        <p:strVal val="visible"/>
                                      </p:to>
                                    </p:set>
                                    <p:anim calcmode="lin" valueType="num">
                                      <p:cBhvr>
                                        <p:cTn id="7" dur="500" fill="hold"/>
                                        <p:tgtEl>
                                          <p:spTgt spid="181252"/>
                                        </p:tgtEl>
                                        <p:attrNameLst>
                                          <p:attrName>ppt_w</p:attrName>
                                        </p:attrNameLst>
                                      </p:cBhvr>
                                      <p:tavLst>
                                        <p:tav tm="0">
                                          <p:val>
                                            <p:fltVal val="0"/>
                                          </p:val>
                                        </p:tav>
                                        <p:tav tm="100000">
                                          <p:val>
                                            <p:strVal val="#ppt_w"/>
                                          </p:val>
                                        </p:tav>
                                      </p:tavLst>
                                    </p:anim>
                                    <p:anim calcmode="lin" valueType="num">
                                      <p:cBhvr>
                                        <p:cTn id="8" dur="500" fill="hold"/>
                                        <p:tgtEl>
                                          <p:spTgt spid="1812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29701" name="Rectangle 2"/>
          <p:cNvSpPr>
            <a:spLocks noGrp="1" noChangeArrowheads="1"/>
          </p:cNvSpPr>
          <p:nvPr>
            <p:ph type="title"/>
          </p:nvPr>
        </p:nvSpPr>
        <p:spPr/>
        <p:txBody>
          <a:bodyPr/>
          <a:lstStyle/>
          <a:p>
            <a:r>
              <a:rPr lang="de-DE" altLang="de-DE" smtClean="0"/>
              <a:t>Kardinalität</a:t>
            </a:r>
          </a:p>
        </p:txBody>
      </p:sp>
      <p:sp>
        <p:nvSpPr>
          <p:cNvPr id="29702" name="Rectangle 3"/>
          <p:cNvSpPr>
            <a:spLocks noGrp="1" noChangeArrowheads="1"/>
          </p:cNvSpPr>
          <p:nvPr>
            <p:ph type="body" idx="1"/>
          </p:nvPr>
        </p:nvSpPr>
        <p:spPr/>
        <p:txBody>
          <a:bodyPr/>
          <a:lstStyle/>
          <a:p>
            <a:r>
              <a:rPr lang="de-DE" altLang="de-DE" smtClean="0"/>
              <a:t>Kardinalität gibt an, mit wie vielen anderen Objekten ein Objekt einer Klasse in Beziehung stehen kann.</a:t>
            </a:r>
          </a:p>
        </p:txBody>
      </p:sp>
      <p:pic>
        <p:nvPicPr>
          <p:cNvPr id="182276" name="Picture 4" descr="a2-09-03"/>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827088" y="2205038"/>
            <a:ext cx="7704137" cy="2154237"/>
          </a:xfrm>
          <a:solidFill>
            <a:srgbClr val="FCFAD8"/>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2276"/>
                                        </p:tgtEl>
                                        <p:attrNameLst>
                                          <p:attrName>style.visibility</p:attrName>
                                        </p:attrNameLst>
                                      </p:cBhvr>
                                      <p:to>
                                        <p:strVal val="visible"/>
                                      </p:to>
                                    </p:set>
                                    <p:anim calcmode="lin" valueType="num">
                                      <p:cBhvr>
                                        <p:cTn id="7" dur="500" fill="hold"/>
                                        <p:tgtEl>
                                          <p:spTgt spid="182276"/>
                                        </p:tgtEl>
                                        <p:attrNameLst>
                                          <p:attrName>ppt_w</p:attrName>
                                        </p:attrNameLst>
                                      </p:cBhvr>
                                      <p:tavLst>
                                        <p:tav tm="0">
                                          <p:val>
                                            <p:fltVal val="0"/>
                                          </p:val>
                                        </p:tav>
                                        <p:tav tm="100000">
                                          <p:val>
                                            <p:strVal val="#ppt_w"/>
                                          </p:val>
                                        </p:tav>
                                      </p:tavLst>
                                    </p:anim>
                                    <p:anim calcmode="lin" valueType="num">
                                      <p:cBhvr>
                                        <p:cTn id="8" dur="500" fill="hold"/>
                                        <p:tgtEl>
                                          <p:spTgt spid="1822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30725" name="Rectangle 2"/>
          <p:cNvSpPr>
            <a:spLocks noGrp="1" noChangeArrowheads="1"/>
          </p:cNvSpPr>
          <p:nvPr>
            <p:ph type="title"/>
          </p:nvPr>
        </p:nvSpPr>
        <p:spPr/>
        <p:txBody>
          <a:bodyPr/>
          <a:lstStyle/>
          <a:p>
            <a:r>
              <a:rPr lang="de-DE" altLang="de-DE" smtClean="0"/>
              <a:t>UML-Notation </a:t>
            </a:r>
          </a:p>
        </p:txBody>
      </p:sp>
      <p:pic>
        <p:nvPicPr>
          <p:cNvPr id="183299" name="Picture 3" descr="a2-09-0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b="44272"/>
          <a:stretch>
            <a:fillRect/>
          </a:stretch>
        </p:blipFill>
        <p:spPr>
          <a:xfrm>
            <a:off x="827088" y="1200150"/>
            <a:ext cx="7747000" cy="4856163"/>
          </a:xfrm>
          <a:solidFill>
            <a:srgbClr val="FCFAD8"/>
          </a:solid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3299"/>
                                        </p:tgtEl>
                                        <p:attrNameLst>
                                          <p:attrName>style.visibility</p:attrName>
                                        </p:attrNameLst>
                                      </p:cBhvr>
                                      <p:to>
                                        <p:strVal val="visible"/>
                                      </p:to>
                                    </p:set>
                                    <p:anim calcmode="lin" valueType="num">
                                      <p:cBhvr>
                                        <p:cTn id="7" dur="500" fill="hold"/>
                                        <p:tgtEl>
                                          <p:spTgt spid="183299"/>
                                        </p:tgtEl>
                                        <p:attrNameLst>
                                          <p:attrName>ppt_w</p:attrName>
                                        </p:attrNameLst>
                                      </p:cBhvr>
                                      <p:tavLst>
                                        <p:tav tm="0">
                                          <p:val>
                                            <p:fltVal val="0"/>
                                          </p:val>
                                        </p:tav>
                                        <p:tav tm="100000">
                                          <p:val>
                                            <p:strVal val="#ppt_w"/>
                                          </p:val>
                                        </p:tav>
                                      </p:tavLst>
                                    </p:anim>
                                    <p:anim calcmode="lin" valueType="num">
                                      <p:cBhvr>
                                        <p:cTn id="8" dur="500" fill="hold"/>
                                        <p:tgtEl>
                                          <p:spTgt spid="1832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31749" name="Rectangle 2"/>
          <p:cNvSpPr>
            <a:spLocks noGrp="1" noChangeArrowheads="1"/>
          </p:cNvSpPr>
          <p:nvPr>
            <p:ph type="title"/>
          </p:nvPr>
        </p:nvSpPr>
        <p:spPr/>
        <p:txBody>
          <a:bodyPr/>
          <a:lstStyle/>
          <a:p>
            <a:r>
              <a:rPr lang="de-DE" altLang="de-DE" smtClean="0"/>
              <a:t>Realisierung Assoziation in C++</a:t>
            </a:r>
          </a:p>
        </p:txBody>
      </p:sp>
      <p:sp>
        <p:nvSpPr>
          <p:cNvPr id="184323" name="Rectangle 3"/>
          <p:cNvSpPr>
            <a:spLocks noGrp="1" noChangeArrowheads="1"/>
          </p:cNvSpPr>
          <p:nvPr>
            <p:ph type="body" idx="1"/>
          </p:nvPr>
        </p:nvSpPr>
        <p:spPr/>
        <p:txBody>
          <a:bodyPr/>
          <a:lstStyle/>
          <a:p>
            <a:r>
              <a:rPr lang="de-DE" altLang="de-DE" smtClean="0"/>
              <a:t>Da eine Assoziation i.d.R. „unabhängige“ Objekte verschiedener Klassen miteinander verbindet, wird die Verknüpfung über </a:t>
            </a:r>
            <a:r>
              <a:rPr lang="de-DE" altLang="de-DE" b="1" smtClean="0"/>
              <a:t>Attribute</a:t>
            </a:r>
            <a:r>
              <a:rPr lang="de-DE" altLang="de-DE" smtClean="0"/>
              <a:t> realisiert, die </a:t>
            </a:r>
            <a:r>
              <a:rPr lang="de-DE" altLang="de-DE" b="1" smtClean="0"/>
              <a:t>Zeiger</a:t>
            </a:r>
            <a:r>
              <a:rPr lang="de-DE" altLang="de-DE" smtClean="0"/>
              <a:t> auf die assoziierten </a:t>
            </a:r>
            <a:r>
              <a:rPr lang="de-DE" altLang="de-DE" b="1" smtClean="0"/>
              <a:t>Objekte</a:t>
            </a:r>
            <a:r>
              <a:rPr lang="de-DE" altLang="de-DE" smtClean="0"/>
              <a:t> sind.</a:t>
            </a:r>
          </a:p>
          <a:p>
            <a:r>
              <a:rPr lang="de-DE" altLang="de-DE" smtClean="0"/>
              <a:t>Zusätzlich wird eine Funktion zum Setzen und Lesen dieser Attribute benötigt (</a:t>
            </a:r>
            <a:r>
              <a:rPr lang="de-DE" altLang="de-DE" i="1" smtClean="0"/>
              <a:t>wie es ja für jedes Attribut einer „ordentlich“ nach dem OO-Paradigma implementierten Klasse sein sollte</a:t>
            </a:r>
            <a:r>
              <a:rPr lang="de-DE" altLang="de-DE"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blinds(horizontal)">
                                      <p:cBhvr>
                                        <p:cTn id="7" dur="500"/>
                                        <p:tgtEl>
                                          <p:spTgt spid="184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23">
                                            <p:txEl>
                                              <p:pRg st="1" end="1"/>
                                            </p:txEl>
                                          </p:spTgt>
                                        </p:tgtEl>
                                        <p:attrNameLst>
                                          <p:attrName>style.visibility</p:attrName>
                                        </p:attrNameLst>
                                      </p:cBhvr>
                                      <p:to>
                                        <p:strVal val="visible"/>
                                      </p:to>
                                    </p:set>
                                    <p:animEffect transition="in" filter="blinds(horizontal)">
                                      <p:cBhvr>
                                        <p:cTn id="12" dur="500"/>
                                        <p:tgtEl>
                                          <p:spTgt spid="184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5125" name="Rectangle 2"/>
          <p:cNvSpPr>
            <a:spLocks noChangeArrowheads="1"/>
          </p:cNvSpPr>
          <p:nvPr/>
        </p:nvSpPr>
        <p:spPr bwMode="auto">
          <a:xfrm>
            <a:off x="468313" y="1195388"/>
            <a:ext cx="8280400" cy="288925"/>
          </a:xfrm>
          <a:prstGeom prst="rect">
            <a:avLst/>
          </a:prstGeom>
          <a:solidFill>
            <a:schemeClr val="accent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de-DE" altLang="de-DE"/>
          </a:p>
        </p:txBody>
      </p:sp>
      <p:sp>
        <p:nvSpPr>
          <p:cNvPr id="5126" name="Rectangle 3"/>
          <p:cNvSpPr>
            <a:spLocks noGrp="1" noChangeArrowheads="1"/>
          </p:cNvSpPr>
          <p:nvPr>
            <p:ph type="title"/>
          </p:nvPr>
        </p:nvSpPr>
        <p:spPr/>
        <p:txBody>
          <a:bodyPr/>
          <a:lstStyle/>
          <a:p>
            <a:r>
              <a:rPr lang="de-DE" altLang="de-DE" smtClean="0"/>
              <a:t>Agenda</a:t>
            </a:r>
            <a:endParaRPr lang="en-GB" altLang="de-DE" smtClean="0"/>
          </a:p>
        </p:txBody>
      </p:sp>
      <p:sp>
        <p:nvSpPr>
          <p:cNvPr id="5127" name="Rectangle 4"/>
          <p:cNvSpPr>
            <a:spLocks noGrp="1" noChangeArrowheads="1"/>
          </p:cNvSpPr>
          <p:nvPr>
            <p:ph type="body" idx="1"/>
          </p:nvPr>
        </p:nvSpPr>
        <p:spPr/>
        <p:txBody>
          <a:bodyPr/>
          <a:lstStyle/>
          <a:p>
            <a:pPr marL="457200" indent="-457200">
              <a:lnSpc>
                <a:spcPct val="90000"/>
              </a:lnSpc>
              <a:buFontTx/>
              <a:buAutoNum type="arabicPeriod"/>
            </a:pPr>
            <a:r>
              <a:rPr lang="en-GB" altLang="de-DE" sz="2000" smtClean="0"/>
              <a:t>Vererbung</a:t>
            </a:r>
          </a:p>
          <a:p>
            <a:pPr marL="914400" lvl="1" indent="-457200">
              <a:lnSpc>
                <a:spcPct val="90000"/>
              </a:lnSpc>
              <a:buFontTx/>
              <a:buAutoNum type="arabicPeriod"/>
            </a:pPr>
            <a:r>
              <a:rPr lang="de-DE" altLang="de-DE" sz="1800" smtClean="0"/>
              <a:t>Motivation</a:t>
            </a:r>
          </a:p>
          <a:p>
            <a:pPr marL="914400" lvl="1" indent="-457200">
              <a:lnSpc>
                <a:spcPct val="90000"/>
              </a:lnSpc>
              <a:buFontTx/>
              <a:buAutoNum type="arabicPeriod"/>
            </a:pPr>
            <a:r>
              <a:rPr lang="de-DE" altLang="de-DE" sz="1800" smtClean="0"/>
              <a:t>Begriffe und Eigenschaften</a:t>
            </a:r>
          </a:p>
          <a:p>
            <a:pPr marL="914400" lvl="1" indent="-457200">
              <a:lnSpc>
                <a:spcPct val="90000"/>
              </a:lnSpc>
              <a:buFontTx/>
              <a:buAutoNum type="arabicPeriod"/>
            </a:pPr>
            <a:r>
              <a:rPr lang="de-DE" altLang="de-DE" sz="1800" smtClean="0"/>
              <a:t>Zugriffsattribute und Ableitungsformen</a:t>
            </a:r>
          </a:p>
          <a:p>
            <a:pPr marL="914400" lvl="1" indent="-457200">
              <a:lnSpc>
                <a:spcPct val="90000"/>
              </a:lnSpc>
              <a:buFontTx/>
              <a:buAutoNum type="arabicPeriod"/>
            </a:pPr>
            <a:r>
              <a:rPr lang="de-DE" altLang="de-DE" sz="1800" smtClean="0"/>
              <a:t>Redefinieren von Methoden</a:t>
            </a:r>
          </a:p>
          <a:p>
            <a:pPr marL="914400" lvl="1" indent="-457200">
              <a:lnSpc>
                <a:spcPct val="90000"/>
              </a:lnSpc>
              <a:buFontTx/>
              <a:buAutoNum type="arabicPeriod"/>
            </a:pPr>
            <a:r>
              <a:rPr lang="de-DE" altLang="de-DE" sz="1800" smtClean="0"/>
              <a:t>Konstruktoren und Destruktoren</a:t>
            </a:r>
          </a:p>
          <a:p>
            <a:pPr marL="914400" lvl="1" indent="-457200">
              <a:lnSpc>
                <a:spcPct val="90000"/>
              </a:lnSpc>
              <a:buFontTx/>
              <a:buAutoNum type="arabicPeriod"/>
            </a:pPr>
            <a:r>
              <a:rPr lang="de-DE" altLang="de-DE" sz="1800" smtClean="0"/>
              <a:t>Mehrfachvererbung</a:t>
            </a:r>
            <a:endParaRPr lang="en-GB" altLang="de-DE" sz="1800" smtClean="0"/>
          </a:p>
          <a:p>
            <a:pPr marL="457200" indent="-457200">
              <a:lnSpc>
                <a:spcPct val="90000"/>
              </a:lnSpc>
              <a:buFontTx/>
              <a:buAutoNum type="arabicPeriod"/>
            </a:pPr>
            <a:r>
              <a:rPr lang="en-GB" altLang="de-DE" sz="2000" smtClean="0"/>
              <a:t>Assoziation</a:t>
            </a:r>
          </a:p>
          <a:p>
            <a:pPr marL="914400" lvl="1" indent="-457200">
              <a:lnSpc>
                <a:spcPct val="90000"/>
              </a:lnSpc>
              <a:buFontTx/>
              <a:buAutoNum type="arabicPeriod"/>
            </a:pPr>
            <a:r>
              <a:rPr lang="de-DE" altLang="de-DE" sz="1800" smtClean="0"/>
              <a:t>Was ist eine Assoziation?</a:t>
            </a:r>
          </a:p>
          <a:p>
            <a:pPr marL="914400" lvl="1" indent="-457200">
              <a:lnSpc>
                <a:spcPct val="90000"/>
              </a:lnSpc>
              <a:buFontTx/>
              <a:buAutoNum type="arabicPeriod"/>
            </a:pPr>
            <a:r>
              <a:rPr lang="de-DE" altLang="de-DE" sz="1800" smtClean="0"/>
              <a:t>Kardinalität</a:t>
            </a:r>
          </a:p>
          <a:p>
            <a:pPr marL="914400" lvl="1" indent="-457200">
              <a:lnSpc>
                <a:spcPct val="90000"/>
              </a:lnSpc>
              <a:buFontTx/>
              <a:buAutoNum type="arabicPeriod"/>
            </a:pPr>
            <a:r>
              <a:rPr lang="de-DE" altLang="de-DE" sz="1800" smtClean="0"/>
              <a:t>Realisierung in C++</a:t>
            </a:r>
            <a:endParaRPr lang="en-GB" altLang="de-DE" sz="1800" smtClean="0"/>
          </a:p>
          <a:p>
            <a:pPr marL="457200" indent="-457200">
              <a:lnSpc>
                <a:spcPct val="90000"/>
              </a:lnSpc>
              <a:buFontTx/>
              <a:buAutoNum type="arabicPeriod"/>
            </a:pPr>
            <a:r>
              <a:rPr lang="en-GB" altLang="de-DE" sz="2000" smtClean="0"/>
              <a:t>Komposition</a:t>
            </a:r>
          </a:p>
          <a:p>
            <a:pPr marL="914400" lvl="1" indent="-457200">
              <a:lnSpc>
                <a:spcPct val="90000"/>
              </a:lnSpc>
              <a:buFontTx/>
              <a:buAutoNum type="arabicPeriod"/>
            </a:pPr>
            <a:r>
              <a:rPr lang="de-DE" altLang="de-DE" sz="1800" smtClean="0"/>
              <a:t>Was ist eine Komposition?</a:t>
            </a:r>
          </a:p>
          <a:p>
            <a:pPr marL="914400" lvl="1" indent="-457200">
              <a:lnSpc>
                <a:spcPct val="90000"/>
              </a:lnSpc>
              <a:buFontTx/>
              <a:buAutoNum type="arabicPeriod"/>
            </a:pPr>
            <a:r>
              <a:rPr lang="de-DE" altLang="de-DE" sz="1800" smtClean="0"/>
              <a:t>Realisierung in C++</a:t>
            </a:r>
            <a:endParaRPr lang="en-GB" altLang="de-DE" sz="1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32773" name="Rectangle 2"/>
          <p:cNvSpPr>
            <a:spLocks noGrp="1" noChangeArrowheads="1"/>
          </p:cNvSpPr>
          <p:nvPr>
            <p:ph type="title"/>
          </p:nvPr>
        </p:nvSpPr>
        <p:spPr/>
        <p:txBody>
          <a:bodyPr/>
          <a:lstStyle/>
          <a:p>
            <a:r>
              <a:rPr lang="de-DE" altLang="de-DE" smtClean="0"/>
              <a:t>Realisierung Assoziation in C++</a:t>
            </a:r>
          </a:p>
        </p:txBody>
      </p:sp>
      <p:sp>
        <p:nvSpPr>
          <p:cNvPr id="32774" name="Rectangle 3"/>
          <p:cNvSpPr>
            <a:spLocks noGrp="1" noChangeArrowheads="1"/>
          </p:cNvSpPr>
          <p:nvPr>
            <p:ph type="body" idx="1"/>
          </p:nvPr>
        </p:nvSpPr>
        <p:spPr/>
        <p:txBody>
          <a:bodyPr/>
          <a:lstStyle/>
          <a:p>
            <a:r>
              <a:rPr lang="de-DE" altLang="de-DE" smtClean="0"/>
              <a:t>Beispiel: </a:t>
            </a:r>
          </a:p>
        </p:txBody>
      </p:sp>
      <p:graphicFrame>
        <p:nvGraphicFramePr>
          <p:cNvPr id="32775" name="Object 4"/>
          <p:cNvGraphicFramePr>
            <a:graphicFrameLocks noGrp="1" noChangeAspect="1"/>
          </p:cNvGraphicFramePr>
          <p:nvPr>
            <p:ph sz="half" idx="4294967295"/>
          </p:nvPr>
        </p:nvGraphicFramePr>
        <p:xfrm>
          <a:off x="2376488" y="549275"/>
          <a:ext cx="6767512" cy="4273550"/>
        </p:xfrm>
        <a:graphic>
          <a:graphicData uri="http://schemas.openxmlformats.org/presentationml/2006/ole">
            <mc:AlternateContent xmlns:mc="http://schemas.openxmlformats.org/markup-compatibility/2006">
              <mc:Choice xmlns:v="urn:schemas-microsoft-com:vml" Requires="v">
                <p:oleObj spid="_x0000_s32791" name="Visio" r:id="rId3" imgW="4082062" imgH="2339423" progId="Visio.Drawing.11">
                  <p:embed/>
                </p:oleObj>
              </mc:Choice>
              <mc:Fallback>
                <p:oleObj name="Visio" r:id="rId3" imgW="4082062" imgH="233942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8" y="549275"/>
                        <a:ext cx="6767512" cy="427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49" name="Text Box 5"/>
          <p:cNvSpPr txBox="1">
            <a:spLocks noChangeArrowheads="1"/>
          </p:cNvSpPr>
          <p:nvPr/>
        </p:nvSpPr>
        <p:spPr bwMode="auto">
          <a:xfrm>
            <a:off x="323850" y="2000250"/>
            <a:ext cx="5019675" cy="4524375"/>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dirty="0">
                <a:latin typeface="Courier New" panose="02070309020205020404" pitchFamily="49" charset="0"/>
              </a:rPr>
              <a:t>#</a:t>
            </a:r>
            <a:r>
              <a:rPr lang="de-DE" altLang="de-DE" sz="1200" b="1" dirty="0" err="1">
                <a:latin typeface="Courier New" panose="02070309020205020404" pitchFamily="49" charset="0"/>
              </a:rPr>
              <a:t>include</a:t>
            </a:r>
            <a:r>
              <a:rPr lang="de-DE" altLang="de-DE" sz="1200" b="1" dirty="0">
                <a:latin typeface="Courier New" panose="02070309020205020404" pitchFamily="49" charset="0"/>
              </a:rPr>
              <a:t> &lt;</a:t>
            </a:r>
            <a:r>
              <a:rPr lang="de-DE" altLang="de-DE" sz="1200" b="1" dirty="0" err="1">
                <a:latin typeface="Courier New" panose="02070309020205020404" pitchFamily="49" charset="0"/>
              </a:rPr>
              <a:t>iostream</a:t>
            </a:r>
            <a:r>
              <a:rPr lang="de-DE" altLang="de-DE" sz="1200" b="1" dirty="0">
                <a:latin typeface="Courier New" panose="02070309020205020404" pitchFamily="49" charset="0"/>
              </a:rPr>
              <a:t>&gt;</a:t>
            </a:r>
          </a:p>
          <a:p>
            <a:r>
              <a:rPr lang="de-DE" altLang="de-DE" sz="1200" b="1" dirty="0">
                <a:latin typeface="Courier New" panose="02070309020205020404" pitchFamily="49" charset="0"/>
              </a:rPr>
              <a:t>#</a:t>
            </a:r>
            <a:r>
              <a:rPr lang="de-DE" altLang="de-DE" sz="1200" b="1" dirty="0" err="1">
                <a:latin typeface="Courier New" panose="02070309020205020404" pitchFamily="49" charset="0"/>
              </a:rPr>
              <a:t>include</a:t>
            </a:r>
            <a:r>
              <a:rPr lang="de-DE" altLang="de-DE" sz="1200" b="1" dirty="0">
                <a:latin typeface="Courier New" panose="02070309020205020404" pitchFamily="49" charset="0"/>
              </a:rPr>
              <a:t> &lt;</a:t>
            </a:r>
            <a:r>
              <a:rPr lang="de-DE" altLang="de-DE" sz="1200" b="1" dirty="0" err="1">
                <a:latin typeface="Courier New" panose="02070309020205020404" pitchFamily="49" charset="0"/>
              </a:rPr>
              <a:t>string</a:t>
            </a:r>
            <a:r>
              <a:rPr lang="de-DE" altLang="de-DE" sz="1200" b="1" dirty="0">
                <a:latin typeface="Courier New" panose="02070309020205020404" pitchFamily="49" charset="0"/>
              </a:rPr>
              <a:t>&gt;</a:t>
            </a:r>
          </a:p>
          <a:p>
            <a:r>
              <a:rPr lang="de-DE" altLang="de-DE" sz="1200" b="1" dirty="0" err="1">
                <a:latin typeface="Courier New" panose="02070309020205020404" pitchFamily="49" charset="0"/>
              </a:rPr>
              <a:t>using</a:t>
            </a:r>
            <a:r>
              <a:rPr lang="de-DE" altLang="de-DE" sz="1200" b="1" dirty="0">
                <a:latin typeface="Courier New" panose="02070309020205020404" pitchFamily="49" charset="0"/>
              </a:rPr>
              <a:t> </a:t>
            </a:r>
            <a:r>
              <a:rPr lang="de-DE" altLang="de-DE" sz="1200" b="1" dirty="0" err="1">
                <a:latin typeface="Courier New" panose="02070309020205020404" pitchFamily="49" charset="0"/>
              </a:rPr>
              <a:t>namespace</a:t>
            </a:r>
            <a:r>
              <a:rPr lang="de-DE" altLang="de-DE" sz="1200" b="1" dirty="0">
                <a:latin typeface="Courier New" panose="02070309020205020404" pitchFamily="49" charset="0"/>
              </a:rPr>
              <a:t> </a:t>
            </a:r>
            <a:r>
              <a:rPr lang="de-DE" altLang="de-DE" sz="1200" b="1" dirty="0" err="1">
                <a:latin typeface="Courier New" panose="02070309020205020404" pitchFamily="49" charset="0"/>
              </a:rPr>
              <a:t>std</a:t>
            </a:r>
            <a:r>
              <a:rPr lang="de-DE" altLang="de-DE" sz="1200" b="1" dirty="0">
                <a:latin typeface="Courier New" panose="02070309020205020404" pitchFamily="49" charset="0"/>
              </a:rPr>
              <a:t>;</a:t>
            </a:r>
          </a:p>
          <a:p>
            <a:r>
              <a:rPr lang="de-DE" altLang="de-DE" sz="1200" b="1" dirty="0">
                <a:solidFill>
                  <a:schemeClr val="accent2"/>
                </a:solidFill>
                <a:latin typeface="Courier New" panose="02070309020205020404" pitchFamily="49" charset="0"/>
              </a:rPr>
              <a:t>extern </a:t>
            </a:r>
            <a:r>
              <a:rPr lang="de-DE" altLang="de-DE" sz="1200" b="1" dirty="0" err="1">
                <a:solidFill>
                  <a:schemeClr val="accent2"/>
                </a:solidFill>
                <a:latin typeface="Courier New" panose="02070309020205020404" pitchFamily="49" charset="0"/>
              </a:rPr>
              <a:t>class</a:t>
            </a:r>
            <a:r>
              <a:rPr lang="de-DE" altLang="de-DE" sz="1200" b="1" dirty="0">
                <a:solidFill>
                  <a:schemeClr val="accent2"/>
                </a:solidFill>
                <a:latin typeface="Courier New" panose="02070309020205020404" pitchFamily="49" charset="0"/>
              </a:rPr>
              <a:t> </a:t>
            </a:r>
            <a:r>
              <a:rPr lang="de-DE" altLang="de-DE" sz="1200" b="1" dirty="0" err="1">
                <a:solidFill>
                  <a:schemeClr val="accent2"/>
                </a:solidFill>
                <a:latin typeface="Courier New" panose="02070309020205020404" pitchFamily="49" charset="0"/>
              </a:rPr>
              <a:t>CKonto</a:t>
            </a:r>
            <a:r>
              <a:rPr lang="de-DE" altLang="de-DE" sz="1200" b="1" dirty="0">
                <a:solidFill>
                  <a:schemeClr val="accent2"/>
                </a:solidFill>
                <a:latin typeface="Courier New" panose="02070309020205020404" pitchFamily="49" charset="0"/>
              </a:rPr>
              <a:t>; </a:t>
            </a:r>
            <a:r>
              <a:rPr lang="de-DE" altLang="de-DE" sz="1200" dirty="0">
                <a:solidFill>
                  <a:schemeClr val="accent2"/>
                </a:solidFill>
                <a:latin typeface="Courier New" panose="02070309020205020404" pitchFamily="49" charset="0"/>
              </a:rPr>
              <a:t>// in Code::Blocks ohne </a:t>
            </a:r>
            <a:r>
              <a:rPr lang="de-DE" altLang="de-DE" sz="1200" b="1" dirty="0">
                <a:solidFill>
                  <a:schemeClr val="accent2"/>
                </a:solidFill>
                <a:latin typeface="Courier New" panose="02070309020205020404" pitchFamily="49" charset="0"/>
              </a:rPr>
              <a:t>extern </a:t>
            </a:r>
          </a:p>
          <a:p>
            <a:r>
              <a:rPr lang="de-DE" altLang="de-DE" sz="1200" b="1" dirty="0" err="1">
                <a:latin typeface="Courier New" panose="02070309020205020404" pitchFamily="49" charset="0"/>
              </a:rPr>
              <a:t>class</a:t>
            </a:r>
            <a:r>
              <a:rPr lang="de-DE" altLang="de-DE" sz="1200" b="1" dirty="0">
                <a:latin typeface="Courier New" panose="02070309020205020404" pitchFamily="49" charset="0"/>
              </a:rPr>
              <a:t> </a:t>
            </a:r>
            <a:r>
              <a:rPr lang="de-DE" altLang="de-DE" sz="1200" b="1" dirty="0" err="1">
                <a:latin typeface="Courier New" panose="02070309020205020404" pitchFamily="49" charset="0"/>
              </a:rPr>
              <a:t>CKunde</a:t>
            </a:r>
            <a:r>
              <a:rPr lang="de-DE" altLang="de-DE" sz="1200" b="1" dirty="0">
                <a:latin typeface="Courier New" panose="02070309020205020404" pitchFamily="49" charset="0"/>
              </a:rPr>
              <a:t> {</a:t>
            </a:r>
          </a:p>
          <a:p>
            <a:r>
              <a:rPr lang="de-DE" altLang="de-DE" sz="1200" b="1" dirty="0">
                <a:latin typeface="Courier New" panose="02070309020205020404" pitchFamily="49" charset="0"/>
              </a:rPr>
              <a:t>private:</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string</a:t>
            </a:r>
            <a:r>
              <a:rPr lang="de-DE" altLang="de-DE" sz="1200" b="1" dirty="0">
                <a:latin typeface="Courier New" panose="02070309020205020404" pitchFamily="49" charset="0"/>
              </a:rPr>
              <a:t> </a:t>
            </a:r>
            <a:r>
              <a:rPr lang="de-DE" altLang="de-DE" sz="1200" b="1" dirty="0" err="1">
                <a:latin typeface="Courier New" panose="02070309020205020404" pitchFamily="49" charset="0"/>
              </a:rPr>
              <a:t>name</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solidFill>
                  <a:srgbClr val="FF3300"/>
                </a:solidFill>
                <a:latin typeface="Courier New" panose="02070309020205020404" pitchFamily="49" charset="0"/>
              </a:rPr>
              <a:t>CKonto</a:t>
            </a:r>
            <a:r>
              <a:rPr lang="de-DE" altLang="de-DE" sz="1200" b="1" dirty="0">
                <a:solidFill>
                  <a:srgbClr val="FF3300"/>
                </a:solidFill>
                <a:latin typeface="Courier New" panose="02070309020205020404" pitchFamily="49" charset="0"/>
              </a:rPr>
              <a:t> *hat;</a:t>
            </a:r>
          </a:p>
          <a:p>
            <a:r>
              <a:rPr lang="de-DE" altLang="de-DE" sz="1200" b="1" dirty="0" err="1">
                <a:latin typeface="Courier New" panose="02070309020205020404" pitchFamily="49" charset="0"/>
              </a:rPr>
              <a:t>public</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CKunde</a:t>
            </a:r>
            <a:r>
              <a:rPr lang="de-DE" altLang="de-DE" sz="1200" b="1" dirty="0">
                <a:latin typeface="Courier New" panose="02070309020205020404" pitchFamily="49" charset="0"/>
              </a:rPr>
              <a:t>(</a:t>
            </a:r>
            <a:r>
              <a:rPr lang="de-DE" altLang="de-DE" sz="1200" b="1" dirty="0" err="1">
                <a:latin typeface="Courier New" panose="02070309020205020404" pitchFamily="49" charset="0"/>
              </a:rPr>
              <a:t>string</a:t>
            </a:r>
            <a:r>
              <a:rPr lang="de-DE" altLang="de-DE" sz="1200" b="1" dirty="0">
                <a:latin typeface="Courier New" panose="02070309020205020404" pitchFamily="49" charset="0"/>
              </a:rPr>
              <a:t> n):</a:t>
            </a:r>
            <a:r>
              <a:rPr lang="de-DE" altLang="de-DE" sz="1200" b="1" dirty="0" err="1">
                <a:latin typeface="Courier New" panose="02070309020205020404" pitchFamily="49" charset="0"/>
              </a:rPr>
              <a:t>name</a:t>
            </a:r>
            <a:r>
              <a:rPr lang="de-DE" altLang="de-DE" sz="1200" b="1" dirty="0">
                <a:latin typeface="Courier New" panose="02070309020205020404" pitchFamily="49" charset="0"/>
              </a:rPr>
              <a:t>(n){};</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void</a:t>
            </a:r>
            <a:r>
              <a:rPr lang="de-DE" altLang="de-DE" sz="1200" b="1" dirty="0">
                <a:latin typeface="Courier New" panose="02070309020205020404" pitchFamily="49" charset="0"/>
              </a:rPr>
              <a:t> </a:t>
            </a:r>
            <a:r>
              <a:rPr lang="de-DE" altLang="de-DE" sz="1200" b="1" dirty="0" err="1">
                <a:latin typeface="Courier New" panose="02070309020205020404" pitchFamily="49" charset="0"/>
              </a:rPr>
              <a:t>ausgabe</a:t>
            </a:r>
            <a:r>
              <a:rPr lang="de-DE" altLang="de-DE" sz="1200" b="1" dirty="0">
                <a:latin typeface="Courier New" panose="02070309020205020404" pitchFamily="49" charset="0"/>
              </a:rPr>
              <a:t>(){</a:t>
            </a:r>
            <a:r>
              <a:rPr lang="de-DE" altLang="de-DE" sz="1200" b="1" dirty="0" err="1">
                <a:latin typeface="Courier New" panose="02070309020205020404" pitchFamily="49" charset="0"/>
              </a:rPr>
              <a:t>cout</a:t>
            </a:r>
            <a:r>
              <a:rPr lang="de-DE" altLang="de-DE" sz="1200" b="1" dirty="0">
                <a:latin typeface="Courier New" panose="02070309020205020404" pitchFamily="49" charset="0"/>
              </a:rPr>
              <a:t> &lt;&lt; "Kunde " &lt;&lt; </a:t>
            </a:r>
            <a:r>
              <a:rPr lang="de-DE" altLang="de-DE" sz="1200" b="1" dirty="0" err="1">
                <a:latin typeface="Courier New" panose="02070309020205020404" pitchFamily="49" charset="0"/>
              </a:rPr>
              <a:t>name</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solidFill>
                  <a:srgbClr val="FF3300"/>
                </a:solidFill>
                <a:latin typeface="Courier New" panose="02070309020205020404" pitchFamily="49" charset="0"/>
              </a:rPr>
              <a:t>void</a:t>
            </a:r>
            <a:r>
              <a:rPr lang="de-DE" altLang="de-DE" sz="1200" b="1" dirty="0">
                <a:solidFill>
                  <a:srgbClr val="FF3300"/>
                </a:solidFill>
                <a:latin typeface="Courier New" panose="02070309020205020404" pitchFamily="49" charset="0"/>
              </a:rPr>
              <a:t> </a:t>
            </a:r>
            <a:r>
              <a:rPr lang="de-DE" altLang="de-DE" sz="1200" b="1" dirty="0" err="1" smtClean="0">
                <a:solidFill>
                  <a:srgbClr val="FF3300"/>
                </a:solidFill>
                <a:latin typeface="Courier New" panose="02070309020205020404" pitchFamily="49" charset="0"/>
              </a:rPr>
              <a:t>setHat</a:t>
            </a:r>
            <a:r>
              <a:rPr lang="de-DE" altLang="de-DE" sz="1200" b="1" dirty="0" smtClean="0">
                <a:solidFill>
                  <a:srgbClr val="FF3300"/>
                </a:solidFill>
                <a:latin typeface="Courier New" panose="02070309020205020404" pitchFamily="49" charset="0"/>
              </a:rPr>
              <a:t>(</a:t>
            </a:r>
            <a:r>
              <a:rPr lang="de-DE" altLang="de-DE" sz="1200" b="1" dirty="0" err="1" smtClean="0">
                <a:solidFill>
                  <a:srgbClr val="FF3300"/>
                </a:solidFill>
                <a:latin typeface="Courier New" panose="02070309020205020404" pitchFamily="49" charset="0"/>
              </a:rPr>
              <a:t>CKonto</a:t>
            </a:r>
            <a:r>
              <a:rPr lang="de-DE" altLang="de-DE" sz="1200" b="1" dirty="0">
                <a:solidFill>
                  <a:srgbClr val="FF3300"/>
                </a:solidFill>
                <a:latin typeface="Courier New" panose="02070309020205020404" pitchFamily="49" charset="0"/>
              </a:rPr>
              <a:t>* K) {hat = K;};</a:t>
            </a:r>
          </a:p>
          <a:p>
            <a:r>
              <a:rPr lang="de-DE" altLang="de-DE" sz="1200" b="1" dirty="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CKonto</a:t>
            </a:r>
            <a:r>
              <a:rPr lang="de-DE" altLang="de-DE" sz="1200" b="1" dirty="0">
                <a:solidFill>
                  <a:srgbClr val="FF3300"/>
                </a:solidFill>
                <a:latin typeface="Courier New" panose="02070309020205020404" pitchFamily="49" charset="0"/>
              </a:rPr>
              <a:t>* </a:t>
            </a:r>
            <a:r>
              <a:rPr lang="de-DE" altLang="de-DE" sz="1200" b="1" dirty="0" err="1" smtClean="0">
                <a:solidFill>
                  <a:srgbClr val="FF3300"/>
                </a:solidFill>
                <a:latin typeface="Courier New" panose="02070309020205020404" pitchFamily="49" charset="0"/>
              </a:rPr>
              <a:t>getHat</a:t>
            </a:r>
            <a:r>
              <a:rPr lang="de-DE" altLang="de-DE" sz="1200" b="1" dirty="0" smtClean="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const</a:t>
            </a:r>
            <a:r>
              <a:rPr lang="de-DE" altLang="de-DE" sz="1200" b="1" dirty="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return</a:t>
            </a:r>
            <a:r>
              <a:rPr lang="de-DE" altLang="de-DE" sz="1200" b="1" dirty="0">
                <a:solidFill>
                  <a:srgbClr val="FF3300"/>
                </a:solidFill>
                <a:latin typeface="Courier New" panose="02070309020205020404" pitchFamily="49" charset="0"/>
              </a:rPr>
              <a:t> hat;};</a:t>
            </a:r>
          </a:p>
          <a:p>
            <a:r>
              <a:rPr lang="de-DE" altLang="de-DE" sz="1200" b="1" dirty="0">
                <a:latin typeface="Courier New" panose="02070309020205020404" pitchFamily="49" charset="0"/>
              </a:rPr>
              <a:t>};</a:t>
            </a:r>
          </a:p>
          <a:p>
            <a:r>
              <a:rPr lang="de-DE" altLang="de-DE" sz="1200" b="1" dirty="0" err="1">
                <a:latin typeface="Courier New" panose="02070309020205020404" pitchFamily="49" charset="0"/>
              </a:rPr>
              <a:t>class</a:t>
            </a:r>
            <a:r>
              <a:rPr lang="de-DE" altLang="de-DE" sz="1200" b="1" dirty="0">
                <a:latin typeface="Courier New" panose="02070309020205020404" pitchFamily="49" charset="0"/>
              </a:rPr>
              <a:t> </a:t>
            </a:r>
            <a:r>
              <a:rPr lang="de-DE" altLang="de-DE" sz="1200" b="1" dirty="0" err="1">
                <a:latin typeface="Courier New" panose="02070309020205020404" pitchFamily="49" charset="0"/>
              </a:rPr>
              <a:t>CKonto</a:t>
            </a:r>
            <a:r>
              <a:rPr lang="de-DE" altLang="de-DE" sz="1200" b="1" dirty="0">
                <a:latin typeface="Courier New" panose="02070309020205020404" pitchFamily="49" charset="0"/>
              </a:rPr>
              <a:t> {</a:t>
            </a:r>
          </a:p>
          <a:p>
            <a:r>
              <a:rPr lang="de-DE" altLang="de-DE" sz="1200" b="1" dirty="0">
                <a:latin typeface="Courier New" panose="02070309020205020404" pitchFamily="49" charset="0"/>
              </a:rPr>
              <a:t>private:</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int</a:t>
            </a:r>
            <a:r>
              <a:rPr lang="de-DE" altLang="de-DE" sz="1200" b="1" dirty="0">
                <a:latin typeface="Courier New" panose="02070309020205020404" pitchFamily="49" charset="0"/>
              </a:rPr>
              <a:t> </a:t>
            </a:r>
            <a:r>
              <a:rPr lang="de-DE" altLang="de-DE" sz="1200" b="1" dirty="0" err="1">
                <a:latin typeface="Courier New" panose="02070309020205020404" pitchFamily="49" charset="0"/>
              </a:rPr>
              <a:t>nummer</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solidFill>
                  <a:srgbClr val="FF3300"/>
                </a:solidFill>
                <a:latin typeface="Courier New" panose="02070309020205020404" pitchFamily="49" charset="0"/>
              </a:rPr>
              <a:t>CKunde</a:t>
            </a:r>
            <a:r>
              <a:rPr lang="de-DE" altLang="de-DE" sz="1200" b="1" dirty="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gehoert</a:t>
            </a:r>
            <a:r>
              <a:rPr lang="de-DE" altLang="de-DE" sz="1200" b="1" dirty="0">
                <a:solidFill>
                  <a:srgbClr val="FF3300"/>
                </a:solidFill>
                <a:latin typeface="Courier New" panose="02070309020205020404" pitchFamily="49" charset="0"/>
              </a:rPr>
              <a:t>;</a:t>
            </a:r>
          </a:p>
          <a:p>
            <a:r>
              <a:rPr lang="de-DE" altLang="de-DE" sz="1200" b="1" dirty="0" err="1">
                <a:latin typeface="Courier New" panose="02070309020205020404" pitchFamily="49" charset="0"/>
              </a:rPr>
              <a:t>public</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CKonto</a:t>
            </a:r>
            <a:r>
              <a:rPr lang="de-DE" altLang="de-DE" sz="1200" b="1" dirty="0">
                <a:latin typeface="Courier New" panose="02070309020205020404" pitchFamily="49" charset="0"/>
              </a:rPr>
              <a:t>(</a:t>
            </a:r>
            <a:r>
              <a:rPr lang="de-DE" altLang="de-DE" sz="1200" b="1" dirty="0" err="1">
                <a:latin typeface="Courier New" panose="02070309020205020404" pitchFamily="49" charset="0"/>
              </a:rPr>
              <a:t>int</a:t>
            </a:r>
            <a:r>
              <a:rPr lang="de-DE" altLang="de-DE" sz="1200" b="1" dirty="0">
                <a:latin typeface="Courier New" panose="02070309020205020404" pitchFamily="49" charset="0"/>
              </a:rPr>
              <a:t> </a:t>
            </a:r>
            <a:r>
              <a:rPr lang="de-DE" altLang="de-DE" sz="1200" b="1" dirty="0" err="1">
                <a:latin typeface="Courier New" panose="02070309020205020404" pitchFamily="49" charset="0"/>
              </a:rPr>
              <a:t>nr</a:t>
            </a:r>
            <a:r>
              <a:rPr lang="de-DE" altLang="de-DE" sz="1200" b="1" dirty="0">
                <a:latin typeface="Courier New" panose="02070309020205020404" pitchFamily="49" charset="0"/>
              </a:rPr>
              <a:t>):</a:t>
            </a:r>
            <a:r>
              <a:rPr lang="de-DE" altLang="de-DE" sz="1200" b="1" dirty="0" err="1">
                <a:latin typeface="Courier New" panose="02070309020205020404" pitchFamily="49" charset="0"/>
              </a:rPr>
              <a:t>nummer</a:t>
            </a:r>
            <a:r>
              <a:rPr lang="de-DE" altLang="de-DE" sz="1200" b="1" dirty="0">
                <a:latin typeface="Courier New" panose="02070309020205020404" pitchFamily="49" charset="0"/>
              </a:rPr>
              <a:t>(</a:t>
            </a:r>
            <a:r>
              <a:rPr lang="de-DE" altLang="de-DE" sz="1200" b="1" dirty="0" err="1">
                <a:latin typeface="Courier New" panose="02070309020205020404" pitchFamily="49" charset="0"/>
              </a:rPr>
              <a:t>nr</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latin typeface="Courier New" panose="02070309020205020404" pitchFamily="49" charset="0"/>
              </a:rPr>
              <a:t>void</a:t>
            </a:r>
            <a:r>
              <a:rPr lang="de-DE" altLang="de-DE" sz="1200" b="1" dirty="0">
                <a:latin typeface="Courier New" panose="02070309020205020404" pitchFamily="49" charset="0"/>
              </a:rPr>
              <a:t> </a:t>
            </a:r>
            <a:r>
              <a:rPr lang="de-DE" altLang="de-DE" sz="1200" b="1" dirty="0" err="1">
                <a:latin typeface="Courier New" panose="02070309020205020404" pitchFamily="49" charset="0"/>
              </a:rPr>
              <a:t>ausgabe</a:t>
            </a:r>
            <a:r>
              <a:rPr lang="de-DE" altLang="de-DE" sz="1200" b="1" dirty="0">
                <a:latin typeface="Courier New" panose="02070309020205020404" pitchFamily="49" charset="0"/>
              </a:rPr>
              <a:t>(){</a:t>
            </a:r>
            <a:r>
              <a:rPr lang="de-DE" altLang="de-DE" sz="1200" b="1" dirty="0" err="1">
                <a:latin typeface="Courier New" panose="02070309020205020404" pitchFamily="49" charset="0"/>
              </a:rPr>
              <a:t>cout</a:t>
            </a:r>
            <a:r>
              <a:rPr lang="de-DE" altLang="de-DE" sz="1200" b="1" dirty="0">
                <a:latin typeface="Courier New" panose="02070309020205020404" pitchFamily="49" charset="0"/>
              </a:rPr>
              <a:t> &lt;&lt; "Konto " &lt;&lt; </a:t>
            </a:r>
            <a:r>
              <a:rPr lang="de-DE" altLang="de-DE" sz="1200" b="1" dirty="0" err="1">
                <a:latin typeface="Courier New" panose="02070309020205020404" pitchFamily="49" charset="0"/>
              </a:rPr>
              <a:t>nummer</a:t>
            </a:r>
            <a:r>
              <a:rPr lang="de-DE" altLang="de-DE" sz="1200" b="1" dirty="0">
                <a:latin typeface="Courier New" panose="02070309020205020404" pitchFamily="49" charset="0"/>
              </a:rPr>
              <a:t>;};</a:t>
            </a:r>
          </a:p>
          <a:p>
            <a:r>
              <a:rPr lang="de-DE" altLang="de-DE" sz="1200" b="1" dirty="0">
                <a:latin typeface="Courier New" panose="02070309020205020404" pitchFamily="49" charset="0"/>
              </a:rPr>
              <a:t> </a:t>
            </a:r>
            <a:r>
              <a:rPr lang="de-DE" altLang="de-DE" sz="1200" b="1" dirty="0" err="1">
                <a:solidFill>
                  <a:srgbClr val="FF3300"/>
                </a:solidFill>
                <a:latin typeface="Courier New" panose="02070309020205020404" pitchFamily="49" charset="0"/>
              </a:rPr>
              <a:t>void</a:t>
            </a:r>
            <a:r>
              <a:rPr lang="de-DE" altLang="de-DE" sz="1200" b="1" dirty="0">
                <a:solidFill>
                  <a:srgbClr val="FF3300"/>
                </a:solidFill>
                <a:latin typeface="Courier New" panose="02070309020205020404" pitchFamily="49" charset="0"/>
              </a:rPr>
              <a:t> </a:t>
            </a:r>
            <a:r>
              <a:rPr lang="de-DE" altLang="de-DE" sz="1200" b="1" dirty="0" err="1" smtClean="0">
                <a:solidFill>
                  <a:srgbClr val="FF3300"/>
                </a:solidFill>
                <a:latin typeface="Courier New" panose="02070309020205020404" pitchFamily="49" charset="0"/>
              </a:rPr>
              <a:t>setGehoert</a:t>
            </a:r>
            <a:r>
              <a:rPr lang="de-DE" altLang="de-DE" sz="1200" b="1" dirty="0" smtClean="0">
                <a:solidFill>
                  <a:srgbClr val="FF3300"/>
                </a:solidFill>
                <a:latin typeface="Courier New" panose="02070309020205020404" pitchFamily="49" charset="0"/>
              </a:rPr>
              <a:t>(</a:t>
            </a:r>
            <a:r>
              <a:rPr lang="de-DE" altLang="de-DE" sz="1200" b="1" dirty="0" err="1" smtClean="0">
                <a:solidFill>
                  <a:srgbClr val="FF3300"/>
                </a:solidFill>
                <a:latin typeface="Courier New" panose="02070309020205020404" pitchFamily="49" charset="0"/>
              </a:rPr>
              <a:t>CKunde</a:t>
            </a:r>
            <a:r>
              <a:rPr lang="de-DE" altLang="de-DE" sz="1200" b="1" dirty="0">
                <a:solidFill>
                  <a:srgbClr val="FF3300"/>
                </a:solidFill>
                <a:latin typeface="Courier New" panose="02070309020205020404" pitchFamily="49" charset="0"/>
              </a:rPr>
              <a:t>* K) {</a:t>
            </a:r>
            <a:r>
              <a:rPr lang="de-DE" altLang="de-DE" sz="1200" b="1" dirty="0" err="1">
                <a:solidFill>
                  <a:srgbClr val="FF3300"/>
                </a:solidFill>
                <a:latin typeface="Courier New" panose="02070309020205020404" pitchFamily="49" charset="0"/>
              </a:rPr>
              <a:t>gehoert</a:t>
            </a:r>
            <a:r>
              <a:rPr lang="de-DE" altLang="de-DE" sz="1200" b="1" dirty="0">
                <a:solidFill>
                  <a:srgbClr val="FF3300"/>
                </a:solidFill>
                <a:latin typeface="Courier New" panose="02070309020205020404" pitchFamily="49" charset="0"/>
              </a:rPr>
              <a:t> = K;};</a:t>
            </a:r>
          </a:p>
          <a:p>
            <a:r>
              <a:rPr lang="de-DE" altLang="de-DE" sz="1200" b="1" dirty="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CKunde</a:t>
            </a:r>
            <a:r>
              <a:rPr lang="de-DE" altLang="de-DE" sz="1200" b="1" dirty="0">
                <a:solidFill>
                  <a:srgbClr val="FF3300"/>
                </a:solidFill>
                <a:latin typeface="Courier New" panose="02070309020205020404" pitchFamily="49" charset="0"/>
              </a:rPr>
              <a:t>* </a:t>
            </a:r>
            <a:r>
              <a:rPr lang="de-DE" altLang="de-DE" sz="1200" b="1" dirty="0" err="1" smtClean="0">
                <a:solidFill>
                  <a:srgbClr val="FF3300"/>
                </a:solidFill>
                <a:latin typeface="Courier New" panose="02070309020205020404" pitchFamily="49" charset="0"/>
              </a:rPr>
              <a:t>getGehoert</a:t>
            </a:r>
            <a:r>
              <a:rPr lang="de-DE" altLang="de-DE" sz="1200" b="1" dirty="0" smtClean="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const</a:t>
            </a:r>
            <a:r>
              <a:rPr lang="de-DE" altLang="de-DE" sz="1200" b="1" dirty="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return</a:t>
            </a:r>
            <a:r>
              <a:rPr lang="de-DE" altLang="de-DE" sz="1200" b="1" dirty="0">
                <a:solidFill>
                  <a:srgbClr val="FF3300"/>
                </a:solidFill>
                <a:latin typeface="Courier New" panose="02070309020205020404" pitchFamily="49" charset="0"/>
              </a:rPr>
              <a:t> </a:t>
            </a:r>
            <a:r>
              <a:rPr lang="de-DE" altLang="de-DE" sz="1200" b="1" dirty="0" err="1">
                <a:solidFill>
                  <a:srgbClr val="FF3300"/>
                </a:solidFill>
                <a:latin typeface="Courier New" panose="02070309020205020404" pitchFamily="49" charset="0"/>
              </a:rPr>
              <a:t>gehoert</a:t>
            </a:r>
            <a:r>
              <a:rPr lang="de-DE" altLang="de-DE" sz="1200" b="1" dirty="0">
                <a:solidFill>
                  <a:srgbClr val="FF3300"/>
                </a:solidFill>
                <a:latin typeface="Courier New" panose="02070309020205020404" pitchFamily="49" charset="0"/>
              </a:rPr>
              <a:t>;};</a:t>
            </a:r>
          </a:p>
          <a:p>
            <a:r>
              <a:rPr lang="de-DE" altLang="de-DE" sz="1200" b="1" dirty="0">
                <a:latin typeface="Courier New" panose="02070309020205020404" pitchFamily="49" charset="0"/>
              </a:rPr>
              <a:t>};</a:t>
            </a:r>
          </a:p>
        </p:txBody>
      </p:sp>
      <p:sp>
        <p:nvSpPr>
          <p:cNvPr id="185350" name="Text Box 6"/>
          <p:cNvSpPr txBox="1">
            <a:spLocks noChangeArrowheads="1"/>
          </p:cNvSpPr>
          <p:nvPr/>
        </p:nvSpPr>
        <p:spPr bwMode="auto">
          <a:xfrm>
            <a:off x="5508625" y="2133600"/>
            <a:ext cx="2880917" cy="30469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dirty="0" err="1" smtClean="0">
                <a:latin typeface="Courier New" panose="02070309020205020404" pitchFamily="49" charset="0"/>
              </a:rPr>
              <a:t>int</a:t>
            </a:r>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main</a:t>
            </a:r>
            <a:r>
              <a:rPr lang="de-DE" altLang="de-DE" sz="1200" b="1" dirty="0" smtClean="0">
                <a:latin typeface="Courier New" panose="02070309020205020404" pitchFamily="49" charset="0"/>
              </a:rPr>
              <a:t>(){</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CKonto</a:t>
            </a:r>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Knt</a:t>
            </a:r>
            <a:r>
              <a:rPr lang="de-DE" altLang="de-DE" sz="1200" b="1" dirty="0" smtClean="0">
                <a:latin typeface="Courier New" panose="02070309020205020404" pitchFamily="49" charset="0"/>
              </a:rPr>
              <a:t>(4711);</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CKunde</a:t>
            </a:r>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Knd</a:t>
            </a:r>
            <a:r>
              <a:rPr lang="de-DE" altLang="de-DE" sz="1200" b="1" dirty="0" smtClean="0">
                <a:latin typeface="Courier New" panose="02070309020205020404" pitchFamily="49" charset="0"/>
              </a:rPr>
              <a:t>("Meier");</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Knd.setHat</a:t>
            </a:r>
            <a:r>
              <a:rPr lang="de-DE" altLang="de-DE" sz="1200" b="1" dirty="0" smtClean="0">
                <a:latin typeface="Courier New" panose="02070309020205020404" pitchFamily="49" charset="0"/>
              </a:rPr>
              <a:t>(&amp;</a:t>
            </a:r>
            <a:r>
              <a:rPr lang="de-DE" altLang="de-DE" sz="1200" b="1" dirty="0" err="1" smtClean="0">
                <a:latin typeface="Courier New" panose="02070309020205020404" pitchFamily="49" charset="0"/>
              </a:rPr>
              <a:t>Knt</a:t>
            </a:r>
            <a:r>
              <a:rPr lang="de-DE" altLang="de-DE" sz="1200" b="1" dirty="0" smtClean="0">
                <a:latin typeface="Courier New" panose="02070309020205020404" pitchFamily="49" charset="0"/>
              </a:rPr>
              <a:t>);</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Knt.setGehoert</a:t>
            </a:r>
            <a:r>
              <a:rPr lang="de-DE" altLang="de-DE" sz="1200" b="1" dirty="0" smtClean="0">
                <a:latin typeface="Courier New" panose="02070309020205020404" pitchFamily="49" charset="0"/>
              </a:rPr>
              <a:t>(&amp;</a:t>
            </a:r>
            <a:r>
              <a:rPr lang="de-DE" altLang="de-DE" sz="1200" b="1" dirty="0" err="1" smtClean="0">
                <a:latin typeface="Courier New" panose="02070309020205020404" pitchFamily="49" charset="0"/>
              </a:rPr>
              <a:t>Knd</a:t>
            </a:r>
            <a:r>
              <a:rPr lang="de-DE" altLang="de-DE" sz="1200" b="1" dirty="0" smtClean="0">
                <a:latin typeface="Courier New" panose="02070309020205020404" pitchFamily="49" charset="0"/>
              </a:rPr>
              <a:t>);</a:t>
            </a:r>
          </a:p>
          <a:p>
            <a:endParaRPr lang="de-DE" altLang="de-DE" sz="1200" b="1" dirty="0" smtClean="0">
              <a:latin typeface="Courier New" panose="02070309020205020404" pitchFamily="49" charset="0"/>
            </a:endParaRP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Knt.ausgabe</a:t>
            </a:r>
            <a:r>
              <a:rPr lang="de-DE" altLang="de-DE" sz="1200" b="1" dirty="0" smtClean="0">
                <a:latin typeface="Courier New" panose="02070309020205020404" pitchFamily="49" charset="0"/>
              </a:rPr>
              <a:t>();</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cout</a:t>
            </a:r>
            <a:r>
              <a:rPr lang="de-DE" altLang="de-DE" sz="1200" b="1" dirty="0" smtClean="0">
                <a:latin typeface="Courier New" panose="02070309020205020404" pitchFamily="49" charset="0"/>
              </a:rPr>
              <a:t> &lt;&lt; " </a:t>
            </a:r>
            <a:r>
              <a:rPr lang="de-DE" altLang="de-DE" sz="1200" b="1" dirty="0" err="1" smtClean="0">
                <a:latin typeface="Courier New" panose="02070309020205020404" pitchFamily="49" charset="0"/>
              </a:rPr>
              <a:t>gehoert</a:t>
            </a:r>
            <a:r>
              <a:rPr lang="de-DE" altLang="de-DE" sz="1200" b="1" dirty="0" smtClean="0">
                <a:latin typeface="Courier New" panose="02070309020205020404" pitchFamily="49" charset="0"/>
              </a:rPr>
              <a:t> " ;</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Knt.getGehoert</a:t>
            </a:r>
            <a:r>
              <a:rPr lang="de-DE" altLang="de-DE" sz="1200" b="1" dirty="0" smtClean="0">
                <a:latin typeface="Courier New" panose="02070309020205020404" pitchFamily="49" charset="0"/>
              </a:rPr>
              <a:t>()-&gt;</a:t>
            </a:r>
            <a:r>
              <a:rPr lang="de-DE" altLang="de-DE" sz="1200" b="1" dirty="0" err="1" smtClean="0">
                <a:latin typeface="Courier New" panose="02070309020205020404" pitchFamily="49" charset="0"/>
              </a:rPr>
              <a:t>ausgabe</a:t>
            </a:r>
            <a:r>
              <a:rPr lang="de-DE" altLang="de-DE" sz="1200" b="1" dirty="0" smtClean="0">
                <a:latin typeface="Courier New" panose="02070309020205020404" pitchFamily="49" charset="0"/>
              </a:rPr>
              <a:t>();</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cout</a:t>
            </a:r>
            <a:r>
              <a:rPr lang="de-DE" altLang="de-DE" sz="1200" b="1" dirty="0" smtClean="0">
                <a:latin typeface="Courier New" panose="02070309020205020404" pitchFamily="49" charset="0"/>
              </a:rPr>
              <a:t> &lt;&lt; </a:t>
            </a:r>
            <a:r>
              <a:rPr lang="de-DE" altLang="de-DE" sz="1200" b="1" dirty="0" err="1" smtClean="0">
                <a:latin typeface="Courier New" panose="02070309020205020404" pitchFamily="49" charset="0"/>
              </a:rPr>
              <a:t>endl</a:t>
            </a:r>
            <a:r>
              <a:rPr lang="de-DE" altLang="de-DE" sz="1200" b="1" dirty="0" smtClean="0">
                <a:latin typeface="Courier New" panose="02070309020205020404" pitchFamily="49" charset="0"/>
              </a:rPr>
              <a:t>;</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Knd.ausgabe</a:t>
            </a:r>
            <a:r>
              <a:rPr lang="de-DE" altLang="de-DE" sz="1200" b="1" dirty="0" smtClean="0">
                <a:latin typeface="Courier New" panose="02070309020205020404" pitchFamily="49" charset="0"/>
              </a:rPr>
              <a:t>();</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cout</a:t>
            </a:r>
            <a:r>
              <a:rPr lang="de-DE" altLang="de-DE" sz="1200" b="1" dirty="0" smtClean="0">
                <a:latin typeface="Courier New" panose="02070309020205020404" pitchFamily="49" charset="0"/>
              </a:rPr>
              <a:t> &lt;&lt; " hat " ;</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Knd.getHat</a:t>
            </a:r>
            <a:r>
              <a:rPr lang="de-DE" altLang="de-DE" sz="1200" b="1" dirty="0" smtClean="0">
                <a:latin typeface="Courier New" panose="02070309020205020404" pitchFamily="49" charset="0"/>
              </a:rPr>
              <a:t>()-&gt;</a:t>
            </a:r>
            <a:r>
              <a:rPr lang="de-DE" altLang="de-DE" sz="1200" b="1" dirty="0" err="1" smtClean="0">
                <a:latin typeface="Courier New" panose="02070309020205020404" pitchFamily="49" charset="0"/>
              </a:rPr>
              <a:t>ausgabe</a:t>
            </a:r>
            <a:r>
              <a:rPr lang="de-DE" altLang="de-DE" sz="1200" b="1" dirty="0" smtClean="0">
                <a:latin typeface="Courier New" panose="02070309020205020404" pitchFamily="49" charset="0"/>
              </a:rPr>
              <a:t>();</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cout</a:t>
            </a:r>
            <a:r>
              <a:rPr lang="de-DE" altLang="de-DE" sz="1200" b="1" dirty="0" smtClean="0">
                <a:latin typeface="Courier New" panose="02070309020205020404" pitchFamily="49" charset="0"/>
              </a:rPr>
              <a:t> &lt;&lt; </a:t>
            </a:r>
            <a:r>
              <a:rPr lang="de-DE" altLang="de-DE" sz="1200" b="1" dirty="0" err="1" smtClean="0">
                <a:latin typeface="Courier New" panose="02070309020205020404" pitchFamily="49" charset="0"/>
              </a:rPr>
              <a:t>endl</a:t>
            </a:r>
            <a:r>
              <a:rPr lang="de-DE" altLang="de-DE" sz="1200" b="1" dirty="0" smtClean="0">
                <a:latin typeface="Courier New" panose="02070309020205020404" pitchFamily="49" charset="0"/>
              </a:rPr>
              <a:t>;</a:t>
            </a:r>
          </a:p>
          <a:p>
            <a:r>
              <a:rPr lang="de-DE" altLang="de-DE" sz="1200" b="1" dirty="0" smtClean="0">
                <a:latin typeface="Courier New" panose="02070309020205020404" pitchFamily="49" charset="0"/>
              </a:rPr>
              <a:t> </a:t>
            </a:r>
            <a:r>
              <a:rPr lang="de-DE" altLang="de-DE" sz="1200" b="1" dirty="0" err="1" smtClean="0">
                <a:latin typeface="Courier New" panose="02070309020205020404" pitchFamily="49" charset="0"/>
              </a:rPr>
              <a:t>return</a:t>
            </a:r>
            <a:r>
              <a:rPr lang="de-DE" altLang="de-DE" sz="1200" b="1" dirty="0" smtClean="0">
                <a:latin typeface="Courier New" panose="02070309020205020404" pitchFamily="49" charset="0"/>
              </a:rPr>
              <a:t> 0;</a:t>
            </a:r>
          </a:p>
          <a:p>
            <a:r>
              <a:rPr lang="de-DE" altLang="de-DE" sz="1200" b="1" dirty="0" smtClean="0">
                <a:latin typeface="Courier New" panose="02070309020205020404" pitchFamily="49" charset="0"/>
              </a:rPr>
              <a:t>}</a:t>
            </a:r>
            <a:endParaRPr lang="de-DE" altLang="de-DE" sz="1200" b="1" dirty="0">
              <a:latin typeface="Courier New" panose="02070309020205020404" pitchFamily="49" charset="0"/>
            </a:endParaRPr>
          </a:p>
        </p:txBody>
      </p:sp>
      <p:sp>
        <p:nvSpPr>
          <p:cNvPr id="32779" name="Text Box 8"/>
          <p:cNvSpPr txBox="1">
            <a:spLocks noChangeArrowheads="1"/>
          </p:cNvSpPr>
          <p:nvPr/>
        </p:nvSpPr>
        <p:spPr bwMode="auto">
          <a:xfrm>
            <a:off x="5170488" y="1196975"/>
            <a:ext cx="5492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a:latin typeface="Arial" panose="020B0604020202020204" pitchFamily="34" charset="0"/>
              </a:rPr>
              <a:t>hat &gt;</a:t>
            </a:r>
          </a:p>
        </p:txBody>
      </p:sp>
      <p:sp>
        <p:nvSpPr>
          <p:cNvPr id="32780" name="Text Box 9"/>
          <p:cNvSpPr txBox="1">
            <a:spLocks noChangeArrowheads="1"/>
          </p:cNvSpPr>
          <p:nvPr/>
        </p:nvSpPr>
        <p:spPr bwMode="auto">
          <a:xfrm>
            <a:off x="5065713" y="1498600"/>
            <a:ext cx="8747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de-DE" altLang="de-DE" sz="1200" b="1">
                <a:latin typeface="Arial" panose="020B0604020202020204" pitchFamily="34" charset="0"/>
              </a:rPr>
              <a:t>&lt; gehoert</a:t>
            </a:r>
          </a:p>
        </p:txBody>
      </p:sp>
      <p:pic>
        <p:nvPicPr>
          <p:cNvPr id="2" name="Grafik 1"/>
          <p:cNvPicPr>
            <a:picLocks noChangeAspect="1"/>
          </p:cNvPicPr>
          <p:nvPr/>
        </p:nvPicPr>
        <p:blipFill>
          <a:blip r:embed="rId5"/>
          <a:stretch>
            <a:fillRect/>
          </a:stretch>
        </p:blipFill>
        <p:spPr>
          <a:xfrm>
            <a:off x="5152653" y="5334038"/>
            <a:ext cx="3448794" cy="9186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49"/>
                                        </p:tgtEl>
                                        <p:attrNameLst>
                                          <p:attrName>style.visibility</p:attrName>
                                        </p:attrNameLst>
                                      </p:cBhvr>
                                      <p:to>
                                        <p:strVal val="visible"/>
                                      </p:to>
                                    </p:set>
                                    <p:animEffect transition="in" filter="blinds(horizontal)">
                                      <p:cBhvr>
                                        <p:cTn id="7" dur="500"/>
                                        <p:tgtEl>
                                          <p:spTgt spid="185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5350"/>
                                        </p:tgtEl>
                                        <p:attrNameLst>
                                          <p:attrName>style.visibility</p:attrName>
                                        </p:attrNameLst>
                                      </p:cBhvr>
                                      <p:to>
                                        <p:strVal val="visible"/>
                                      </p:to>
                                    </p:set>
                                    <p:animEffect transition="in" filter="blinds(horizontal)">
                                      <p:cBhvr>
                                        <p:cTn id="12" dur="500"/>
                                        <p:tgtEl>
                                          <p:spTgt spid="185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animBg="1"/>
      <p:bldP spid="18535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33797" name="Rectangle 2"/>
          <p:cNvSpPr>
            <a:spLocks noChangeArrowheads="1"/>
          </p:cNvSpPr>
          <p:nvPr/>
        </p:nvSpPr>
        <p:spPr bwMode="auto">
          <a:xfrm>
            <a:off x="468313" y="5157788"/>
            <a:ext cx="8280400" cy="288925"/>
          </a:xfrm>
          <a:prstGeom prst="rect">
            <a:avLst/>
          </a:prstGeom>
          <a:solidFill>
            <a:schemeClr val="accent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de-DE" altLang="de-DE"/>
          </a:p>
        </p:txBody>
      </p:sp>
      <p:sp>
        <p:nvSpPr>
          <p:cNvPr id="33798" name="Rectangle 3"/>
          <p:cNvSpPr>
            <a:spLocks noGrp="1" noChangeArrowheads="1"/>
          </p:cNvSpPr>
          <p:nvPr>
            <p:ph type="title"/>
          </p:nvPr>
        </p:nvSpPr>
        <p:spPr/>
        <p:txBody>
          <a:bodyPr/>
          <a:lstStyle/>
          <a:p>
            <a:r>
              <a:rPr lang="de-DE" altLang="de-DE" smtClean="0"/>
              <a:t>Agenda</a:t>
            </a:r>
            <a:endParaRPr lang="en-GB" altLang="de-DE" smtClean="0"/>
          </a:p>
        </p:txBody>
      </p:sp>
      <p:sp>
        <p:nvSpPr>
          <p:cNvPr id="33799" name="Rectangle 4"/>
          <p:cNvSpPr>
            <a:spLocks noGrp="1" noChangeArrowheads="1"/>
          </p:cNvSpPr>
          <p:nvPr>
            <p:ph type="body" idx="1"/>
          </p:nvPr>
        </p:nvSpPr>
        <p:spPr/>
        <p:txBody>
          <a:bodyPr/>
          <a:lstStyle/>
          <a:p>
            <a:pPr marL="457200" indent="-457200">
              <a:lnSpc>
                <a:spcPct val="90000"/>
              </a:lnSpc>
              <a:buFontTx/>
              <a:buAutoNum type="arabicPeriod"/>
            </a:pPr>
            <a:r>
              <a:rPr lang="en-GB" altLang="de-DE" sz="2000" smtClean="0"/>
              <a:t>Vererbung</a:t>
            </a:r>
          </a:p>
          <a:p>
            <a:pPr marL="914400" lvl="1" indent="-457200">
              <a:lnSpc>
                <a:spcPct val="90000"/>
              </a:lnSpc>
              <a:buFontTx/>
              <a:buAutoNum type="arabicPeriod"/>
            </a:pPr>
            <a:r>
              <a:rPr lang="de-DE" altLang="de-DE" sz="1800" smtClean="0"/>
              <a:t>Motivation</a:t>
            </a:r>
          </a:p>
          <a:p>
            <a:pPr marL="914400" lvl="1" indent="-457200">
              <a:lnSpc>
                <a:spcPct val="90000"/>
              </a:lnSpc>
              <a:buFontTx/>
              <a:buAutoNum type="arabicPeriod"/>
            </a:pPr>
            <a:r>
              <a:rPr lang="de-DE" altLang="de-DE" sz="1800" smtClean="0"/>
              <a:t>Begriffe und Eigenschaften</a:t>
            </a:r>
          </a:p>
          <a:p>
            <a:pPr marL="914400" lvl="1" indent="-457200">
              <a:lnSpc>
                <a:spcPct val="90000"/>
              </a:lnSpc>
              <a:buFontTx/>
              <a:buAutoNum type="arabicPeriod"/>
            </a:pPr>
            <a:r>
              <a:rPr lang="de-DE" altLang="de-DE" sz="1800" smtClean="0"/>
              <a:t>Zugriffsattribute und Ableitungsformen</a:t>
            </a:r>
          </a:p>
          <a:p>
            <a:pPr marL="914400" lvl="1" indent="-457200">
              <a:lnSpc>
                <a:spcPct val="90000"/>
              </a:lnSpc>
              <a:buFontTx/>
              <a:buAutoNum type="arabicPeriod"/>
            </a:pPr>
            <a:r>
              <a:rPr lang="de-DE" altLang="de-DE" sz="1800" smtClean="0"/>
              <a:t>Redefinieren von Methoden</a:t>
            </a:r>
          </a:p>
          <a:p>
            <a:pPr marL="914400" lvl="1" indent="-457200">
              <a:lnSpc>
                <a:spcPct val="90000"/>
              </a:lnSpc>
              <a:buFontTx/>
              <a:buAutoNum type="arabicPeriod"/>
            </a:pPr>
            <a:r>
              <a:rPr lang="de-DE" altLang="de-DE" sz="1800" smtClean="0"/>
              <a:t>Konstruktoren und Destruktoren</a:t>
            </a:r>
          </a:p>
          <a:p>
            <a:pPr marL="914400" lvl="1" indent="-457200">
              <a:lnSpc>
                <a:spcPct val="90000"/>
              </a:lnSpc>
              <a:buFontTx/>
              <a:buAutoNum type="arabicPeriod"/>
            </a:pPr>
            <a:r>
              <a:rPr lang="de-DE" altLang="de-DE" sz="1800" smtClean="0"/>
              <a:t>Mehrfachvererbung</a:t>
            </a:r>
            <a:endParaRPr lang="en-GB" altLang="de-DE" sz="1800" smtClean="0"/>
          </a:p>
          <a:p>
            <a:pPr marL="457200" indent="-457200">
              <a:lnSpc>
                <a:spcPct val="90000"/>
              </a:lnSpc>
              <a:buFontTx/>
              <a:buAutoNum type="arabicPeriod"/>
            </a:pPr>
            <a:r>
              <a:rPr lang="en-GB" altLang="de-DE" sz="2000" smtClean="0"/>
              <a:t>Assoziation</a:t>
            </a:r>
          </a:p>
          <a:p>
            <a:pPr marL="914400" lvl="1" indent="-457200">
              <a:lnSpc>
                <a:spcPct val="90000"/>
              </a:lnSpc>
              <a:buFontTx/>
              <a:buAutoNum type="arabicPeriod"/>
            </a:pPr>
            <a:r>
              <a:rPr lang="de-DE" altLang="de-DE" sz="1800" smtClean="0"/>
              <a:t>Was ist eine Assoziation?</a:t>
            </a:r>
          </a:p>
          <a:p>
            <a:pPr marL="914400" lvl="1" indent="-457200">
              <a:lnSpc>
                <a:spcPct val="90000"/>
              </a:lnSpc>
              <a:buFontTx/>
              <a:buAutoNum type="arabicPeriod"/>
            </a:pPr>
            <a:r>
              <a:rPr lang="de-DE" altLang="de-DE" sz="1800" smtClean="0"/>
              <a:t>Kardinalität</a:t>
            </a:r>
          </a:p>
          <a:p>
            <a:pPr marL="914400" lvl="1" indent="-457200">
              <a:lnSpc>
                <a:spcPct val="90000"/>
              </a:lnSpc>
              <a:buFontTx/>
              <a:buAutoNum type="arabicPeriod"/>
            </a:pPr>
            <a:r>
              <a:rPr lang="de-DE" altLang="de-DE" sz="1800" smtClean="0"/>
              <a:t>Realisierung in C++</a:t>
            </a:r>
            <a:endParaRPr lang="en-GB" altLang="de-DE" sz="1800" smtClean="0"/>
          </a:p>
          <a:p>
            <a:pPr marL="457200" indent="-457200">
              <a:lnSpc>
                <a:spcPct val="90000"/>
              </a:lnSpc>
              <a:buFontTx/>
              <a:buAutoNum type="arabicPeriod"/>
            </a:pPr>
            <a:r>
              <a:rPr lang="en-GB" altLang="de-DE" sz="2000" smtClean="0"/>
              <a:t>Komposition</a:t>
            </a:r>
          </a:p>
          <a:p>
            <a:pPr marL="914400" lvl="1" indent="-457200">
              <a:lnSpc>
                <a:spcPct val="90000"/>
              </a:lnSpc>
              <a:buFontTx/>
              <a:buAutoNum type="arabicPeriod"/>
            </a:pPr>
            <a:r>
              <a:rPr lang="de-DE" altLang="de-DE" sz="1800" smtClean="0"/>
              <a:t>Was ist eine Komposition?</a:t>
            </a:r>
          </a:p>
          <a:p>
            <a:pPr marL="914400" lvl="1" indent="-457200">
              <a:lnSpc>
                <a:spcPct val="90000"/>
              </a:lnSpc>
              <a:buFontTx/>
              <a:buAutoNum type="arabicPeriod"/>
            </a:pPr>
            <a:r>
              <a:rPr lang="de-DE" altLang="de-DE" sz="1800" smtClean="0"/>
              <a:t>Realisierung in C++</a:t>
            </a:r>
            <a:endParaRPr lang="en-GB" altLang="de-DE" sz="1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Fußzeilenplatzhalter 6"/>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34821" name="Rectangle 2"/>
          <p:cNvSpPr>
            <a:spLocks noGrp="1" noChangeArrowheads="1"/>
          </p:cNvSpPr>
          <p:nvPr>
            <p:ph type="title"/>
          </p:nvPr>
        </p:nvSpPr>
        <p:spPr/>
        <p:txBody>
          <a:bodyPr/>
          <a:lstStyle/>
          <a:p>
            <a:r>
              <a:rPr lang="de-DE" altLang="de-DE" smtClean="0"/>
              <a:t>Was ist eine Komposition?</a:t>
            </a:r>
          </a:p>
        </p:txBody>
      </p:sp>
      <p:sp>
        <p:nvSpPr>
          <p:cNvPr id="187395" name="Rectangle 3"/>
          <p:cNvSpPr>
            <a:spLocks noGrp="1" noChangeArrowheads="1"/>
          </p:cNvSpPr>
          <p:nvPr>
            <p:ph type="body" sz="half" idx="1"/>
          </p:nvPr>
        </p:nvSpPr>
        <p:spPr/>
        <p:txBody>
          <a:bodyPr/>
          <a:lstStyle/>
          <a:p>
            <a:pPr>
              <a:lnSpc>
                <a:spcPct val="90000"/>
              </a:lnSpc>
            </a:pPr>
            <a:r>
              <a:rPr lang="de-DE" altLang="de-DE" sz="2000" smtClean="0"/>
              <a:t>Eine Komposition liegt vor, wenn ein Objekt einer Klasse ein oder mehrere Objekte einer anderen Klasse enthält, d.h. wenn  </a:t>
            </a:r>
          </a:p>
          <a:p>
            <a:pPr lvl="1">
              <a:lnSpc>
                <a:spcPct val="90000"/>
              </a:lnSpc>
            </a:pPr>
            <a:r>
              <a:rPr lang="de-DE" altLang="de-DE" sz="1600" smtClean="0"/>
              <a:t>zwischen den Objekten eine Rangordnung der Form „</a:t>
            </a:r>
            <a:r>
              <a:rPr lang="de-DE" altLang="de-DE" sz="1600" i="1" smtClean="0">
                <a:solidFill>
                  <a:srgbClr val="FF3300"/>
                </a:solidFill>
              </a:rPr>
              <a:t>ist Teil von</a:t>
            </a:r>
            <a:r>
              <a:rPr lang="de-DE" altLang="de-DE" sz="1600" smtClean="0"/>
              <a:t>“ oder „</a:t>
            </a:r>
            <a:r>
              <a:rPr lang="de-DE" altLang="de-DE" sz="1600" i="1" smtClean="0">
                <a:solidFill>
                  <a:srgbClr val="FF3300"/>
                </a:solidFill>
              </a:rPr>
              <a:t>besteht aus</a:t>
            </a:r>
            <a:r>
              <a:rPr lang="de-DE" altLang="de-DE" sz="1600" smtClean="0"/>
              <a:t>“ besteht und</a:t>
            </a:r>
          </a:p>
          <a:p>
            <a:pPr lvl="1">
              <a:lnSpc>
                <a:spcPct val="90000"/>
              </a:lnSpc>
            </a:pPr>
            <a:r>
              <a:rPr lang="de-DE" altLang="de-DE" sz="1600" smtClean="0"/>
              <a:t>das Objekt niedriger Ordnung zu einem Zeitpunkt nur zu </a:t>
            </a:r>
            <a:r>
              <a:rPr lang="de-DE" altLang="de-DE" sz="1600" b="1" smtClean="0"/>
              <a:t>einem</a:t>
            </a:r>
            <a:r>
              <a:rPr lang="de-DE" altLang="de-DE" sz="1600" smtClean="0"/>
              <a:t> Objekt höherer Ordnung gehören kann</a:t>
            </a:r>
          </a:p>
          <a:p>
            <a:pPr>
              <a:lnSpc>
                <a:spcPct val="90000"/>
              </a:lnSpc>
            </a:pPr>
            <a:r>
              <a:rPr lang="de-DE" altLang="de-DE" sz="2000" smtClean="0"/>
              <a:t>Beispiele </a:t>
            </a:r>
          </a:p>
          <a:p>
            <a:pPr lvl="1">
              <a:lnSpc>
                <a:spcPct val="90000"/>
              </a:lnSpc>
            </a:pPr>
            <a:r>
              <a:rPr lang="de-DE" altLang="de-DE" sz="1600" smtClean="0"/>
              <a:t>König ist Teil des Schachspiels; Schachspiel besteht aus 16 Bauern und ... </a:t>
            </a:r>
          </a:p>
          <a:p>
            <a:pPr lvl="1">
              <a:lnSpc>
                <a:spcPct val="90000"/>
              </a:lnSpc>
            </a:pPr>
            <a:r>
              <a:rPr lang="de-DE" altLang="de-DE" sz="1600" smtClean="0"/>
              <a:t>Motor ist Teil eines Autos, Auto besteht aus 4 Rädern und …</a:t>
            </a:r>
            <a:endParaRPr lang="de-DE" altLang="de-DE" sz="1200" smtClean="0"/>
          </a:p>
        </p:txBody>
      </p:sp>
      <p:grpSp>
        <p:nvGrpSpPr>
          <p:cNvPr id="187396" name="Group 4"/>
          <p:cNvGrpSpPr>
            <a:grpSpLocks/>
          </p:cNvGrpSpPr>
          <p:nvPr/>
        </p:nvGrpSpPr>
        <p:grpSpPr bwMode="auto">
          <a:xfrm>
            <a:off x="4787900" y="1341438"/>
            <a:ext cx="3962400" cy="1600200"/>
            <a:chOff x="3016" y="845"/>
            <a:chExt cx="2496" cy="1008"/>
          </a:xfrm>
        </p:grpSpPr>
        <p:grpSp>
          <p:nvGrpSpPr>
            <p:cNvPr id="34844" name="Group 5"/>
            <p:cNvGrpSpPr>
              <a:grpSpLocks/>
            </p:cNvGrpSpPr>
            <p:nvPr/>
          </p:nvGrpSpPr>
          <p:grpSpPr bwMode="auto">
            <a:xfrm>
              <a:off x="4552" y="893"/>
              <a:ext cx="960" cy="432"/>
              <a:chOff x="3504" y="2448"/>
              <a:chExt cx="960" cy="432"/>
            </a:xfrm>
          </p:grpSpPr>
          <p:sp>
            <p:nvSpPr>
              <p:cNvPr id="34861" name="Text Box 6"/>
              <p:cNvSpPr txBox="1">
                <a:spLocks noChangeArrowheads="1"/>
              </p:cNvSpPr>
              <p:nvPr/>
            </p:nvSpPr>
            <p:spPr bwMode="auto">
              <a:xfrm>
                <a:off x="3552" y="2544"/>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b="1"/>
                  <a:t>Bauer</a:t>
                </a:r>
              </a:p>
            </p:txBody>
          </p:sp>
          <p:sp>
            <p:nvSpPr>
              <p:cNvPr id="34862" name="Rectangle 7"/>
              <p:cNvSpPr>
                <a:spLocks noChangeArrowheads="1"/>
              </p:cNvSpPr>
              <p:nvPr/>
            </p:nvSpPr>
            <p:spPr bwMode="auto">
              <a:xfrm>
                <a:off x="3504" y="2448"/>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grpSp>
        <p:grpSp>
          <p:nvGrpSpPr>
            <p:cNvPr id="34845" name="Group 8"/>
            <p:cNvGrpSpPr>
              <a:grpSpLocks/>
            </p:cNvGrpSpPr>
            <p:nvPr/>
          </p:nvGrpSpPr>
          <p:grpSpPr bwMode="auto">
            <a:xfrm>
              <a:off x="3016" y="893"/>
              <a:ext cx="960" cy="432"/>
              <a:chOff x="3504" y="2448"/>
              <a:chExt cx="960" cy="432"/>
            </a:xfrm>
          </p:grpSpPr>
          <p:sp>
            <p:nvSpPr>
              <p:cNvPr id="34859" name="Text Box 9"/>
              <p:cNvSpPr txBox="1">
                <a:spLocks noChangeArrowheads="1"/>
              </p:cNvSpPr>
              <p:nvPr/>
            </p:nvSpPr>
            <p:spPr bwMode="auto">
              <a:xfrm>
                <a:off x="3552" y="2544"/>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b="1"/>
                  <a:t>Schachspiel</a:t>
                </a:r>
              </a:p>
            </p:txBody>
          </p:sp>
          <p:sp>
            <p:nvSpPr>
              <p:cNvPr id="34860" name="Rectangle 10"/>
              <p:cNvSpPr>
                <a:spLocks noChangeArrowheads="1"/>
              </p:cNvSpPr>
              <p:nvPr/>
            </p:nvSpPr>
            <p:spPr bwMode="auto">
              <a:xfrm>
                <a:off x="3504" y="2448"/>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grpSp>
        <p:sp>
          <p:nvSpPr>
            <p:cNvPr id="34846" name="AutoShape 11"/>
            <p:cNvSpPr>
              <a:spLocks noChangeArrowheads="1"/>
            </p:cNvSpPr>
            <p:nvPr/>
          </p:nvSpPr>
          <p:spPr bwMode="auto">
            <a:xfrm>
              <a:off x="3976" y="989"/>
              <a:ext cx="192" cy="96"/>
            </a:xfrm>
            <a:prstGeom prst="diamond">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34847" name="Line 12"/>
            <p:cNvSpPr>
              <a:spLocks noChangeShapeType="1"/>
            </p:cNvSpPr>
            <p:nvPr/>
          </p:nvSpPr>
          <p:spPr bwMode="auto">
            <a:xfrm>
              <a:off x="4168" y="1037"/>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848" name="Text Box 13"/>
            <p:cNvSpPr txBox="1">
              <a:spLocks noChangeArrowheads="1"/>
            </p:cNvSpPr>
            <p:nvPr/>
          </p:nvSpPr>
          <p:spPr bwMode="auto">
            <a:xfrm>
              <a:off x="3976" y="1277"/>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sz="1200" b="1"/>
                <a:t>1</a:t>
              </a:r>
            </a:p>
          </p:txBody>
        </p:sp>
        <p:sp>
          <p:nvSpPr>
            <p:cNvPr id="34849" name="Text Box 14"/>
            <p:cNvSpPr txBox="1">
              <a:spLocks noChangeArrowheads="1"/>
            </p:cNvSpPr>
            <p:nvPr/>
          </p:nvSpPr>
          <p:spPr bwMode="auto">
            <a:xfrm>
              <a:off x="4360" y="845"/>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sz="1200" b="1"/>
                <a:t>16</a:t>
              </a:r>
            </a:p>
          </p:txBody>
        </p:sp>
        <p:grpSp>
          <p:nvGrpSpPr>
            <p:cNvPr id="34850" name="Group 15"/>
            <p:cNvGrpSpPr>
              <a:grpSpLocks/>
            </p:cNvGrpSpPr>
            <p:nvPr/>
          </p:nvGrpSpPr>
          <p:grpSpPr bwMode="auto">
            <a:xfrm>
              <a:off x="4552" y="1421"/>
              <a:ext cx="960" cy="432"/>
              <a:chOff x="3504" y="2448"/>
              <a:chExt cx="960" cy="432"/>
            </a:xfrm>
          </p:grpSpPr>
          <p:sp>
            <p:nvSpPr>
              <p:cNvPr id="34857" name="Text Box 16"/>
              <p:cNvSpPr txBox="1">
                <a:spLocks noChangeArrowheads="1"/>
              </p:cNvSpPr>
              <p:nvPr/>
            </p:nvSpPr>
            <p:spPr bwMode="auto">
              <a:xfrm>
                <a:off x="3552" y="2544"/>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b="1"/>
                  <a:t>Koenig</a:t>
                </a:r>
              </a:p>
            </p:txBody>
          </p:sp>
          <p:sp>
            <p:nvSpPr>
              <p:cNvPr id="34858" name="Rectangle 17"/>
              <p:cNvSpPr>
                <a:spLocks noChangeArrowheads="1"/>
              </p:cNvSpPr>
              <p:nvPr/>
            </p:nvSpPr>
            <p:spPr bwMode="auto">
              <a:xfrm>
                <a:off x="3504" y="2448"/>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grpSp>
        <p:sp>
          <p:nvSpPr>
            <p:cNvPr id="34851" name="Line 18"/>
            <p:cNvSpPr>
              <a:spLocks noChangeShapeType="1"/>
            </p:cNvSpPr>
            <p:nvPr/>
          </p:nvSpPr>
          <p:spPr bwMode="auto">
            <a:xfrm>
              <a:off x="4360" y="1613"/>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852" name="AutoShape 19"/>
            <p:cNvSpPr>
              <a:spLocks noChangeArrowheads="1"/>
            </p:cNvSpPr>
            <p:nvPr/>
          </p:nvSpPr>
          <p:spPr bwMode="auto">
            <a:xfrm>
              <a:off x="3976" y="1181"/>
              <a:ext cx="192" cy="96"/>
            </a:xfrm>
            <a:prstGeom prst="diamond">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34853" name="Line 20"/>
            <p:cNvSpPr>
              <a:spLocks noChangeShapeType="1"/>
            </p:cNvSpPr>
            <p:nvPr/>
          </p:nvSpPr>
          <p:spPr bwMode="auto">
            <a:xfrm>
              <a:off x="4168" y="1229"/>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854" name="Line 21"/>
            <p:cNvSpPr>
              <a:spLocks noChangeShapeType="1"/>
            </p:cNvSpPr>
            <p:nvPr/>
          </p:nvSpPr>
          <p:spPr bwMode="auto">
            <a:xfrm>
              <a:off x="4360" y="1229"/>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855" name="Text Box 22"/>
            <p:cNvSpPr txBox="1">
              <a:spLocks noChangeArrowheads="1"/>
            </p:cNvSpPr>
            <p:nvPr/>
          </p:nvSpPr>
          <p:spPr bwMode="auto">
            <a:xfrm>
              <a:off x="3976" y="845"/>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sz="1200" b="1"/>
                <a:t>1</a:t>
              </a:r>
            </a:p>
          </p:txBody>
        </p:sp>
        <p:sp>
          <p:nvSpPr>
            <p:cNvPr id="34856" name="Text Box 23"/>
            <p:cNvSpPr txBox="1">
              <a:spLocks noChangeArrowheads="1"/>
            </p:cNvSpPr>
            <p:nvPr/>
          </p:nvSpPr>
          <p:spPr bwMode="auto">
            <a:xfrm>
              <a:off x="4360" y="1421"/>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sz="1200" b="1"/>
                <a:t>2</a:t>
              </a:r>
            </a:p>
          </p:txBody>
        </p:sp>
      </p:grpSp>
      <p:grpSp>
        <p:nvGrpSpPr>
          <p:cNvPr id="187416" name="Group 24"/>
          <p:cNvGrpSpPr>
            <a:grpSpLocks/>
          </p:cNvGrpSpPr>
          <p:nvPr/>
        </p:nvGrpSpPr>
        <p:grpSpPr bwMode="auto">
          <a:xfrm>
            <a:off x="4787900" y="4060825"/>
            <a:ext cx="3962400" cy="1600200"/>
            <a:chOff x="3016" y="2558"/>
            <a:chExt cx="2496" cy="1008"/>
          </a:xfrm>
        </p:grpSpPr>
        <p:grpSp>
          <p:nvGrpSpPr>
            <p:cNvPr id="34825" name="Group 25"/>
            <p:cNvGrpSpPr>
              <a:grpSpLocks/>
            </p:cNvGrpSpPr>
            <p:nvPr/>
          </p:nvGrpSpPr>
          <p:grpSpPr bwMode="auto">
            <a:xfrm>
              <a:off x="4552" y="2606"/>
              <a:ext cx="960" cy="432"/>
              <a:chOff x="3504" y="2448"/>
              <a:chExt cx="960" cy="432"/>
            </a:xfrm>
          </p:grpSpPr>
          <p:sp>
            <p:nvSpPr>
              <p:cNvPr id="34842" name="Text Box 26"/>
              <p:cNvSpPr txBox="1">
                <a:spLocks noChangeArrowheads="1"/>
              </p:cNvSpPr>
              <p:nvPr/>
            </p:nvSpPr>
            <p:spPr bwMode="auto">
              <a:xfrm>
                <a:off x="3552" y="2544"/>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b="1"/>
                  <a:t>Rad</a:t>
                </a:r>
              </a:p>
            </p:txBody>
          </p:sp>
          <p:sp>
            <p:nvSpPr>
              <p:cNvPr id="34843" name="Rectangle 27"/>
              <p:cNvSpPr>
                <a:spLocks noChangeArrowheads="1"/>
              </p:cNvSpPr>
              <p:nvPr/>
            </p:nvSpPr>
            <p:spPr bwMode="auto">
              <a:xfrm>
                <a:off x="3504" y="2448"/>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grpSp>
        <p:grpSp>
          <p:nvGrpSpPr>
            <p:cNvPr id="34826" name="Group 28"/>
            <p:cNvGrpSpPr>
              <a:grpSpLocks/>
            </p:cNvGrpSpPr>
            <p:nvPr/>
          </p:nvGrpSpPr>
          <p:grpSpPr bwMode="auto">
            <a:xfrm>
              <a:off x="3016" y="2606"/>
              <a:ext cx="960" cy="432"/>
              <a:chOff x="3504" y="2448"/>
              <a:chExt cx="960" cy="432"/>
            </a:xfrm>
          </p:grpSpPr>
          <p:sp>
            <p:nvSpPr>
              <p:cNvPr id="34840" name="Text Box 29"/>
              <p:cNvSpPr txBox="1">
                <a:spLocks noChangeArrowheads="1"/>
              </p:cNvSpPr>
              <p:nvPr/>
            </p:nvSpPr>
            <p:spPr bwMode="auto">
              <a:xfrm>
                <a:off x="3552" y="2544"/>
                <a:ext cx="4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b="1"/>
                  <a:t>Auto</a:t>
                </a:r>
              </a:p>
            </p:txBody>
          </p:sp>
          <p:sp>
            <p:nvSpPr>
              <p:cNvPr id="34841" name="Rectangle 30"/>
              <p:cNvSpPr>
                <a:spLocks noChangeArrowheads="1"/>
              </p:cNvSpPr>
              <p:nvPr/>
            </p:nvSpPr>
            <p:spPr bwMode="auto">
              <a:xfrm>
                <a:off x="3504" y="2448"/>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grpSp>
        <p:sp>
          <p:nvSpPr>
            <p:cNvPr id="34827" name="AutoShape 31"/>
            <p:cNvSpPr>
              <a:spLocks noChangeArrowheads="1"/>
            </p:cNvSpPr>
            <p:nvPr/>
          </p:nvSpPr>
          <p:spPr bwMode="auto">
            <a:xfrm>
              <a:off x="3976" y="2702"/>
              <a:ext cx="192" cy="96"/>
            </a:xfrm>
            <a:prstGeom prst="diamond">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34828" name="Line 32"/>
            <p:cNvSpPr>
              <a:spLocks noChangeShapeType="1"/>
            </p:cNvSpPr>
            <p:nvPr/>
          </p:nvSpPr>
          <p:spPr bwMode="auto">
            <a:xfrm>
              <a:off x="4168" y="2750"/>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829" name="Text Box 33"/>
            <p:cNvSpPr txBox="1">
              <a:spLocks noChangeArrowheads="1"/>
            </p:cNvSpPr>
            <p:nvPr/>
          </p:nvSpPr>
          <p:spPr bwMode="auto">
            <a:xfrm>
              <a:off x="3976" y="2990"/>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sz="1200" b="1"/>
                <a:t>1</a:t>
              </a:r>
            </a:p>
          </p:txBody>
        </p:sp>
        <p:sp>
          <p:nvSpPr>
            <p:cNvPr id="34830" name="Text Box 34"/>
            <p:cNvSpPr txBox="1">
              <a:spLocks noChangeArrowheads="1"/>
            </p:cNvSpPr>
            <p:nvPr/>
          </p:nvSpPr>
          <p:spPr bwMode="auto">
            <a:xfrm>
              <a:off x="4360" y="2558"/>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sz="1200" b="1"/>
                <a:t>4</a:t>
              </a:r>
            </a:p>
          </p:txBody>
        </p:sp>
        <p:grpSp>
          <p:nvGrpSpPr>
            <p:cNvPr id="34831" name="Group 35"/>
            <p:cNvGrpSpPr>
              <a:grpSpLocks/>
            </p:cNvGrpSpPr>
            <p:nvPr/>
          </p:nvGrpSpPr>
          <p:grpSpPr bwMode="auto">
            <a:xfrm>
              <a:off x="4552" y="3134"/>
              <a:ext cx="960" cy="432"/>
              <a:chOff x="3504" y="2448"/>
              <a:chExt cx="960" cy="432"/>
            </a:xfrm>
          </p:grpSpPr>
          <p:sp>
            <p:nvSpPr>
              <p:cNvPr id="34838" name="Text Box 36"/>
              <p:cNvSpPr txBox="1">
                <a:spLocks noChangeArrowheads="1"/>
              </p:cNvSpPr>
              <p:nvPr/>
            </p:nvSpPr>
            <p:spPr bwMode="auto">
              <a:xfrm>
                <a:off x="3552" y="2544"/>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b="1"/>
                  <a:t>Motor</a:t>
                </a:r>
              </a:p>
            </p:txBody>
          </p:sp>
          <p:sp>
            <p:nvSpPr>
              <p:cNvPr id="34839" name="Rectangle 37"/>
              <p:cNvSpPr>
                <a:spLocks noChangeArrowheads="1"/>
              </p:cNvSpPr>
              <p:nvPr/>
            </p:nvSpPr>
            <p:spPr bwMode="auto">
              <a:xfrm>
                <a:off x="3504" y="2448"/>
                <a:ext cx="960"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grpSp>
        <p:sp>
          <p:nvSpPr>
            <p:cNvPr id="34832" name="Line 38"/>
            <p:cNvSpPr>
              <a:spLocks noChangeShapeType="1"/>
            </p:cNvSpPr>
            <p:nvPr/>
          </p:nvSpPr>
          <p:spPr bwMode="auto">
            <a:xfrm>
              <a:off x="4360" y="332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833" name="AutoShape 39"/>
            <p:cNvSpPr>
              <a:spLocks noChangeArrowheads="1"/>
            </p:cNvSpPr>
            <p:nvPr/>
          </p:nvSpPr>
          <p:spPr bwMode="auto">
            <a:xfrm>
              <a:off x="3976" y="2894"/>
              <a:ext cx="192" cy="96"/>
            </a:xfrm>
            <a:prstGeom prst="diamond">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34834" name="Line 40"/>
            <p:cNvSpPr>
              <a:spLocks noChangeShapeType="1"/>
            </p:cNvSpPr>
            <p:nvPr/>
          </p:nvSpPr>
          <p:spPr bwMode="auto">
            <a:xfrm>
              <a:off x="4168" y="294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835" name="Line 41"/>
            <p:cNvSpPr>
              <a:spLocks noChangeShapeType="1"/>
            </p:cNvSpPr>
            <p:nvPr/>
          </p:nvSpPr>
          <p:spPr bwMode="auto">
            <a:xfrm>
              <a:off x="4360" y="294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836" name="Text Box 42"/>
            <p:cNvSpPr txBox="1">
              <a:spLocks noChangeArrowheads="1"/>
            </p:cNvSpPr>
            <p:nvPr/>
          </p:nvSpPr>
          <p:spPr bwMode="auto">
            <a:xfrm>
              <a:off x="3976" y="2558"/>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sz="1200" b="1"/>
                <a:t>1</a:t>
              </a:r>
            </a:p>
          </p:txBody>
        </p:sp>
        <p:sp>
          <p:nvSpPr>
            <p:cNvPr id="34837" name="Text Box 43"/>
            <p:cNvSpPr txBox="1">
              <a:spLocks noChangeArrowheads="1"/>
            </p:cNvSpPr>
            <p:nvPr/>
          </p:nvSpPr>
          <p:spPr bwMode="auto">
            <a:xfrm>
              <a:off x="4360" y="3134"/>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sz="1200" b="1"/>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animEffect transition="in" filter="blinds(horizontal)">
                                      <p:cBhvr>
                                        <p:cTn id="7" dur="500"/>
                                        <p:tgtEl>
                                          <p:spTgt spid="187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12" dur="500"/>
                                        <p:tgtEl>
                                          <p:spTgt spid="187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17" dur="500"/>
                                        <p:tgtEl>
                                          <p:spTgt spid="1873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7395">
                                            <p:txEl>
                                              <p:pRg st="4" end="4"/>
                                            </p:txEl>
                                          </p:spTgt>
                                        </p:tgtEl>
                                        <p:attrNameLst>
                                          <p:attrName>style.visibility</p:attrName>
                                        </p:attrNameLst>
                                      </p:cBhvr>
                                      <p:to>
                                        <p:strVal val="visible"/>
                                      </p:to>
                                    </p:set>
                                    <p:animEffect transition="in" filter="blinds(horizontal)">
                                      <p:cBhvr>
                                        <p:cTn id="22" dur="500"/>
                                        <p:tgtEl>
                                          <p:spTgt spid="187395">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87396"/>
                                        </p:tgtEl>
                                        <p:attrNameLst>
                                          <p:attrName>style.visibility</p:attrName>
                                        </p:attrNameLst>
                                      </p:cBhvr>
                                      <p:to>
                                        <p:strVal val="visible"/>
                                      </p:to>
                                    </p:set>
                                    <p:animEffect transition="in" filter="blinds(horizontal)">
                                      <p:cBhvr>
                                        <p:cTn id="25" dur="500"/>
                                        <p:tgtEl>
                                          <p:spTgt spid="1873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87395">
                                            <p:txEl>
                                              <p:pRg st="5" end="5"/>
                                            </p:txEl>
                                          </p:spTgt>
                                        </p:tgtEl>
                                        <p:attrNameLst>
                                          <p:attrName>style.visibility</p:attrName>
                                        </p:attrNameLst>
                                      </p:cBhvr>
                                      <p:to>
                                        <p:strVal val="visible"/>
                                      </p:to>
                                    </p:set>
                                    <p:animEffect transition="in" filter="blinds(horizontal)">
                                      <p:cBhvr>
                                        <p:cTn id="30" dur="500"/>
                                        <p:tgtEl>
                                          <p:spTgt spid="18739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87416"/>
                                        </p:tgtEl>
                                        <p:attrNameLst>
                                          <p:attrName>style.visibility</p:attrName>
                                        </p:attrNameLst>
                                      </p:cBhvr>
                                      <p:to>
                                        <p:strVal val="visible"/>
                                      </p:to>
                                    </p:set>
                                    <p:animEffect transition="in" filter="blinds(horizontal)">
                                      <p:cBhvr>
                                        <p:cTn id="33" dur="500"/>
                                        <p:tgtEl>
                                          <p:spTgt spid="18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Fußzeilenplatzhalter 5"/>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35845" name="Rectangle 2"/>
          <p:cNvSpPr>
            <a:spLocks noGrp="1" noChangeArrowheads="1"/>
          </p:cNvSpPr>
          <p:nvPr>
            <p:ph type="title"/>
          </p:nvPr>
        </p:nvSpPr>
        <p:spPr/>
        <p:txBody>
          <a:bodyPr/>
          <a:lstStyle/>
          <a:p>
            <a:r>
              <a:rPr lang="de-DE" altLang="de-DE" smtClean="0"/>
              <a:t>Realisierung Komposition in C++</a:t>
            </a:r>
          </a:p>
        </p:txBody>
      </p:sp>
      <p:sp>
        <p:nvSpPr>
          <p:cNvPr id="188419" name="Rectangle 3"/>
          <p:cNvSpPr>
            <a:spLocks noGrp="1" noChangeArrowheads="1"/>
          </p:cNvSpPr>
          <p:nvPr>
            <p:ph type="body" sz="half" idx="1"/>
          </p:nvPr>
        </p:nvSpPr>
        <p:spPr>
          <a:xfrm>
            <a:off x="395288" y="1143000"/>
            <a:ext cx="4059237" cy="5238750"/>
          </a:xfrm>
        </p:spPr>
        <p:txBody>
          <a:bodyPr/>
          <a:lstStyle/>
          <a:p>
            <a:r>
              <a:rPr lang="de-DE" altLang="de-DE" sz="2000" smtClean="0"/>
              <a:t>Objekte der untergeordneten Klasse werden als Attribute der übergeordneten Klasse definiert. </a:t>
            </a:r>
          </a:p>
          <a:p>
            <a:endParaRPr lang="de-DE" altLang="de-DE" sz="2000" smtClean="0"/>
          </a:p>
          <a:p>
            <a:r>
              <a:rPr lang="de-DE" altLang="de-DE" sz="2000" smtClean="0"/>
              <a:t>Bei der Komposition muss der Zugriff auf Attribute und Methoden der einbezogenen Objekte in der komponierten Klasse realisiert werden.</a:t>
            </a:r>
          </a:p>
          <a:p>
            <a:endParaRPr lang="de-DE" altLang="de-DE" sz="2000" smtClean="0"/>
          </a:p>
          <a:p>
            <a:r>
              <a:rPr lang="de-DE" altLang="de-DE" sz="2000" smtClean="0"/>
              <a:t>Die Methoden dieser Objekte sind nur innerhalb der Klasse sichtbar!</a:t>
            </a:r>
          </a:p>
        </p:txBody>
      </p:sp>
      <p:sp>
        <p:nvSpPr>
          <p:cNvPr id="188420" name="Text Box 4"/>
          <p:cNvSpPr txBox="1">
            <a:spLocks noChangeArrowheads="1"/>
          </p:cNvSpPr>
          <p:nvPr/>
        </p:nvSpPr>
        <p:spPr bwMode="auto">
          <a:xfrm>
            <a:off x="4643438" y="1117600"/>
            <a:ext cx="4267200" cy="5048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de-DE" altLang="de-DE" sz="1400" b="1" dirty="0">
                <a:solidFill>
                  <a:schemeClr val="accent2"/>
                </a:solidFill>
                <a:latin typeface="Courier New" panose="02070309020205020404" pitchFamily="49" charset="0"/>
              </a:rPr>
              <a:t>//---------- Klasse „Rad" ----------</a:t>
            </a:r>
          </a:p>
          <a:p>
            <a:pPr eaLnBrk="1" hangingPunct="1"/>
            <a:r>
              <a:rPr lang="de-DE" altLang="de-DE" sz="1400" b="1" dirty="0">
                <a:solidFill>
                  <a:schemeClr val="accent2"/>
                </a:solidFill>
                <a:latin typeface="Courier New" panose="02070309020205020404" pitchFamily="49" charset="0"/>
              </a:rPr>
              <a:t>.......</a:t>
            </a:r>
          </a:p>
          <a:p>
            <a:pPr eaLnBrk="1" hangingPunct="1"/>
            <a:r>
              <a:rPr lang="de-DE" altLang="de-DE" sz="1400" b="1" dirty="0">
                <a:solidFill>
                  <a:schemeClr val="accent2"/>
                </a:solidFill>
                <a:latin typeface="Courier New" panose="02070309020205020404" pitchFamily="49" charset="0"/>
              </a:rPr>
              <a:t>//---------- Klasse „Motor" ----------</a:t>
            </a:r>
          </a:p>
          <a:p>
            <a:pPr eaLnBrk="1" hangingPunct="1"/>
            <a:r>
              <a:rPr lang="de-DE" altLang="de-DE" sz="1400" b="1" dirty="0">
                <a:solidFill>
                  <a:schemeClr val="accent2"/>
                </a:solidFill>
                <a:latin typeface="Courier New" panose="02070309020205020404" pitchFamily="49" charset="0"/>
              </a:rPr>
              <a:t>.......</a:t>
            </a:r>
          </a:p>
          <a:p>
            <a:pPr eaLnBrk="1" hangingPunct="1"/>
            <a:r>
              <a:rPr lang="de-DE" altLang="de-DE" sz="1400" b="1" dirty="0">
                <a:solidFill>
                  <a:schemeClr val="accent2"/>
                </a:solidFill>
                <a:latin typeface="Courier New" panose="02070309020205020404" pitchFamily="49" charset="0"/>
              </a:rPr>
              <a:t>//---------- Klasse „Auto" ----------</a:t>
            </a:r>
          </a:p>
          <a:p>
            <a:pPr eaLnBrk="1" hangingPunct="1"/>
            <a:r>
              <a:rPr lang="de-DE" altLang="de-DE" sz="1400" b="1" dirty="0" err="1">
                <a:solidFill>
                  <a:srgbClr val="FF3300"/>
                </a:solidFill>
                <a:latin typeface="Courier New" panose="02070309020205020404" pitchFamily="49" charset="0"/>
              </a:rPr>
              <a:t>class</a:t>
            </a:r>
            <a:r>
              <a:rPr lang="de-DE" altLang="de-DE" sz="1400" b="1" dirty="0">
                <a:solidFill>
                  <a:srgbClr val="FF3300"/>
                </a:solidFill>
                <a:latin typeface="Courier New" panose="02070309020205020404" pitchFamily="49" charset="0"/>
              </a:rPr>
              <a:t> Auto</a:t>
            </a:r>
          </a:p>
          <a:p>
            <a:pPr eaLnBrk="1" hangingPunct="1"/>
            <a:r>
              <a:rPr lang="de-DE" altLang="de-DE" sz="1400" b="1" dirty="0">
                <a:latin typeface="Courier New" panose="02070309020205020404" pitchFamily="49" charset="0"/>
              </a:rPr>
              <a:t>{</a:t>
            </a:r>
          </a:p>
          <a:p>
            <a:pPr eaLnBrk="1" hangingPunct="1"/>
            <a:r>
              <a:rPr lang="de-DE" altLang="de-DE" sz="1400" b="1" dirty="0">
                <a:solidFill>
                  <a:schemeClr val="accent2"/>
                </a:solidFill>
                <a:latin typeface="Courier New" panose="02070309020205020404" pitchFamily="49" charset="0"/>
              </a:rPr>
              <a:t>    </a:t>
            </a:r>
            <a:r>
              <a:rPr lang="de-DE" altLang="de-DE" sz="1400" b="1" dirty="0">
                <a:solidFill>
                  <a:srgbClr val="339966"/>
                </a:solidFill>
                <a:latin typeface="Courier New" panose="02070309020205020404" pitchFamily="49" charset="0"/>
              </a:rPr>
              <a:t>private</a:t>
            </a:r>
            <a:r>
              <a:rPr lang="de-DE" altLang="de-DE" sz="1400" b="1" dirty="0">
                <a:latin typeface="Courier New" panose="02070309020205020404" pitchFamily="49" charset="0"/>
              </a:rPr>
              <a:t>:</a:t>
            </a:r>
          </a:p>
          <a:p>
            <a:pPr eaLnBrk="1" hangingPunct="1"/>
            <a:r>
              <a:rPr lang="de-DE" altLang="de-DE" sz="1400" b="1" dirty="0">
                <a:solidFill>
                  <a:schemeClr val="accent2"/>
                </a:solidFill>
                <a:latin typeface="Courier New" panose="02070309020205020404" pitchFamily="49" charset="0"/>
              </a:rPr>
              <a:t>        </a:t>
            </a:r>
            <a:r>
              <a:rPr lang="de-DE" altLang="de-DE" sz="1400" b="1" dirty="0">
                <a:solidFill>
                  <a:srgbClr val="FF3300"/>
                </a:solidFill>
                <a:latin typeface="Courier New" panose="02070309020205020404" pitchFamily="49" charset="0"/>
              </a:rPr>
              <a:t>Rad r[4]; </a:t>
            </a:r>
          </a:p>
          <a:p>
            <a:pPr eaLnBrk="1" hangingPunct="1"/>
            <a:r>
              <a:rPr lang="de-DE" altLang="de-DE" sz="1400" b="1" dirty="0">
                <a:solidFill>
                  <a:srgbClr val="FF3300"/>
                </a:solidFill>
                <a:latin typeface="Courier New" panose="02070309020205020404" pitchFamily="49" charset="0"/>
              </a:rPr>
              <a:t>        Motor m;</a:t>
            </a:r>
          </a:p>
          <a:p>
            <a:pPr eaLnBrk="1" hangingPunct="1"/>
            <a:r>
              <a:rPr lang="de-DE" altLang="de-DE" sz="1400" b="1" dirty="0">
                <a:solidFill>
                  <a:schemeClr val="accent2"/>
                </a:solidFill>
                <a:latin typeface="Courier New" panose="02070309020205020404" pitchFamily="49" charset="0"/>
              </a:rPr>
              <a:t>    </a:t>
            </a:r>
            <a:r>
              <a:rPr lang="de-DE" altLang="de-DE" sz="1400" b="1" dirty="0" err="1">
                <a:solidFill>
                  <a:srgbClr val="339966"/>
                </a:solidFill>
                <a:latin typeface="Courier New" panose="02070309020205020404" pitchFamily="49" charset="0"/>
              </a:rPr>
              <a:t>public</a:t>
            </a:r>
            <a:r>
              <a:rPr lang="de-DE" altLang="de-DE" sz="1400" b="1" dirty="0">
                <a:latin typeface="Courier New" panose="02070309020205020404" pitchFamily="49" charset="0"/>
              </a:rPr>
              <a:t>:</a:t>
            </a:r>
          </a:p>
          <a:p>
            <a:pPr eaLnBrk="1" hangingPunct="1"/>
            <a:r>
              <a:rPr lang="de-DE" altLang="de-DE" sz="1400" b="1" dirty="0">
                <a:solidFill>
                  <a:schemeClr val="accent2"/>
                </a:solidFill>
                <a:latin typeface="Courier New" panose="02070309020205020404" pitchFamily="49" charset="0"/>
              </a:rPr>
              <a:t>        </a:t>
            </a:r>
            <a:r>
              <a:rPr lang="de-DE" altLang="de-DE" sz="1400" b="1" dirty="0">
                <a:latin typeface="Courier New" panose="02070309020205020404" pitchFamily="49" charset="0"/>
              </a:rPr>
              <a:t>beschleunigen(){</a:t>
            </a:r>
            <a:br>
              <a:rPr lang="de-DE" altLang="de-DE" sz="1400" b="1" dirty="0">
                <a:latin typeface="Courier New" panose="02070309020205020404" pitchFamily="49" charset="0"/>
              </a:rPr>
            </a:br>
            <a:r>
              <a:rPr lang="de-DE" altLang="de-DE" sz="1400" b="1" dirty="0">
                <a:latin typeface="Courier New" panose="02070309020205020404" pitchFamily="49" charset="0"/>
              </a:rPr>
              <a:t>           </a:t>
            </a:r>
            <a:r>
              <a:rPr lang="de-DE" altLang="de-DE" sz="1400" b="1" dirty="0" err="1" smtClean="0">
                <a:solidFill>
                  <a:srgbClr val="FF0000"/>
                </a:solidFill>
                <a:latin typeface="Courier New" panose="02070309020205020404" pitchFamily="49" charset="0"/>
              </a:rPr>
              <a:t>m.einspritzenBenzin</a:t>
            </a:r>
            <a:r>
              <a:rPr lang="de-DE" altLang="de-DE" sz="1400" b="1" smtClean="0">
                <a:solidFill>
                  <a:srgbClr val="FF0000"/>
                </a:solidFill>
                <a:latin typeface="Courier New" panose="02070309020205020404" pitchFamily="49" charset="0"/>
              </a:rPr>
              <a:t>();</a:t>
            </a:r>
            <a:r>
              <a:rPr lang="de-DE" altLang="de-DE" sz="1400" b="1">
                <a:latin typeface="Courier New" panose="02070309020205020404" pitchFamily="49" charset="0"/>
              </a:rPr>
              <a:t/>
            </a:r>
            <a:br>
              <a:rPr lang="de-DE" altLang="de-DE" sz="1400" b="1">
                <a:latin typeface="Courier New" panose="02070309020205020404" pitchFamily="49" charset="0"/>
              </a:rPr>
            </a:br>
            <a:r>
              <a:rPr lang="de-DE" altLang="de-DE" sz="1400" b="1">
                <a:latin typeface="Courier New" panose="02070309020205020404" pitchFamily="49" charset="0"/>
              </a:rPr>
              <a:t>        };</a:t>
            </a:r>
          </a:p>
          <a:p>
            <a:pPr eaLnBrk="1" hangingPunct="1"/>
            <a:r>
              <a:rPr lang="de-DE" altLang="de-DE" sz="1400" b="1" dirty="0">
                <a:latin typeface="Courier New" panose="02070309020205020404" pitchFamily="49" charset="0"/>
              </a:rPr>
              <a:t>};</a:t>
            </a:r>
          </a:p>
          <a:p>
            <a:pPr eaLnBrk="1" hangingPunct="1"/>
            <a:endParaRPr lang="de-DE" altLang="de-DE" sz="1400" b="1" dirty="0">
              <a:latin typeface="Courier New" panose="02070309020205020404" pitchFamily="49" charset="0"/>
            </a:endParaRPr>
          </a:p>
          <a:p>
            <a:pPr eaLnBrk="1" hangingPunct="1"/>
            <a:r>
              <a:rPr lang="de-DE" altLang="de-DE" sz="1400" b="1" dirty="0">
                <a:solidFill>
                  <a:schemeClr val="accent2"/>
                </a:solidFill>
                <a:latin typeface="Courier New" panose="02070309020205020404" pitchFamily="49" charset="0"/>
              </a:rPr>
              <a:t>//-------------- Hauptprogramm ------</a:t>
            </a:r>
          </a:p>
          <a:p>
            <a:pPr eaLnBrk="1" hangingPunct="1"/>
            <a:r>
              <a:rPr lang="de-DE" altLang="de-DE" sz="1400" b="1" dirty="0" err="1">
                <a:solidFill>
                  <a:srgbClr val="339966"/>
                </a:solidFill>
                <a:latin typeface="Courier New" panose="02070309020205020404" pitchFamily="49" charset="0"/>
              </a:rPr>
              <a:t>int</a:t>
            </a:r>
            <a:r>
              <a:rPr lang="de-DE" altLang="de-DE" sz="1400" b="1" dirty="0">
                <a:latin typeface="Courier New" panose="02070309020205020404" pitchFamily="49" charset="0"/>
              </a:rPr>
              <a:t> </a:t>
            </a:r>
            <a:r>
              <a:rPr lang="de-DE" altLang="de-DE" sz="1400" b="1" dirty="0" err="1">
                <a:latin typeface="Courier New" panose="02070309020205020404" pitchFamily="49" charset="0"/>
              </a:rPr>
              <a:t>main</a:t>
            </a:r>
            <a:r>
              <a:rPr lang="de-DE" altLang="de-DE" sz="1400" b="1" dirty="0">
                <a:latin typeface="Courier New" panose="02070309020205020404" pitchFamily="49" charset="0"/>
              </a:rPr>
              <a:t> ()</a:t>
            </a:r>
          </a:p>
          <a:p>
            <a:pPr eaLnBrk="1" hangingPunct="1"/>
            <a:r>
              <a:rPr lang="de-DE" altLang="de-DE" sz="1400" b="1" dirty="0">
                <a:latin typeface="Courier New" panose="02070309020205020404" pitchFamily="49" charset="0"/>
              </a:rPr>
              <a:t>{</a:t>
            </a:r>
          </a:p>
          <a:p>
            <a:pPr eaLnBrk="1" hangingPunct="1"/>
            <a:r>
              <a:rPr lang="de-DE" altLang="de-DE" sz="1400" b="1" dirty="0">
                <a:latin typeface="Courier New" panose="02070309020205020404" pitchFamily="49" charset="0"/>
              </a:rPr>
              <a:t>    Auto meins;</a:t>
            </a:r>
          </a:p>
          <a:p>
            <a:pPr eaLnBrk="1" hangingPunct="1"/>
            <a:r>
              <a:rPr lang="de-DE" altLang="de-DE" sz="1400" b="1" dirty="0">
                <a:latin typeface="Courier New" panose="02070309020205020404" pitchFamily="49" charset="0"/>
              </a:rPr>
              <a:t>    </a:t>
            </a:r>
          </a:p>
          <a:p>
            <a:pPr eaLnBrk="1" hangingPunct="1"/>
            <a:r>
              <a:rPr lang="de-DE" altLang="de-DE" sz="1400" b="1" dirty="0">
                <a:latin typeface="Courier New" panose="02070309020205020404" pitchFamily="49" charset="0"/>
              </a:rPr>
              <a:t>    </a:t>
            </a:r>
            <a:r>
              <a:rPr lang="de-DE" altLang="de-DE" sz="1400" b="1" dirty="0" err="1">
                <a:latin typeface="Courier New" panose="02070309020205020404" pitchFamily="49" charset="0"/>
              </a:rPr>
              <a:t>meins.beschleunigen</a:t>
            </a:r>
            <a:r>
              <a:rPr lang="de-DE" altLang="de-DE" sz="1400" b="1" dirty="0">
                <a:latin typeface="Courier New" panose="02070309020205020404" pitchFamily="49" charset="0"/>
              </a:rPr>
              <a:t>( );</a:t>
            </a:r>
          </a:p>
          <a:p>
            <a:pPr eaLnBrk="1" hangingPunct="1"/>
            <a:r>
              <a:rPr lang="de-DE" altLang="de-DE" sz="1400"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188420"/>
                                        </p:tgtEl>
                                        <p:attrNameLst>
                                          <p:attrName>style.visibility</p:attrName>
                                        </p:attrNameLst>
                                      </p:cBhvr>
                                      <p:to>
                                        <p:strVal val="visible"/>
                                      </p:to>
                                    </p:set>
                                    <p:animEffect transition="in" filter="wipe(up)">
                                      <p:cBhvr>
                                        <p:cTn id="7" dur="500"/>
                                        <p:tgtEl>
                                          <p:spTgt spid="188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12" dur="500"/>
                                        <p:tgtEl>
                                          <p:spTgt spid="1884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7" dur="500"/>
                                        <p:tgtEl>
                                          <p:spTgt spid="188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22" dur="500"/>
                                        <p:tgtEl>
                                          <p:spTgt spid="188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36869" name="Rectangle 2"/>
          <p:cNvSpPr>
            <a:spLocks noGrp="1" noChangeArrowheads="1"/>
          </p:cNvSpPr>
          <p:nvPr>
            <p:ph type="title"/>
          </p:nvPr>
        </p:nvSpPr>
        <p:spPr/>
        <p:txBody>
          <a:bodyPr/>
          <a:lstStyle/>
          <a:p>
            <a:r>
              <a:rPr lang="de-DE" altLang="de-DE" smtClean="0"/>
              <a:t>Zusammenfassung I</a:t>
            </a:r>
          </a:p>
        </p:txBody>
      </p:sp>
      <p:sp>
        <p:nvSpPr>
          <p:cNvPr id="36870" name="Rectangle 3"/>
          <p:cNvSpPr>
            <a:spLocks noGrp="1" noChangeArrowheads="1"/>
          </p:cNvSpPr>
          <p:nvPr>
            <p:ph type="body" idx="1"/>
          </p:nvPr>
        </p:nvSpPr>
        <p:spPr/>
        <p:txBody>
          <a:bodyPr/>
          <a:lstStyle/>
          <a:p>
            <a:r>
              <a:rPr lang="de-DE" altLang="de-DE" sz="2000" smtClean="0"/>
              <a:t>Bei der Vererbung werden Gemeinsamkeiten von verschiedenen Klassen in Basisklassen zusammengefasst. Diesen gemeinsamen Kern können abgeleitete Klassen von der Basisklasse erben.</a:t>
            </a:r>
          </a:p>
          <a:p>
            <a:r>
              <a:rPr lang="de-DE" altLang="de-DE" sz="2000" smtClean="0"/>
              <a:t>Die Vererbung modelliert eine „ist ein“-Beziehung zwischen Klassen. Die abgeleitete Klasse stellt eine Spezialisierung der Basisklasse dar.</a:t>
            </a:r>
          </a:p>
          <a:p>
            <a:r>
              <a:rPr lang="de-DE" altLang="de-DE" sz="2000" smtClean="0"/>
              <a:t>Geerbt werden von der Basisklasse alle Attribute und Methoden, nicht jedoch Konstruktoren, Destruktoren und friend-Deklarationen.</a:t>
            </a:r>
          </a:p>
          <a:p>
            <a:r>
              <a:rPr lang="de-DE" altLang="de-DE" sz="2000" smtClean="0"/>
              <a:t>Das Vererbungskonzept unterstützt in besonderem Maße die Wiederverwendbarkeit und die Wartbarkeit.</a:t>
            </a:r>
          </a:p>
          <a:p>
            <a:r>
              <a:rPr lang="de-DE" altLang="de-DE" sz="2000" smtClean="0"/>
              <a:t>Die Zugriffsattribute in der Ableitungsspezifikation modifizieren die Sichtbarkeit der Basisklassenattribute und -methoden beim Zugriff über Objekte abgeleiteter Klassen sowie über Methoden in Klassen, die wiederum von bereits abgeleiteten Klassen abstammen.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37893" name="Rectangle 2"/>
          <p:cNvSpPr>
            <a:spLocks noGrp="1" noChangeArrowheads="1"/>
          </p:cNvSpPr>
          <p:nvPr>
            <p:ph type="title"/>
          </p:nvPr>
        </p:nvSpPr>
        <p:spPr/>
        <p:txBody>
          <a:bodyPr/>
          <a:lstStyle/>
          <a:p>
            <a:r>
              <a:rPr lang="de-DE" altLang="de-DE" smtClean="0"/>
              <a:t>Zusammenfassung II</a:t>
            </a:r>
          </a:p>
        </p:txBody>
      </p:sp>
      <p:sp>
        <p:nvSpPr>
          <p:cNvPr id="37894" name="Rectangle 3"/>
          <p:cNvSpPr>
            <a:spLocks noGrp="1" noChangeArrowheads="1"/>
          </p:cNvSpPr>
          <p:nvPr>
            <p:ph type="body" idx="1"/>
          </p:nvPr>
        </p:nvSpPr>
        <p:spPr/>
        <p:txBody>
          <a:bodyPr/>
          <a:lstStyle/>
          <a:p>
            <a:pPr>
              <a:lnSpc>
                <a:spcPct val="90000"/>
              </a:lnSpc>
            </a:pPr>
            <a:r>
              <a:rPr lang="de-DE" altLang="de-DE" sz="2000" smtClean="0"/>
              <a:t>Abgeleitete Klassen werden spezialisiert, indem sie um zusätzliche Attribute und Methoden erweitert werden und geerbte Methoden redefinieren/überschreiben.</a:t>
            </a:r>
          </a:p>
          <a:p>
            <a:pPr>
              <a:lnSpc>
                <a:spcPct val="90000"/>
              </a:lnSpc>
            </a:pPr>
            <a:r>
              <a:rPr lang="de-DE" altLang="de-DE" sz="2000" smtClean="0"/>
              <a:t>Bei der Definition eines Objekts einer abgeleiteten Klasse wird zunächst der Basisklassenkonstruktor und anschließend der Konstruktor der abgeleiteten Klasse aufgerufen. Die Destruktoren werden in umgekehrter Reihenfolgen ausgeführt, wenn das Objekt zerstört wird.</a:t>
            </a:r>
          </a:p>
          <a:p>
            <a:pPr>
              <a:lnSpc>
                <a:spcPct val="90000"/>
              </a:lnSpc>
            </a:pPr>
            <a:r>
              <a:rPr lang="de-DE" altLang="de-DE" sz="2000" smtClean="0"/>
              <a:t>Die Assoziation modelliert Beziehungen zwischen gleichrangigen Objekten (z.B. „Mitarbeiter Meier </a:t>
            </a:r>
            <a:r>
              <a:rPr lang="de-DE" altLang="de-DE" sz="2000" b="1" smtClean="0"/>
              <a:t>gehört zu</a:t>
            </a:r>
            <a:r>
              <a:rPr lang="de-DE" altLang="de-DE" sz="2000" smtClean="0"/>
              <a:t> Abteilung Vertrieb“).</a:t>
            </a:r>
          </a:p>
          <a:p>
            <a:pPr>
              <a:lnSpc>
                <a:spcPct val="90000"/>
              </a:lnSpc>
            </a:pPr>
            <a:r>
              <a:rPr lang="de-DE" altLang="de-DE" sz="2000" smtClean="0"/>
              <a:t>In C++ werden Assoziationen durch Zeiger auf das assoziierte Objekt realisiert.</a:t>
            </a:r>
          </a:p>
          <a:p>
            <a:pPr>
              <a:lnSpc>
                <a:spcPct val="90000"/>
              </a:lnSpc>
            </a:pPr>
            <a:r>
              <a:rPr lang="de-DE" altLang="de-DE" sz="2000" smtClean="0"/>
              <a:t>Die Komposition modelliert Beziehungen zwischen Objekten die in einer Rangordnung wie „besteht aus“ oder „ist Teil von“ zueinander stehen. Sie wird in C++ durch einfache Attribute modelliert, die die enthaltenen Objekte speichern.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6149" name="Rectangle 2"/>
          <p:cNvSpPr>
            <a:spLocks noGrp="1" noChangeArrowheads="1"/>
          </p:cNvSpPr>
          <p:nvPr>
            <p:ph type="title"/>
          </p:nvPr>
        </p:nvSpPr>
        <p:spPr/>
        <p:txBody>
          <a:bodyPr/>
          <a:lstStyle/>
          <a:p>
            <a:r>
              <a:rPr lang="de-DE" altLang="de-DE" smtClean="0"/>
              <a:t>Motivation I</a:t>
            </a:r>
          </a:p>
        </p:txBody>
      </p:sp>
      <p:sp>
        <p:nvSpPr>
          <p:cNvPr id="158723" name="Rectangle 3"/>
          <p:cNvSpPr>
            <a:spLocks noGrp="1" noChangeArrowheads="1"/>
          </p:cNvSpPr>
          <p:nvPr>
            <p:ph type="body" idx="1"/>
          </p:nvPr>
        </p:nvSpPr>
        <p:spPr>
          <a:xfrm>
            <a:off x="395288" y="1052513"/>
            <a:ext cx="8280400" cy="5238750"/>
          </a:xfrm>
        </p:spPr>
        <p:txBody>
          <a:bodyPr/>
          <a:lstStyle/>
          <a:p>
            <a:pPr>
              <a:lnSpc>
                <a:spcPct val="90000"/>
              </a:lnSpc>
            </a:pPr>
            <a:r>
              <a:rPr lang="de-DE" altLang="de-DE" b="1" smtClean="0"/>
              <a:t>Klassen</a:t>
            </a:r>
            <a:r>
              <a:rPr lang="de-DE" altLang="de-DE" smtClean="0"/>
              <a:t> und </a:t>
            </a:r>
            <a:r>
              <a:rPr lang="de-DE" altLang="de-DE" b="1" smtClean="0"/>
              <a:t>Objekte</a:t>
            </a:r>
            <a:r>
              <a:rPr lang="de-DE" altLang="de-DE" smtClean="0"/>
              <a:t> existieren i.a. </a:t>
            </a:r>
            <a:r>
              <a:rPr lang="de-DE" altLang="de-DE" b="1" smtClean="0"/>
              <a:t>nicht unabhängig</a:t>
            </a:r>
            <a:r>
              <a:rPr lang="de-DE" altLang="de-DE" smtClean="0"/>
              <a:t> voneinander. So kann z.Bsp. gelten:</a:t>
            </a:r>
          </a:p>
          <a:p>
            <a:pPr lvl="1">
              <a:lnSpc>
                <a:spcPct val="90000"/>
              </a:lnSpc>
            </a:pPr>
            <a:r>
              <a:rPr lang="de-DE" altLang="de-DE" sz="1800" smtClean="0"/>
              <a:t>sie haben </a:t>
            </a:r>
            <a:r>
              <a:rPr lang="de-DE" altLang="de-DE" sz="1800" b="1" smtClean="0"/>
              <a:t>Gemeinsamkeiten</a:t>
            </a:r>
            <a:r>
              <a:rPr lang="de-DE" altLang="de-DE" sz="1800" smtClean="0"/>
              <a:t> (Auto und Fahrrad)</a:t>
            </a:r>
          </a:p>
          <a:p>
            <a:pPr lvl="1">
              <a:lnSpc>
                <a:spcPct val="90000"/>
              </a:lnSpc>
            </a:pPr>
            <a:r>
              <a:rPr lang="de-DE" altLang="de-DE" sz="1800" smtClean="0"/>
              <a:t>sie </a:t>
            </a:r>
            <a:r>
              <a:rPr lang="de-DE" altLang="de-DE" sz="1800" b="1" smtClean="0"/>
              <a:t>bauen aufeinander auf</a:t>
            </a:r>
            <a:r>
              <a:rPr lang="de-DE" altLang="de-DE" sz="1800" smtClean="0"/>
              <a:t>, in dem Sinne, daß eine Klasse die </a:t>
            </a:r>
            <a:r>
              <a:rPr lang="de-DE" altLang="de-DE" sz="1800" b="1" smtClean="0"/>
              <a:t>Spezialisierung</a:t>
            </a:r>
            <a:r>
              <a:rPr lang="de-DE" altLang="de-DE" sz="1800" smtClean="0"/>
              <a:t> einer anderen ist (ein Motorboot </a:t>
            </a:r>
            <a:r>
              <a:rPr lang="de-DE" altLang="de-DE" sz="1800" b="1" smtClean="0"/>
              <a:t>ist ein</a:t>
            </a:r>
            <a:r>
              <a:rPr lang="de-DE" altLang="de-DE" sz="1800" smtClean="0"/>
              <a:t> spezielles Boot, welches wiederum ein spezielles Fahrzeug ist)</a:t>
            </a:r>
          </a:p>
          <a:p>
            <a:pPr lvl="1">
              <a:lnSpc>
                <a:spcPct val="90000"/>
              </a:lnSpc>
            </a:pPr>
            <a:r>
              <a:rPr lang="de-DE" altLang="de-DE" sz="1800" smtClean="0"/>
              <a:t>stehen in </a:t>
            </a:r>
            <a:r>
              <a:rPr lang="de-DE" altLang="de-DE" sz="1800" b="1" smtClean="0"/>
              <a:t>Verbindung zueinander</a:t>
            </a:r>
            <a:r>
              <a:rPr lang="de-DE" altLang="de-DE" sz="1800" smtClean="0"/>
              <a:t> (Kunde </a:t>
            </a:r>
            <a:r>
              <a:rPr lang="de-DE" altLang="de-DE" sz="1800" b="1" smtClean="0"/>
              <a:t>besitzt ein</a:t>
            </a:r>
            <a:r>
              <a:rPr lang="de-DE" altLang="de-DE" sz="1800" smtClean="0"/>
              <a:t> Konto)</a:t>
            </a:r>
          </a:p>
          <a:p>
            <a:pPr lvl="1">
              <a:lnSpc>
                <a:spcPct val="90000"/>
              </a:lnSpc>
            </a:pPr>
            <a:r>
              <a:rPr lang="de-DE" altLang="de-DE" sz="1800" smtClean="0"/>
              <a:t>sind </a:t>
            </a:r>
            <a:r>
              <a:rPr lang="de-DE" altLang="de-DE" sz="1800" b="1" smtClean="0"/>
              <a:t>ineinander enthalten</a:t>
            </a:r>
            <a:r>
              <a:rPr lang="de-DE" altLang="de-DE" sz="1800" smtClean="0"/>
              <a:t> (ein Zylinder </a:t>
            </a:r>
            <a:r>
              <a:rPr lang="de-DE" altLang="de-DE" sz="1800" b="1" smtClean="0"/>
              <a:t>ist Teil</a:t>
            </a:r>
            <a:r>
              <a:rPr lang="de-DE" altLang="de-DE" sz="1800" smtClean="0"/>
              <a:t> eines Motors, der wiederum Teil eines Autos ist)</a:t>
            </a:r>
          </a:p>
          <a:p>
            <a:pPr>
              <a:lnSpc>
                <a:spcPct val="90000"/>
              </a:lnSpc>
            </a:pPr>
            <a:r>
              <a:rPr lang="de-DE" altLang="de-DE" smtClean="0"/>
              <a:t>Die </a:t>
            </a:r>
            <a:r>
              <a:rPr lang="de-DE" altLang="de-DE" b="1" smtClean="0"/>
              <a:t>Beziehungen</a:t>
            </a:r>
            <a:r>
              <a:rPr lang="de-DE" altLang="de-DE" smtClean="0"/>
              <a:t> zwischen Klassen und Objekten werden in der objektorientierten Programmierung </a:t>
            </a:r>
            <a:r>
              <a:rPr lang="de-DE" altLang="de-DE" b="1" smtClean="0"/>
              <a:t>explizit</a:t>
            </a:r>
            <a:r>
              <a:rPr lang="de-DE" altLang="de-DE" smtClean="0"/>
              <a:t> </a:t>
            </a:r>
            <a:r>
              <a:rPr lang="de-DE" altLang="de-DE" b="1" smtClean="0"/>
              <a:t>modelliert.</a:t>
            </a:r>
            <a:endParaRPr lang="de-DE" altLang="de-DE" smtClean="0"/>
          </a:p>
          <a:p>
            <a:pPr>
              <a:lnSpc>
                <a:spcPct val="90000"/>
              </a:lnSpc>
            </a:pPr>
            <a:r>
              <a:rPr lang="de-DE" altLang="de-DE" smtClean="0"/>
              <a:t>Für die Modellierung werden verschiedene Konzepte benutzt.</a:t>
            </a:r>
          </a:p>
          <a:p>
            <a:pPr lvl="1">
              <a:lnSpc>
                <a:spcPct val="90000"/>
              </a:lnSpc>
            </a:pPr>
            <a:r>
              <a:rPr lang="de-DE" altLang="de-DE" sz="1800" smtClean="0"/>
              <a:t>Komposition</a:t>
            </a:r>
          </a:p>
          <a:p>
            <a:pPr lvl="1">
              <a:lnSpc>
                <a:spcPct val="90000"/>
              </a:lnSpc>
            </a:pPr>
            <a:r>
              <a:rPr lang="de-DE" altLang="de-DE" sz="1800" smtClean="0"/>
              <a:t>Assoziation</a:t>
            </a:r>
          </a:p>
          <a:p>
            <a:pPr lvl="1">
              <a:lnSpc>
                <a:spcPct val="90000"/>
              </a:lnSpc>
            </a:pPr>
            <a:r>
              <a:rPr lang="de-DE" altLang="de-DE" sz="1800" smtClean="0"/>
              <a:t>Vererbung</a:t>
            </a:r>
          </a:p>
        </p:txBody>
      </p:sp>
      <p:sp>
        <p:nvSpPr>
          <p:cNvPr id="158724" name="Freeform 4"/>
          <p:cNvSpPr>
            <a:spLocks/>
          </p:cNvSpPr>
          <p:nvPr/>
        </p:nvSpPr>
        <p:spPr bwMode="auto">
          <a:xfrm>
            <a:off x="2627313" y="3500438"/>
            <a:ext cx="5832475" cy="1800225"/>
          </a:xfrm>
          <a:custGeom>
            <a:avLst/>
            <a:gdLst>
              <a:gd name="T0" fmla="*/ 0 w 3674"/>
              <a:gd name="T1" fmla="*/ 1800225 h 1134"/>
              <a:gd name="T2" fmla="*/ 5832475 w 3674"/>
              <a:gd name="T3" fmla="*/ 1800225 h 1134"/>
              <a:gd name="T4" fmla="*/ 5832475 w 3674"/>
              <a:gd name="T5" fmla="*/ 0 h 1134"/>
              <a:gd name="T6" fmla="*/ 5400675 w 3674"/>
              <a:gd name="T7" fmla="*/ 0 h 11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74" h="1134">
                <a:moveTo>
                  <a:pt x="0" y="1134"/>
                </a:moveTo>
                <a:lnTo>
                  <a:pt x="3674" y="1134"/>
                </a:lnTo>
                <a:lnTo>
                  <a:pt x="3674" y="0"/>
                </a:lnTo>
                <a:lnTo>
                  <a:pt x="3402" y="0"/>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58725" name="Freeform 5"/>
          <p:cNvSpPr>
            <a:spLocks/>
          </p:cNvSpPr>
          <p:nvPr/>
        </p:nvSpPr>
        <p:spPr bwMode="auto">
          <a:xfrm>
            <a:off x="2627313" y="3141663"/>
            <a:ext cx="5976937" cy="2519362"/>
          </a:xfrm>
          <a:custGeom>
            <a:avLst/>
            <a:gdLst>
              <a:gd name="T0" fmla="*/ 0 w 3765"/>
              <a:gd name="T1" fmla="*/ 2519362 h 1587"/>
              <a:gd name="T2" fmla="*/ 5976937 w 3765"/>
              <a:gd name="T3" fmla="*/ 2519362 h 1587"/>
              <a:gd name="T4" fmla="*/ 5976937 w 3765"/>
              <a:gd name="T5" fmla="*/ 0 h 1587"/>
              <a:gd name="T6" fmla="*/ 5400675 w 3765"/>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65" h="1587">
                <a:moveTo>
                  <a:pt x="0" y="1587"/>
                </a:moveTo>
                <a:lnTo>
                  <a:pt x="3765" y="1587"/>
                </a:lnTo>
                <a:lnTo>
                  <a:pt x="3765" y="0"/>
                </a:lnTo>
                <a:lnTo>
                  <a:pt x="3402" y="0"/>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58726" name="Freeform 6"/>
          <p:cNvSpPr>
            <a:spLocks/>
          </p:cNvSpPr>
          <p:nvPr/>
        </p:nvSpPr>
        <p:spPr bwMode="auto">
          <a:xfrm>
            <a:off x="2627313" y="2133600"/>
            <a:ext cx="6192837" cy="3887788"/>
          </a:xfrm>
          <a:custGeom>
            <a:avLst/>
            <a:gdLst>
              <a:gd name="T0" fmla="*/ 0 w 3901"/>
              <a:gd name="T1" fmla="*/ 3887788 h 2449"/>
              <a:gd name="T2" fmla="*/ 6192837 w 3901"/>
              <a:gd name="T3" fmla="*/ 3887788 h 2449"/>
              <a:gd name="T4" fmla="*/ 6192837 w 3901"/>
              <a:gd name="T5" fmla="*/ 0 h 2449"/>
              <a:gd name="T6" fmla="*/ 5473700 w 3901"/>
              <a:gd name="T7" fmla="*/ 0 h 24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01" h="2449">
                <a:moveTo>
                  <a:pt x="0" y="2449"/>
                </a:moveTo>
                <a:lnTo>
                  <a:pt x="3901" y="2449"/>
                </a:lnTo>
                <a:lnTo>
                  <a:pt x="3901" y="0"/>
                </a:lnTo>
                <a:lnTo>
                  <a:pt x="3448" y="0"/>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58727" name="AutoShape 7"/>
          <p:cNvSpPr>
            <a:spLocks/>
          </p:cNvSpPr>
          <p:nvPr/>
        </p:nvSpPr>
        <p:spPr bwMode="auto">
          <a:xfrm>
            <a:off x="8029575" y="1844675"/>
            <a:ext cx="71438" cy="1008063"/>
          </a:xfrm>
          <a:prstGeom prst="rightBrace">
            <a:avLst>
              <a:gd name="adj1" fmla="val 117592"/>
              <a:gd name="adj2" fmla="val 29292"/>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linds(horizontal)">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linds(horizontal)">
                                      <p:cBhvr>
                                        <p:cTn id="12" dur="5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linds(horizontal)">
                                      <p:cBhvr>
                                        <p:cTn id="17" dur="500"/>
                                        <p:tgtEl>
                                          <p:spTgt spid="158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blinds(horizontal)">
                                      <p:cBhvr>
                                        <p:cTn id="22" dur="500"/>
                                        <p:tgtEl>
                                          <p:spTgt spid="158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blinds(horizontal)">
                                      <p:cBhvr>
                                        <p:cTn id="27" dur="500"/>
                                        <p:tgtEl>
                                          <p:spTgt spid="158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8723">
                                            <p:txEl>
                                              <p:pRg st="5" end="5"/>
                                            </p:txEl>
                                          </p:spTgt>
                                        </p:tgtEl>
                                        <p:attrNameLst>
                                          <p:attrName>style.visibility</p:attrName>
                                        </p:attrNameLst>
                                      </p:cBhvr>
                                      <p:to>
                                        <p:strVal val="visible"/>
                                      </p:to>
                                    </p:set>
                                    <p:animEffect transition="in" filter="blinds(horizontal)">
                                      <p:cBhvr>
                                        <p:cTn id="32" dur="500"/>
                                        <p:tgtEl>
                                          <p:spTgt spid="1587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Effect transition="in" filter="blinds(horizontal)">
                                      <p:cBhvr>
                                        <p:cTn id="37" dur="500"/>
                                        <p:tgtEl>
                                          <p:spTgt spid="1587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8723">
                                            <p:txEl>
                                              <p:pRg st="7" end="7"/>
                                            </p:txEl>
                                          </p:spTgt>
                                        </p:tgtEl>
                                        <p:attrNameLst>
                                          <p:attrName>style.visibility</p:attrName>
                                        </p:attrNameLst>
                                      </p:cBhvr>
                                      <p:to>
                                        <p:strVal val="visible"/>
                                      </p:to>
                                    </p:set>
                                    <p:animEffect transition="in" filter="blinds(horizontal)">
                                      <p:cBhvr>
                                        <p:cTn id="42" dur="500"/>
                                        <p:tgtEl>
                                          <p:spTgt spid="158723">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58724"/>
                                        </p:tgtEl>
                                        <p:attrNameLst>
                                          <p:attrName>style.visibility</p:attrName>
                                        </p:attrNameLst>
                                      </p:cBhvr>
                                      <p:to>
                                        <p:strVal val="visible"/>
                                      </p:to>
                                    </p:set>
                                    <p:animEffect transition="in" filter="blinds(horizontal)">
                                      <p:cBhvr>
                                        <p:cTn id="45" dur="500"/>
                                        <p:tgtEl>
                                          <p:spTgt spid="15872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58723">
                                            <p:txEl>
                                              <p:pRg st="8" end="8"/>
                                            </p:txEl>
                                          </p:spTgt>
                                        </p:tgtEl>
                                        <p:attrNameLst>
                                          <p:attrName>style.visibility</p:attrName>
                                        </p:attrNameLst>
                                      </p:cBhvr>
                                      <p:to>
                                        <p:strVal val="visible"/>
                                      </p:to>
                                    </p:set>
                                    <p:animEffect transition="in" filter="blinds(horizontal)">
                                      <p:cBhvr>
                                        <p:cTn id="50" dur="500"/>
                                        <p:tgtEl>
                                          <p:spTgt spid="158723">
                                            <p:txEl>
                                              <p:pRg st="8" end="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58725"/>
                                        </p:tgtEl>
                                        <p:attrNameLst>
                                          <p:attrName>style.visibility</p:attrName>
                                        </p:attrNameLst>
                                      </p:cBhvr>
                                      <p:to>
                                        <p:strVal val="visible"/>
                                      </p:to>
                                    </p:set>
                                    <p:animEffect transition="in" filter="blinds(horizontal)">
                                      <p:cBhvr>
                                        <p:cTn id="53" dur="500"/>
                                        <p:tgtEl>
                                          <p:spTgt spid="1587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58723">
                                            <p:txEl>
                                              <p:pRg st="9" end="9"/>
                                            </p:txEl>
                                          </p:spTgt>
                                        </p:tgtEl>
                                        <p:attrNameLst>
                                          <p:attrName>style.visibility</p:attrName>
                                        </p:attrNameLst>
                                      </p:cBhvr>
                                      <p:to>
                                        <p:strVal val="visible"/>
                                      </p:to>
                                    </p:set>
                                    <p:animEffect transition="in" filter="blinds(horizontal)">
                                      <p:cBhvr>
                                        <p:cTn id="58" dur="500"/>
                                        <p:tgtEl>
                                          <p:spTgt spid="158723">
                                            <p:txEl>
                                              <p:pRg st="9" end="9"/>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158726"/>
                                        </p:tgtEl>
                                        <p:attrNameLst>
                                          <p:attrName>style.visibility</p:attrName>
                                        </p:attrNameLst>
                                      </p:cBhvr>
                                      <p:to>
                                        <p:strVal val="visible"/>
                                      </p:to>
                                    </p:set>
                                    <p:animEffect transition="in" filter="blinds(horizontal)">
                                      <p:cBhvr>
                                        <p:cTn id="61" dur="500"/>
                                        <p:tgtEl>
                                          <p:spTgt spid="15872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58727"/>
                                        </p:tgtEl>
                                        <p:attrNameLst>
                                          <p:attrName>style.visibility</p:attrName>
                                        </p:attrNameLst>
                                      </p:cBhvr>
                                      <p:to>
                                        <p:strVal val="visible"/>
                                      </p:to>
                                    </p:set>
                                    <p:animEffect transition="in" filter="blinds(horizontal)">
                                      <p:cBhvr>
                                        <p:cTn id="64" dur="500"/>
                                        <p:tgtEl>
                                          <p:spTgt spid="158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7173" name="Rectangle 2"/>
          <p:cNvSpPr>
            <a:spLocks noGrp="1" noChangeArrowheads="1"/>
          </p:cNvSpPr>
          <p:nvPr>
            <p:ph type="title"/>
          </p:nvPr>
        </p:nvSpPr>
        <p:spPr/>
        <p:txBody>
          <a:bodyPr/>
          <a:lstStyle/>
          <a:p>
            <a:r>
              <a:rPr lang="de-DE" altLang="de-DE" smtClean="0"/>
              <a:t>Vererbung – Idee I</a:t>
            </a:r>
          </a:p>
        </p:txBody>
      </p:sp>
      <p:sp>
        <p:nvSpPr>
          <p:cNvPr id="159747" name="Rectangle 3"/>
          <p:cNvSpPr>
            <a:spLocks noGrp="1" noChangeArrowheads="1"/>
          </p:cNvSpPr>
          <p:nvPr>
            <p:ph type="body" idx="1"/>
          </p:nvPr>
        </p:nvSpPr>
        <p:spPr/>
        <p:txBody>
          <a:bodyPr/>
          <a:lstStyle/>
          <a:p>
            <a:pPr>
              <a:lnSpc>
                <a:spcPct val="90000"/>
              </a:lnSpc>
            </a:pPr>
            <a:r>
              <a:rPr lang="de-DE" altLang="de-DE" b="1" smtClean="0"/>
              <a:t>Beobachtung</a:t>
            </a:r>
            <a:endParaRPr lang="de-DE" altLang="de-DE" smtClean="0"/>
          </a:p>
          <a:p>
            <a:pPr lvl="1">
              <a:lnSpc>
                <a:spcPct val="90000"/>
              </a:lnSpc>
            </a:pPr>
            <a:r>
              <a:rPr lang="de-DE" altLang="de-DE" smtClean="0"/>
              <a:t>Häufig besitzen zwei (oder mehrere) Klassen einen gemeinsamen Kern</a:t>
            </a:r>
            <a:br>
              <a:rPr lang="de-DE" altLang="de-DE" smtClean="0"/>
            </a:br>
            <a:r>
              <a:rPr lang="de-DE" altLang="de-DE" smtClean="0"/>
              <a:t/>
            </a:r>
            <a:br>
              <a:rPr lang="de-DE" altLang="de-DE" smtClean="0"/>
            </a:br>
            <a:r>
              <a:rPr lang="de-DE" altLang="de-DE" smtClean="0"/>
              <a:t/>
            </a:r>
            <a:br>
              <a:rPr lang="de-DE" altLang="de-DE" smtClean="0"/>
            </a:br>
            <a:r>
              <a:rPr lang="de-DE" altLang="de-DE" smtClean="0"/>
              <a:t/>
            </a:r>
            <a:br>
              <a:rPr lang="de-DE" altLang="de-DE" smtClean="0"/>
            </a:br>
            <a:r>
              <a:rPr lang="de-DE" altLang="de-DE" smtClean="0"/>
              <a:t/>
            </a:r>
            <a:br>
              <a:rPr lang="de-DE" altLang="de-DE" smtClean="0"/>
            </a:br>
            <a:r>
              <a:rPr lang="de-DE" altLang="de-DE" smtClean="0"/>
              <a:t/>
            </a:r>
            <a:br>
              <a:rPr lang="de-DE" altLang="de-DE" smtClean="0"/>
            </a:br>
            <a:endParaRPr lang="de-DE" altLang="de-DE" b="1" smtClean="0"/>
          </a:p>
          <a:p>
            <a:pPr>
              <a:lnSpc>
                <a:spcPct val="90000"/>
              </a:lnSpc>
            </a:pPr>
            <a:r>
              <a:rPr lang="de-DE" altLang="de-DE" b="1" smtClean="0"/>
              <a:t>Idee</a:t>
            </a:r>
            <a:endParaRPr lang="de-DE" altLang="de-DE" smtClean="0"/>
          </a:p>
          <a:p>
            <a:pPr lvl="1">
              <a:lnSpc>
                <a:spcPct val="90000"/>
              </a:lnSpc>
            </a:pPr>
            <a:r>
              <a:rPr lang="de-DE" altLang="de-DE" smtClean="0"/>
              <a:t>Bringe den gemeinsamen Kern von Klassen in einer eigenen Klasse (=</a:t>
            </a:r>
            <a:r>
              <a:rPr lang="de-DE" altLang="de-DE" b="1" smtClean="0"/>
              <a:t>Basisklasse</a:t>
            </a:r>
            <a:r>
              <a:rPr lang="de-DE" altLang="de-DE" smtClean="0"/>
              <a:t>) unter</a:t>
            </a:r>
          </a:p>
          <a:p>
            <a:pPr lvl="1">
              <a:lnSpc>
                <a:spcPct val="90000"/>
              </a:lnSpc>
            </a:pPr>
            <a:r>
              <a:rPr lang="de-DE" altLang="de-DE" smtClean="0"/>
              <a:t>Von dieser gemeinsamen Basisklasse werden die anderen Klassen (= </a:t>
            </a:r>
            <a:r>
              <a:rPr lang="de-DE" altLang="de-DE" b="1" smtClean="0"/>
              <a:t>abgeleitete Klassen</a:t>
            </a:r>
            <a:r>
              <a:rPr lang="de-DE" altLang="de-DE" smtClean="0"/>
              <a:t>) dann abgeleitet</a:t>
            </a:r>
          </a:p>
        </p:txBody>
      </p:sp>
      <p:graphicFrame>
        <p:nvGraphicFramePr>
          <p:cNvPr id="159748" name="Object 4"/>
          <p:cNvGraphicFramePr>
            <a:graphicFrameLocks noGrp="1" noChangeAspect="1"/>
          </p:cNvGraphicFramePr>
          <p:nvPr>
            <p:ph sz="half" idx="4294967295"/>
          </p:nvPr>
        </p:nvGraphicFramePr>
        <p:xfrm>
          <a:off x="3498850" y="1052513"/>
          <a:ext cx="4451350" cy="3194050"/>
        </p:xfrm>
        <a:graphic>
          <a:graphicData uri="http://schemas.openxmlformats.org/presentationml/2006/ole">
            <mc:AlternateContent xmlns:mc="http://schemas.openxmlformats.org/markup-compatibility/2006">
              <mc:Choice xmlns:v="urn:schemas-microsoft-com:vml" Requires="v">
                <p:oleObj spid="_x0000_s7190" name="Visio" r:id="rId3" imgW="2157679" imgH="1548079" progId="Visio.Drawing.6">
                  <p:embed/>
                </p:oleObj>
              </mc:Choice>
              <mc:Fallback>
                <p:oleObj name="Visio" r:id="rId3" imgW="2157679" imgH="1548079"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850" y="1052513"/>
                        <a:ext cx="4451350" cy="319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49" name="Rectangle 5"/>
          <p:cNvSpPr>
            <a:spLocks noChangeArrowheads="1"/>
          </p:cNvSpPr>
          <p:nvPr/>
        </p:nvSpPr>
        <p:spPr bwMode="auto">
          <a:xfrm>
            <a:off x="3851275" y="2492375"/>
            <a:ext cx="1584325" cy="649288"/>
          </a:xfrm>
          <a:prstGeom prst="rect">
            <a:avLst/>
          </a:prstGeom>
          <a:solidFill>
            <a:srgbClr val="CCCCFF">
              <a:alpha val="2901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159750" name="Rectangle 6"/>
          <p:cNvSpPr>
            <a:spLocks noChangeArrowheads="1"/>
          </p:cNvSpPr>
          <p:nvPr/>
        </p:nvSpPr>
        <p:spPr bwMode="auto">
          <a:xfrm>
            <a:off x="6011863" y="2492375"/>
            <a:ext cx="1439862" cy="649288"/>
          </a:xfrm>
          <a:prstGeom prst="rect">
            <a:avLst/>
          </a:prstGeom>
          <a:solidFill>
            <a:srgbClr val="CCCCFF">
              <a:alpha val="2901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159751" name="Rectangle 7"/>
          <p:cNvSpPr>
            <a:spLocks noChangeArrowheads="1"/>
          </p:cNvSpPr>
          <p:nvPr/>
        </p:nvSpPr>
        <p:spPr bwMode="auto">
          <a:xfrm>
            <a:off x="3851275" y="3573463"/>
            <a:ext cx="1584325" cy="215900"/>
          </a:xfrm>
          <a:prstGeom prst="rect">
            <a:avLst/>
          </a:prstGeom>
          <a:solidFill>
            <a:srgbClr val="CCCCFF">
              <a:alpha val="2901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159752" name="Rectangle 8"/>
          <p:cNvSpPr>
            <a:spLocks noChangeArrowheads="1"/>
          </p:cNvSpPr>
          <p:nvPr/>
        </p:nvSpPr>
        <p:spPr bwMode="auto">
          <a:xfrm>
            <a:off x="6011863" y="3357563"/>
            <a:ext cx="1439862" cy="215900"/>
          </a:xfrm>
          <a:prstGeom prst="rect">
            <a:avLst/>
          </a:prstGeom>
          <a:solidFill>
            <a:srgbClr val="CCCCFF">
              <a:alpha val="2901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blinds(horizontal)">
                                      <p:cBhvr>
                                        <p:cTn id="12" dur="500"/>
                                        <p:tgtEl>
                                          <p:spTgt spid="1597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9748"/>
                                        </p:tgtEl>
                                        <p:attrNameLst>
                                          <p:attrName>style.visibility</p:attrName>
                                        </p:attrNameLst>
                                      </p:cBhvr>
                                      <p:to>
                                        <p:strVal val="visible"/>
                                      </p:to>
                                    </p:set>
                                    <p:animEffect transition="in" filter="blinds(horizontal)">
                                      <p:cBhvr>
                                        <p:cTn id="15" dur="500"/>
                                        <p:tgtEl>
                                          <p:spTgt spid="15974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9751"/>
                                        </p:tgtEl>
                                        <p:attrNameLst>
                                          <p:attrName>style.visibility</p:attrName>
                                        </p:attrNameLst>
                                      </p:cBhvr>
                                      <p:to>
                                        <p:strVal val="visible"/>
                                      </p:to>
                                    </p:set>
                                    <p:animEffect transition="in" filter="blinds(horizontal)">
                                      <p:cBhvr>
                                        <p:cTn id="20" dur="500"/>
                                        <p:tgtEl>
                                          <p:spTgt spid="15975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9749"/>
                                        </p:tgtEl>
                                        <p:attrNameLst>
                                          <p:attrName>style.visibility</p:attrName>
                                        </p:attrNameLst>
                                      </p:cBhvr>
                                      <p:to>
                                        <p:strVal val="visible"/>
                                      </p:to>
                                    </p:set>
                                    <p:animEffect transition="in" filter="blinds(horizontal)">
                                      <p:cBhvr>
                                        <p:cTn id="23" dur="500"/>
                                        <p:tgtEl>
                                          <p:spTgt spid="15974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9750"/>
                                        </p:tgtEl>
                                        <p:attrNameLst>
                                          <p:attrName>style.visibility</p:attrName>
                                        </p:attrNameLst>
                                      </p:cBhvr>
                                      <p:to>
                                        <p:strVal val="visible"/>
                                      </p:to>
                                    </p:set>
                                    <p:animEffect transition="in" filter="blinds(horizontal)">
                                      <p:cBhvr>
                                        <p:cTn id="26" dur="500"/>
                                        <p:tgtEl>
                                          <p:spTgt spid="15975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9752"/>
                                        </p:tgtEl>
                                        <p:attrNameLst>
                                          <p:attrName>style.visibility</p:attrName>
                                        </p:attrNameLst>
                                      </p:cBhvr>
                                      <p:to>
                                        <p:strVal val="visible"/>
                                      </p:to>
                                    </p:set>
                                    <p:animEffect transition="in" filter="blinds(horizontal)">
                                      <p:cBhvr>
                                        <p:cTn id="29" dur="500"/>
                                        <p:tgtEl>
                                          <p:spTgt spid="1597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59747">
                                            <p:txEl>
                                              <p:pRg st="2" end="2"/>
                                            </p:txEl>
                                          </p:spTgt>
                                        </p:tgtEl>
                                        <p:attrNameLst>
                                          <p:attrName>style.visibility</p:attrName>
                                        </p:attrNameLst>
                                      </p:cBhvr>
                                      <p:to>
                                        <p:strVal val="visible"/>
                                      </p:to>
                                    </p:set>
                                    <p:animEffect transition="in" filter="blinds(horizontal)">
                                      <p:cBhvr>
                                        <p:cTn id="34" dur="500"/>
                                        <p:tgtEl>
                                          <p:spTgt spid="159747">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59747">
                                            <p:txEl>
                                              <p:pRg st="3" end="3"/>
                                            </p:txEl>
                                          </p:spTgt>
                                        </p:tgtEl>
                                        <p:attrNameLst>
                                          <p:attrName>style.visibility</p:attrName>
                                        </p:attrNameLst>
                                      </p:cBhvr>
                                      <p:to>
                                        <p:strVal val="visible"/>
                                      </p:to>
                                    </p:set>
                                    <p:animEffect transition="in" filter="blinds(horizontal)">
                                      <p:cBhvr>
                                        <p:cTn id="39" dur="500"/>
                                        <p:tgtEl>
                                          <p:spTgt spid="159747">
                                            <p:txEl>
                                              <p:pRg st="3" end="3"/>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59747">
                                            <p:txEl>
                                              <p:pRg st="4" end="4"/>
                                            </p:txEl>
                                          </p:spTgt>
                                        </p:tgtEl>
                                        <p:attrNameLst>
                                          <p:attrName>style.visibility</p:attrName>
                                        </p:attrNameLst>
                                      </p:cBhvr>
                                      <p:to>
                                        <p:strVal val="visible"/>
                                      </p:to>
                                    </p:set>
                                    <p:animEffect transition="in" filter="blinds(horizontal)">
                                      <p:cBhvr>
                                        <p:cTn id="44" dur="500"/>
                                        <p:tgtEl>
                                          <p:spTgt spid="159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animBg="1"/>
      <p:bldP spid="159750" grpId="0" animBg="1"/>
      <p:bldP spid="159751" grpId="0" animBg="1"/>
      <p:bldP spid="1597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8197" name="Rectangle 2"/>
          <p:cNvSpPr>
            <a:spLocks noGrp="1" noChangeArrowheads="1"/>
          </p:cNvSpPr>
          <p:nvPr>
            <p:ph type="title"/>
          </p:nvPr>
        </p:nvSpPr>
        <p:spPr/>
        <p:txBody>
          <a:bodyPr/>
          <a:lstStyle/>
          <a:p>
            <a:r>
              <a:rPr lang="de-DE" altLang="de-DE" smtClean="0"/>
              <a:t>Vererbung – Idee II</a:t>
            </a:r>
          </a:p>
        </p:txBody>
      </p:sp>
      <p:sp>
        <p:nvSpPr>
          <p:cNvPr id="8198" name="Rectangle 3"/>
          <p:cNvSpPr>
            <a:spLocks noGrp="1" noChangeArrowheads="1"/>
          </p:cNvSpPr>
          <p:nvPr>
            <p:ph type="body" idx="1"/>
          </p:nvPr>
        </p:nvSpPr>
        <p:spPr/>
        <p:txBody>
          <a:bodyPr/>
          <a:lstStyle/>
          <a:p>
            <a:r>
              <a:rPr lang="de-DE" altLang="de-DE" b="1" smtClean="0"/>
              <a:t>Ergebnis</a:t>
            </a:r>
            <a:r>
              <a:rPr lang="de-DE" altLang="de-DE" smtClean="0"/>
              <a:t>: Klassenhierarchie</a:t>
            </a:r>
          </a:p>
        </p:txBody>
      </p:sp>
      <p:graphicFrame>
        <p:nvGraphicFramePr>
          <p:cNvPr id="8199" name="Object 4"/>
          <p:cNvGraphicFramePr>
            <a:graphicFrameLocks noGrp="1" noChangeAspect="1"/>
          </p:cNvGraphicFramePr>
          <p:nvPr>
            <p:ph sz="half" idx="4294967295"/>
          </p:nvPr>
        </p:nvGraphicFramePr>
        <p:xfrm>
          <a:off x="1547813" y="-387350"/>
          <a:ext cx="6480175" cy="5813425"/>
        </p:xfrm>
        <a:graphic>
          <a:graphicData uri="http://schemas.openxmlformats.org/presentationml/2006/ole">
            <mc:AlternateContent xmlns:mc="http://schemas.openxmlformats.org/markup-compatibility/2006">
              <mc:Choice xmlns:v="urn:schemas-microsoft-com:vml" Requires="v">
                <p:oleObj spid="_x0000_s8210" name="Visio" r:id="rId3" imgW="3459175" imgH="3102864" progId="Visio.Drawing.6">
                  <p:embed/>
                </p:oleObj>
              </mc:Choice>
              <mc:Fallback>
                <p:oleObj name="Visio" r:id="rId3" imgW="3459175" imgH="310286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87350"/>
                        <a:ext cx="6480175" cy="581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9221" name="Rectangle 2"/>
          <p:cNvSpPr>
            <a:spLocks noGrp="1" noChangeArrowheads="1"/>
          </p:cNvSpPr>
          <p:nvPr>
            <p:ph type="title"/>
          </p:nvPr>
        </p:nvSpPr>
        <p:spPr/>
        <p:txBody>
          <a:bodyPr/>
          <a:lstStyle/>
          <a:p>
            <a:r>
              <a:rPr lang="de-DE" altLang="de-DE" smtClean="0"/>
              <a:t>Begriffe</a:t>
            </a:r>
          </a:p>
        </p:txBody>
      </p:sp>
      <p:sp>
        <p:nvSpPr>
          <p:cNvPr id="161795" name="Rectangle 3"/>
          <p:cNvSpPr>
            <a:spLocks noGrp="1" noChangeArrowheads="1"/>
          </p:cNvSpPr>
          <p:nvPr>
            <p:ph type="body" idx="1"/>
          </p:nvPr>
        </p:nvSpPr>
        <p:spPr/>
        <p:txBody>
          <a:bodyPr/>
          <a:lstStyle/>
          <a:p>
            <a:r>
              <a:rPr lang="de-DE" altLang="de-DE" smtClean="0"/>
              <a:t>Eine </a:t>
            </a:r>
            <a:r>
              <a:rPr lang="de-DE" altLang="de-DE" b="1" smtClean="0"/>
              <a:t>Basisklasse</a:t>
            </a:r>
            <a:r>
              <a:rPr lang="de-DE" altLang="de-DE" smtClean="0"/>
              <a:t> ist eine Klasse, die den gemeinsamen Kern (Attribute, Methoden) weiterer (von ihr abgeleiteter) Klassen enthält und diesen an eben diese Klassen weitergibt (</a:t>
            </a:r>
            <a:r>
              <a:rPr lang="de-DE" altLang="de-DE" b="1" smtClean="0"/>
              <a:t>vererbt</a:t>
            </a:r>
            <a:r>
              <a:rPr lang="de-DE" altLang="de-DE" smtClean="0"/>
              <a:t>).</a:t>
            </a:r>
          </a:p>
          <a:p>
            <a:r>
              <a:rPr lang="de-DE" altLang="de-DE" smtClean="0"/>
              <a:t>Eine </a:t>
            </a:r>
            <a:r>
              <a:rPr lang="de-DE" altLang="de-DE" b="1" smtClean="0"/>
              <a:t>abgeleitete Klasse</a:t>
            </a:r>
            <a:r>
              <a:rPr lang="de-DE" altLang="de-DE" smtClean="0"/>
              <a:t> ist eine Klasse, die Attribute und Methoden von einer oder mehreren Basisklassen entgegennimmt (</a:t>
            </a:r>
            <a:r>
              <a:rPr lang="de-DE" altLang="de-DE" b="1" smtClean="0"/>
              <a:t>erbt</a:t>
            </a:r>
            <a:r>
              <a:rPr lang="de-DE" altLang="de-DE" smtClean="0"/>
              <a:t>).</a:t>
            </a:r>
          </a:p>
          <a:p>
            <a:r>
              <a:rPr lang="de-DE" altLang="de-DE" smtClean="0"/>
              <a:t>Abgeleitete Klassen können selbst zugleich wiederum Basisklassen für wieder andere Klassen sein, so daß </a:t>
            </a:r>
            <a:r>
              <a:rPr lang="de-DE" altLang="de-DE" b="1" smtClean="0"/>
              <a:t>Klassenhierarchien</a:t>
            </a:r>
            <a:r>
              <a:rPr lang="de-DE" altLang="de-DE" smtClean="0"/>
              <a:t> aufgebaut werden können.  </a:t>
            </a:r>
          </a:p>
        </p:txBody>
      </p:sp>
      <p:grpSp>
        <p:nvGrpSpPr>
          <p:cNvPr id="161796" name="Group 4"/>
          <p:cNvGrpSpPr>
            <a:grpSpLocks/>
          </p:cNvGrpSpPr>
          <p:nvPr/>
        </p:nvGrpSpPr>
        <p:grpSpPr bwMode="auto">
          <a:xfrm>
            <a:off x="6400800" y="4876800"/>
            <a:ext cx="1143000" cy="1066800"/>
            <a:chOff x="4656" y="2352"/>
            <a:chExt cx="720" cy="672"/>
          </a:xfrm>
        </p:grpSpPr>
        <p:sp>
          <p:nvSpPr>
            <p:cNvPr id="9224" name="Oval 5"/>
            <p:cNvSpPr>
              <a:spLocks noChangeArrowheads="1"/>
            </p:cNvSpPr>
            <p:nvPr/>
          </p:nvSpPr>
          <p:spPr bwMode="auto">
            <a:xfrm>
              <a:off x="4896" y="2352"/>
              <a:ext cx="96" cy="96"/>
            </a:xfrm>
            <a:prstGeom prst="ellipse">
              <a:avLst/>
            </a:prstGeom>
            <a:solidFill>
              <a:schemeClr val="tx2"/>
            </a:solidFill>
            <a:ln>
              <a:noFill/>
            </a:ln>
            <a:effectLst/>
            <a:extLst>
              <a:ext uri="{91240B29-F687-4F45-9708-019B960494DF}">
                <a14:hiddenLine xmlns:a14="http://schemas.microsoft.com/office/drawing/2010/main" w="9525">
                  <a:solidFill>
                    <a:srgbClr val="00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9225" name="Oval 6"/>
            <p:cNvSpPr>
              <a:spLocks noChangeArrowheads="1"/>
            </p:cNvSpPr>
            <p:nvPr/>
          </p:nvSpPr>
          <p:spPr bwMode="auto">
            <a:xfrm>
              <a:off x="4800" y="2640"/>
              <a:ext cx="96" cy="96"/>
            </a:xfrm>
            <a:prstGeom prst="ellipse">
              <a:avLst/>
            </a:prstGeom>
            <a:solidFill>
              <a:schemeClr val="tx2"/>
            </a:solidFill>
            <a:ln>
              <a:noFill/>
            </a:ln>
            <a:effectLst/>
            <a:extLst>
              <a:ext uri="{91240B29-F687-4F45-9708-019B960494DF}">
                <a14:hiddenLine xmlns:a14="http://schemas.microsoft.com/office/drawing/2010/main" w="9525">
                  <a:solidFill>
                    <a:srgbClr val="00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9226" name="Oval 7"/>
            <p:cNvSpPr>
              <a:spLocks noChangeArrowheads="1"/>
            </p:cNvSpPr>
            <p:nvPr/>
          </p:nvSpPr>
          <p:spPr bwMode="auto">
            <a:xfrm>
              <a:off x="5088" y="2640"/>
              <a:ext cx="96" cy="96"/>
            </a:xfrm>
            <a:prstGeom prst="ellipse">
              <a:avLst/>
            </a:prstGeom>
            <a:solidFill>
              <a:schemeClr val="tx2"/>
            </a:solidFill>
            <a:ln>
              <a:noFill/>
            </a:ln>
            <a:effectLst/>
            <a:extLst>
              <a:ext uri="{91240B29-F687-4F45-9708-019B960494DF}">
                <a14:hiddenLine xmlns:a14="http://schemas.microsoft.com/office/drawing/2010/main" w="9525">
                  <a:solidFill>
                    <a:srgbClr val="00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9227" name="Oval 8"/>
            <p:cNvSpPr>
              <a:spLocks noChangeArrowheads="1"/>
            </p:cNvSpPr>
            <p:nvPr/>
          </p:nvSpPr>
          <p:spPr bwMode="auto">
            <a:xfrm>
              <a:off x="4656" y="2928"/>
              <a:ext cx="96" cy="96"/>
            </a:xfrm>
            <a:prstGeom prst="ellipse">
              <a:avLst/>
            </a:prstGeom>
            <a:solidFill>
              <a:schemeClr val="tx2"/>
            </a:solidFill>
            <a:ln>
              <a:noFill/>
            </a:ln>
            <a:effectLst/>
            <a:extLst>
              <a:ext uri="{91240B29-F687-4F45-9708-019B960494DF}">
                <a14:hiddenLine xmlns:a14="http://schemas.microsoft.com/office/drawing/2010/main" w="9525">
                  <a:solidFill>
                    <a:srgbClr val="00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9228" name="Oval 9"/>
            <p:cNvSpPr>
              <a:spLocks noChangeArrowheads="1"/>
            </p:cNvSpPr>
            <p:nvPr/>
          </p:nvSpPr>
          <p:spPr bwMode="auto">
            <a:xfrm>
              <a:off x="4944" y="2928"/>
              <a:ext cx="96" cy="96"/>
            </a:xfrm>
            <a:prstGeom prst="ellipse">
              <a:avLst/>
            </a:prstGeom>
            <a:solidFill>
              <a:schemeClr val="tx2"/>
            </a:solidFill>
            <a:ln>
              <a:noFill/>
            </a:ln>
            <a:effectLst/>
            <a:extLst>
              <a:ext uri="{91240B29-F687-4F45-9708-019B960494DF}">
                <a14:hiddenLine xmlns:a14="http://schemas.microsoft.com/office/drawing/2010/main" w="9525">
                  <a:solidFill>
                    <a:srgbClr val="00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9229" name="Oval 10"/>
            <p:cNvSpPr>
              <a:spLocks noChangeArrowheads="1"/>
            </p:cNvSpPr>
            <p:nvPr/>
          </p:nvSpPr>
          <p:spPr bwMode="auto">
            <a:xfrm>
              <a:off x="5232" y="2352"/>
              <a:ext cx="96" cy="96"/>
            </a:xfrm>
            <a:prstGeom prst="ellipse">
              <a:avLst/>
            </a:prstGeom>
            <a:solidFill>
              <a:schemeClr val="tx2"/>
            </a:solidFill>
            <a:ln>
              <a:noFill/>
            </a:ln>
            <a:effectLst/>
            <a:extLst>
              <a:ext uri="{91240B29-F687-4F45-9708-019B960494DF}">
                <a14:hiddenLine xmlns:a14="http://schemas.microsoft.com/office/drawing/2010/main" w="9525">
                  <a:solidFill>
                    <a:srgbClr val="00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9230" name="Oval 11"/>
            <p:cNvSpPr>
              <a:spLocks noChangeArrowheads="1"/>
            </p:cNvSpPr>
            <p:nvPr/>
          </p:nvSpPr>
          <p:spPr bwMode="auto">
            <a:xfrm>
              <a:off x="5280" y="2928"/>
              <a:ext cx="96" cy="96"/>
            </a:xfrm>
            <a:prstGeom prst="ellipse">
              <a:avLst/>
            </a:prstGeom>
            <a:solidFill>
              <a:schemeClr val="tx2"/>
            </a:solidFill>
            <a:ln>
              <a:noFill/>
            </a:ln>
            <a:effectLst/>
            <a:extLst>
              <a:ext uri="{91240B29-F687-4F45-9708-019B960494DF}">
                <a14:hiddenLine xmlns:a14="http://schemas.microsoft.com/office/drawing/2010/main" w="9525">
                  <a:solidFill>
                    <a:srgbClr val="00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de-DE" altLang="de-DE"/>
            </a:p>
          </p:txBody>
        </p:sp>
        <p:sp>
          <p:nvSpPr>
            <p:cNvPr id="9231" name="Line 12"/>
            <p:cNvSpPr>
              <a:spLocks noChangeShapeType="1"/>
            </p:cNvSpPr>
            <p:nvPr/>
          </p:nvSpPr>
          <p:spPr bwMode="auto">
            <a:xfrm flipH="1">
              <a:off x="4848" y="2400"/>
              <a:ext cx="96" cy="24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232" name="Line 13"/>
            <p:cNvSpPr>
              <a:spLocks noChangeShapeType="1"/>
            </p:cNvSpPr>
            <p:nvPr/>
          </p:nvSpPr>
          <p:spPr bwMode="auto">
            <a:xfrm>
              <a:off x="4944" y="2400"/>
              <a:ext cx="192" cy="24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233" name="Line 14"/>
            <p:cNvSpPr>
              <a:spLocks noChangeShapeType="1"/>
            </p:cNvSpPr>
            <p:nvPr/>
          </p:nvSpPr>
          <p:spPr bwMode="auto">
            <a:xfrm flipH="1">
              <a:off x="4704" y="2736"/>
              <a:ext cx="96" cy="192"/>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234" name="Line 15"/>
            <p:cNvSpPr>
              <a:spLocks noChangeShapeType="1"/>
            </p:cNvSpPr>
            <p:nvPr/>
          </p:nvSpPr>
          <p:spPr bwMode="auto">
            <a:xfrm>
              <a:off x="4848" y="2688"/>
              <a:ext cx="144" cy="24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235" name="Line 16"/>
            <p:cNvSpPr>
              <a:spLocks noChangeShapeType="1"/>
            </p:cNvSpPr>
            <p:nvPr/>
          </p:nvSpPr>
          <p:spPr bwMode="auto">
            <a:xfrm flipH="1">
              <a:off x="5136" y="2448"/>
              <a:ext cx="96" cy="192"/>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236" name="Line 17"/>
            <p:cNvSpPr>
              <a:spLocks noChangeShapeType="1"/>
            </p:cNvSpPr>
            <p:nvPr/>
          </p:nvSpPr>
          <p:spPr bwMode="auto">
            <a:xfrm>
              <a:off x="5136" y="2736"/>
              <a:ext cx="144" cy="192"/>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237" name="Line 18"/>
            <p:cNvSpPr>
              <a:spLocks noChangeShapeType="1"/>
            </p:cNvSpPr>
            <p:nvPr/>
          </p:nvSpPr>
          <p:spPr bwMode="auto">
            <a:xfrm flipH="1">
              <a:off x="5040" y="2736"/>
              <a:ext cx="96" cy="192"/>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linds(horizontal)">
                                      <p:cBhvr>
                                        <p:cTn id="7" dur="5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12" dur="500"/>
                                        <p:tgtEl>
                                          <p:spTgt spid="161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blinds(horizontal)">
                                      <p:cBhvr>
                                        <p:cTn id="17" dur="500"/>
                                        <p:tgtEl>
                                          <p:spTgt spid="16179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61796"/>
                                        </p:tgtEl>
                                        <p:attrNameLst>
                                          <p:attrName>style.visibility</p:attrName>
                                        </p:attrNameLst>
                                      </p:cBhvr>
                                      <p:to>
                                        <p:strVal val="visible"/>
                                      </p:to>
                                    </p:set>
                                    <p:animEffect transition="in" filter="blinds(horizontal)">
                                      <p:cBhvr>
                                        <p:cTn id="20" dur="500"/>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10245" name="Rectangle 2"/>
          <p:cNvSpPr>
            <a:spLocks noGrp="1" noChangeArrowheads="1"/>
          </p:cNvSpPr>
          <p:nvPr>
            <p:ph type="title"/>
          </p:nvPr>
        </p:nvSpPr>
        <p:spPr/>
        <p:txBody>
          <a:bodyPr/>
          <a:lstStyle/>
          <a:p>
            <a:r>
              <a:rPr lang="de-DE" altLang="de-DE" smtClean="0"/>
              <a:t>Eigenschaften der Vererbung</a:t>
            </a:r>
          </a:p>
        </p:txBody>
      </p:sp>
      <p:sp>
        <p:nvSpPr>
          <p:cNvPr id="162819" name="Rectangle 3"/>
          <p:cNvSpPr>
            <a:spLocks noGrp="1" noChangeArrowheads="1"/>
          </p:cNvSpPr>
          <p:nvPr>
            <p:ph type="body" idx="1"/>
          </p:nvPr>
        </p:nvSpPr>
        <p:spPr/>
        <p:txBody>
          <a:bodyPr/>
          <a:lstStyle/>
          <a:p>
            <a:r>
              <a:rPr lang="de-DE" altLang="de-DE" smtClean="0"/>
              <a:t>Eine </a:t>
            </a:r>
            <a:r>
              <a:rPr lang="de-DE" altLang="de-DE" b="1" smtClean="0"/>
              <a:t>Basisklasse</a:t>
            </a:r>
            <a:r>
              <a:rPr lang="de-DE" altLang="de-DE" smtClean="0"/>
              <a:t> </a:t>
            </a:r>
            <a:r>
              <a:rPr lang="de-DE" altLang="de-DE" b="1" smtClean="0"/>
              <a:t>vererbt</a:t>
            </a:r>
            <a:r>
              <a:rPr lang="de-DE" altLang="de-DE" smtClean="0"/>
              <a:t> immer </a:t>
            </a:r>
            <a:r>
              <a:rPr lang="de-DE" altLang="de-DE" b="1" smtClean="0"/>
              <a:t>alle Elemente</a:t>
            </a:r>
            <a:r>
              <a:rPr lang="de-DE" altLang="de-DE" smtClean="0"/>
              <a:t> (Attribute und Methoden) - mit Ausnahme einiger weniger, die nie vererbt werden:</a:t>
            </a:r>
          </a:p>
          <a:p>
            <a:pPr lvl="1"/>
            <a:r>
              <a:rPr lang="de-DE" altLang="de-DE" b="1" smtClean="0"/>
              <a:t>Konstruktoren</a:t>
            </a:r>
            <a:r>
              <a:rPr lang="de-DE" altLang="de-DE" smtClean="0"/>
              <a:t>, </a:t>
            </a:r>
            <a:r>
              <a:rPr lang="de-DE" altLang="de-DE" b="1" smtClean="0"/>
              <a:t>Destruktoren</a:t>
            </a:r>
            <a:r>
              <a:rPr lang="de-DE" altLang="de-DE" smtClean="0"/>
              <a:t>, </a:t>
            </a:r>
            <a:r>
              <a:rPr lang="de-DE" altLang="de-DE" b="1" smtClean="0"/>
              <a:t>friend-Deklarationen</a:t>
            </a:r>
          </a:p>
          <a:p>
            <a:r>
              <a:rPr lang="de-DE" altLang="de-DE" smtClean="0"/>
              <a:t>Eine Klasse kann </a:t>
            </a:r>
            <a:r>
              <a:rPr lang="de-DE" altLang="de-DE" b="1" smtClean="0"/>
              <a:t>Basisklasse für mehrere andere Klassen</a:t>
            </a:r>
            <a:r>
              <a:rPr lang="de-DE" altLang="de-DE" smtClean="0"/>
              <a:t> sein.</a:t>
            </a:r>
          </a:p>
          <a:p>
            <a:r>
              <a:rPr lang="de-DE" altLang="de-DE" smtClean="0"/>
              <a:t>Eine abgeleitete Klasse kann </a:t>
            </a:r>
            <a:r>
              <a:rPr lang="de-DE" altLang="de-DE" b="1" smtClean="0"/>
              <a:t>von mehreren Basisklassen </a:t>
            </a:r>
            <a:r>
              <a:rPr lang="de-DE" altLang="de-DE" smtClean="0"/>
              <a:t>abgeleitet sein.</a:t>
            </a:r>
          </a:p>
          <a:p>
            <a:r>
              <a:rPr lang="de-DE" altLang="de-DE" smtClean="0"/>
              <a:t>Eine abgeleitete Klasse kann zu den geerbten Elementen über </a:t>
            </a:r>
            <a:r>
              <a:rPr lang="de-DE" altLang="de-DE" b="1" smtClean="0"/>
              <a:t>zusätzliche</a:t>
            </a:r>
            <a:r>
              <a:rPr lang="de-DE" altLang="de-DE" smtClean="0"/>
              <a:t> eigene Elemente (Attribute und Methoden) verfügen.</a:t>
            </a:r>
          </a:p>
          <a:p>
            <a:r>
              <a:rPr lang="de-DE" altLang="de-DE" smtClean="0"/>
              <a:t>Eine abgeleitete Klasse kann Attribute und Methoden der Basisklasse </a:t>
            </a:r>
            <a:r>
              <a:rPr lang="de-DE" altLang="de-DE" b="1" smtClean="0"/>
              <a:t>modifizieren</a:t>
            </a:r>
            <a:r>
              <a:rPr lang="de-DE" altLang="de-DE"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blinds(horizontal)">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blinds(horizontal)">
                                      <p:cBhvr>
                                        <p:cTn id="12" dur="500"/>
                                        <p:tgtEl>
                                          <p:spTgt spid="16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blinds(horizontal)">
                                      <p:cBhvr>
                                        <p:cTn id="17" dur="500"/>
                                        <p:tgtEl>
                                          <p:spTgt spid="162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2819">
                                            <p:txEl>
                                              <p:pRg st="3" end="3"/>
                                            </p:txEl>
                                          </p:spTgt>
                                        </p:tgtEl>
                                        <p:attrNameLst>
                                          <p:attrName>style.visibility</p:attrName>
                                        </p:attrNameLst>
                                      </p:cBhvr>
                                      <p:to>
                                        <p:strVal val="visible"/>
                                      </p:to>
                                    </p:set>
                                    <p:animEffect transition="in" filter="blinds(horizontal)">
                                      <p:cBhvr>
                                        <p:cTn id="22" dur="500"/>
                                        <p:tgtEl>
                                          <p:spTgt spid="162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2819">
                                            <p:txEl>
                                              <p:pRg st="4" end="4"/>
                                            </p:txEl>
                                          </p:spTgt>
                                        </p:tgtEl>
                                        <p:attrNameLst>
                                          <p:attrName>style.visibility</p:attrName>
                                        </p:attrNameLst>
                                      </p:cBhvr>
                                      <p:to>
                                        <p:strVal val="visible"/>
                                      </p:to>
                                    </p:set>
                                    <p:animEffect transition="in" filter="blinds(horizontal)">
                                      <p:cBhvr>
                                        <p:cTn id="27" dur="500"/>
                                        <p:tgtEl>
                                          <p:spTgt spid="1628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2819">
                                            <p:txEl>
                                              <p:pRg st="5" end="5"/>
                                            </p:txEl>
                                          </p:spTgt>
                                        </p:tgtEl>
                                        <p:attrNameLst>
                                          <p:attrName>style.visibility</p:attrName>
                                        </p:attrNameLst>
                                      </p:cBhvr>
                                      <p:to>
                                        <p:strVal val="visible"/>
                                      </p:to>
                                    </p:set>
                                    <p:animEffect transition="in" filter="blinds(horizontal)">
                                      <p:cBhvr>
                                        <p:cTn id="32" dur="500"/>
                                        <p:tgtEl>
                                          <p:spTgt spid="162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ußzeilenplatzhalter 4"/>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de-DE" smtClean="0">
                <a:solidFill>
                  <a:srgbClr val="000066"/>
                </a:solidFill>
              </a:rPr>
              <a:t>OOP-VL-Klassen- und Objektbeziehungen</a:t>
            </a:r>
            <a:endParaRPr lang="en-US" altLang="de-DE">
              <a:solidFill>
                <a:srgbClr val="000066"/>
              </a:solidFill>
            </a:endParaRPr>
          </a:p>
        </p:txBody>
      </p:sp>
      <p:sp>
        <p:nvSpPr>
          <p:cNvPr id="11269" name="Rectangle 2"/>
          <p:cNvSpPr>
            <a:spLocks noGrp="1" noChangeArrowheads="1"/>
          </p:cNvSpPr>
          <p:nvPr>
            <p:ph type="title"/>
          </p:nvPr>
        </p:nvSpPr>
        <p:spPr/>
        <p:txBody>
          <a:bodyPr/>
          <a:lstStyle/>
          <a:p>
            <a:r>
              <a:rPr lang="de-DE" altLang="de-DE" smtClean="0"/>
              <a:t>Warum Vererbung?</a:t>
            </a:r>
          </a:p>
        </p:txBody>
      </p:sp>
      <p:sp>
        <p:nvSpPr>
          <p:cNvPr id="163843" name="Rectangle 3"/>
          <p:cNvSpPr>
            <a:spLocks noGrp="1" noChangeArrowheads="1"/>
          </p:cNvSpPr>
          <p:nvPr>
            <p:ph type="body" idx="1"/>
          </p:nvPr>
        </p:nvSpPr>
        <p:spPr/>
        <p:txBody>
          <a:bodyPr/>
          <a:lstStyle/>
          <a:p>
            <a:r>
              <a:rPr lang="de-DE" altLang="de-DE" smtClean="0"/>
              <a:t>Problembereiche mit </a:t>
            </a:r>
            <a:r>
              <a:rPr lang="de-DE" altLang="de-DE" b="1" smtClean="0"/>
              <a:t>Hierarchiebeziehungen</a:t>
            </a:r>
            <a:r>
              <a:rPr lang="de-DE" altLang="de-DE" smtClean="0"/>
              <a:t> zwischen den zu modellierenden Objekten können in </a:t>
            </a:r>
            <a:r>
              <a:rPr lang="de-DE" altLang="de-DE" b="1" smtClean="0"/>
              <a:t>natürlicher</a:t>
            </a:r>
            <a:r>
              <a:rPr lang="de-DE" altLang="de-DE" smtClean="0"/>
              <a:t> </a:t>
            </a:r>
            <a:r>
              <a:rPr lang="de-DE" altLang="de-DE" b="1" smtClean="0"/>
              <a:t>Form</a:t>
            </a:r>
            <a:r>
              <a:rPr lang="de-DE" altLang="de-DE" smtClean="0"/>
              <a:t> </a:t>
            </a:r>
            <a:r>
              <a:rPr lang="de-DE" altLang="de-DE" b="1" smtClean="0"/>
              <a:t>nachgebildet</a:t>
            </a:r>
            <a:r>
              <a:rPr lang="de-DE" altLang="de-DE" smtClean="0"/>
              <a:t> werden.</a:t>
            </a:r>
          </a:p>
          <a:p>
            <a:r>
              <a:rPr lang="de-DE" altLang="de-DE" smtClean="0"/>
              <a:t>Durch Einklinken einer Klasse in eine Klassenhierarchie wird sogleich der </a:t>
            </a:r>
            <a:r>
              <a:rPr lang="de-DE" altLang="de-DE" b="1" smtClean="0"/>
              <a:t>komplette</a:t>
            </a:r>
            <a:r>
              <a:rPr lang="de-DE" altLang="de-DE" smtClean="0"/>
              <a:t> geerbte </a:t>
            </a:r>
            <a:r>
              <a:rPr lang="de-DE" altLang="de-DE" b="1" smtClean="0"/>
              <a:t>Attribut- und Methodenvorrat verfügbar</a:t>
            </a:r>
            <a:r>
              <a:rPr lang="de-DE" altLang="de-DE" smtClean="0"/>
              <a:t> (lauffähig und getestet); lediglich die </a:t>
            </a:r>
            <a:r>
              <a:rPr lang="de-DE" altLang="de-DE" b="1" smtClean="0"/>
              <a:t>Besonderheiten</a:t>
            </a:r>
            <a:r>
              <a:rPr lang="de-DE" altLang="de-DE" smtClean="0"/>
              <a:t> der Klasse selbst sind noch </a:t>
            </a:r>
            <a:r>
              <a:rPr lang="de-DE" altLang="de-DE" b="1" smtClean="0"/>
              <a:t>zusätzlich</a:t>
            </a:r>
            <a:r>
              <a:rPr lang="de-DE" altLang="de-DE" smtClean="0"/>
              <a:t> </a:t>
            </a:r>
            <a:r>
              <a:rPr lang="de-DE" altLang="de-DE" b="1" smtClean="0"/>
              <a:t>auszuprogrammieren (wiederverwendbar)</a:t>
            </a:r>
            <a:r>
              <a:rPr lang="de-DE" altLang="de-DE" smtClean="0"/>
              <a:t>.</a:t>
            </a:r>
          </a:p>
          <a:p>
            <a:r>
              <a:rPr lang="de-DE" altLang="de-DE" b="1" smtClean="0"/>
              <a:t>Änderungen an einer Methode</a:t>
            </a:r>
            <a:r>
              <a:rPr lang="de-DE" altLang="de-DE" smtClean="0"/>
              <a:t> einer Basisklasse (z.Bsp. zur Laufzeitverbesserung) sind </a:t>
            </a:r>
            <a:r>
              <a:rPr lang="de-DE" altLang="de-DE" b="1" smtClean="0"/>
              <a:t>sofort in allen n abgeleiteten Klassen nutzbar</a:t>
            </a:r>
            <a:r>
              <a:rPr lang="de-DE" altLang="de-DE" smtClean="0"/>
              <a:t> und müssen insbesondere nicht n mal in den einzelnen Klassen in gleicher Form vorgenommen werden (</a:t>
            </a:r>
            <a:r>
              <a:rPr lang="de-DE" altLang="de-DE" b="1" smtClean="0"/>
              <a:t>bessere Wartbarkeit</a:t>
            </a:r>
            <a:r>
              <a:rPr lang="de-DE" altLang="de-DE" smtClean="0"/>
              <a:t>, </a:t>
            </a:r>
            <a:r>
              <a:rPr lang="de-DE" altLang="de-DE" b="1" smtClean="0"/>
              <a:t>weniger Fehleranfälligkeit</a:t>
            </a:r>
            <a:r>
              <a:rPr lang="de-DE" altLang="de-DE"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horizontal)">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12" dur="500"/>
                                        <p:tgtEl>
                                          <p:spTgt spid="163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17" dur="500"/>
                                        <p:tgtEl>
                                          <p:spTgt spid="16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3300</Words>
  <Application>Microsoft Office PowerPoint</Application>
  <PresentationFormat>Bildschirmpräsentation (4:3)</PresentationFormat>
  <Paragraphs>540</Paragraphs>
  <Slides>35</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2</vt:i4>
      </vt:variant>
      <vt:variant>
        <vt:lpstr>Folientitel</vt:lpstr>
      </vt:variant>
      <vt:variant>
        <vt:i4>35</vt:i4>
      </vt:variant>
    </vt:vector>
  </HeadingPairs>
  <TitlesOfParts>
    <vt:vector size="41" baseType="lpstr">
      <vt:lpstr>Arial</vt:lpstr>
      <vt:lpstr>Courier New</vt:lpstr>
      <vt:lpstr>Times New Roman</vt:lpstr>
      <vt:lpstr>Default Design</vt:lpstr>
      <vt:lpstr>Visio</vt:lpstr>
      <vt:lpstr>Arbeitsblatt</vt:lpstr>
      <vt:lpstr>Objektorientierte Programmierung</vt:lpstr>
      <vt:lpstr>Lernziele</vt:lpstr>
      <vt:lpstr>Agenda</vt:lpstr>
      <vt:lpstr>Motivation I</vt:lpstr>
      <vt:lpstr>Vererbung – Idee I</vt:lpstr>
      <vt:lpstr>Vererbung – Idee II</vt:lpstr>
      <vt:lpstr>Begriffe</vt:lpstr>
      <vt:lpstr>Eigenschaften der Vererbung</vt:lpstr>
      <vt:lpstr>Warum Vererbung?</vt:lpstr>
      <vt:lpstr>Ein erstes Programmbeispiel I</vt:lpstr>
      <vt:lpstr>Ein erstes Programmbeispiel II</vt:lpstr>
      <vt:lpstr>Ableitungssyntax</vt:lpstr>
      <vt:lpstr>Zugriffsattribute und Ableitungsformen</vt:lpstr>
      <vt:lpstr>Ableitungsspezifikation und Zugriff: Übersicht</vt:lpstr>
      <vt:lpstr>Public-Ableitung: Beispiel</vt:lpstr>
      <vt:lpstr>Protected-Ableitung: Beispiel</vt:lpstr>
      <vt:lpstr>Private-Ableitung: Beispiel / Ergänzung</vt:lpstr>
      <vt:lpstr>Abgeleitete Klassen anpassen</vt:lpstr>
      <vt:lpstr>Anpassung: Beispiel</vt:lpstr>
      <vt:lpstr>Auswege aus der Verdeckung</vt:lpstr>
      <vt:lpstr>Vererbung: Konstruktoren bzw. Destruktoren</vt:lpstr>
      <vt:lpstr>Konstruktion / Destruktion: Beispiel</vt:lpstr>
      <vt:lpstr>Mehrfachvererbung</vt:lpstr>
      <vt:lpstr>Mehrfachvererbung: Gleichnamige Elemente </vt:lpstr>
      <vt:lpstr>Agenda</vt:lpstr>
      <vt:lpstr>Was ist eine Assoziation?</vt:lpstr>
      <vt:lpstr>Kardinalität</vt:lpstr>
      <vt:lpstr>UML-Notation </vt:lpstr>
      <vt:lpstr>Realisierung Assoziation in C++</vt:lpstr>
      <vt:lpstr>Realisierung Assoziation in C++</vt:lpstr>
      <vt:lpstr>Agenda</vt:lpstr>
      <vt:lpstr>Was ist eine Komposition?</vt:lpstr>
      <vt:lpstr>Realisierung Komposition in C++</vt:lpstr>
      <vt:lpstr>Zusammenfassung I</vt:lpstr>
      <vt:lpstr>Zusammenfassung II</vt:lpstr>
    </vt:vector>
  </TitlesOfParts>
  <Company>TFH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Programmentwicklung</dc:title>
  <dc:subject/>
  <dc:creator>Hubert Welp</dc:creator>
  <cp:lastModifiedBy>Welp, Hubert</cp:lastModifiedBy>
  <cp:revision>193</cp:revision>
  <dcterms:created xsi:type="dcterms:W3CDTF">2001-02-07T14:22:17Z</dcterms:created>
  <dcterms:modified xsi:type="dcterms:W3CDTF">2021-11-08T16:11:29Z</dcterms:modified>
  <cp:category>Vorlesung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filetime>2005-09-04T22:00:00Z</vt:filetime>
  </property>
</Properties>
</file>