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5" r:id="rId5"/>
    <p:sldId id="289" r:id="rId6"/>
    <p:sldId id="2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2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8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79B2-A757-4898-A327-7556AD50E9D0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0430-8421-4731-9647-050703E0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1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79B2-A757-4898-A327-7556AD50E9D0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0430-8421-4731-9647-050703E0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79B2-A757-4898-A327-7556AD50E9D0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0430-8421-4731-9647-050703E0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7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79B2-A757-4898-A327-7556AD50E9D0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0430-8421-4731-9647-050703E0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9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79B2-A757-4898-A327-7556AD50E9D0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0430-8421-4731-9647-050703E0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5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79B2-A757-4898-A327-7556AD50E9D0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0430-8421-4731-9647-050703E0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5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79B2-A757-4898-A327-7556AD50E9D0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0430-8421-4731-9647-050703E0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6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79B2-A757-4898-A327-7556AD50E9D0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0430-8421-4731-9647-050703E0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4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79B2-A757-4898-A327-7556AD50E9D0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0430-8421-4731-9647-050703E0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79B2-A757-4898-A327-7556AD50E9D0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0430-8421-4731-9647-050703E0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9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79B2-A757-4898-A327-7556AD50E9D0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0430-8421-4731-9647-050703E0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2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179B2-A757-4898-A327-7556AD50E9D0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30430-8421-4731-9647-050703E0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6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aifauniversity.shinyapps.io/Public_Download_app_06_2022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aifauniversity.shinyapps.io/Public_Download_app_06_2022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ice in Wonderland: Special Un-Anniversary Edition DVD 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16657" cy="270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05972" y="409064"/>
            <a:ext cx="9614846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ooper Black" panose="0208090404030B020404" pitchFamily="18" charset="0"/>
              </a:rPr>
              <a:t>Who </a:t>
            </a:r>
            <a:r>
              <a:rPr lang="en-US" sz="287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ooper Black" panose="0208090404030B020404" pitchFamily="18" charset="0"/>
              </a:rPr>
              <a:t>R</a:t>
            </a:r>
            <a:r>
              <a:rPr 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ooper Black" panose="0208090404030B020404" pitchFamily="18" charset="0"/>
              </a:rPr>
              <a:t> you?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8615" y="4977034"/>
            <a:ext cx="8018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Introduction to R and data manipulation.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Research methodology course, 2024.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Maya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Lalzar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maya.lalzar@gmail.com</a:t>
            </a:r>
          </a:p>
          <a:p>
            <a:endParaRPr lang="en-US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20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DD21B"/>
                </a:solidFill>
                <a:latin typeface="+mn-lt"/>
              </a:rPr>
              <a:t>Let’s practice!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9639" y="1514708"/>
            <a:ext cx="105156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The data set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Open link: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linkClick r:id="rId3"/>
              </a:rPr>
              <a:t>https://haifauniversity.shinyapps.io/Public_Download_app_06_2022/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Let us note down the methodology information.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Information supplied:</a:t>
            </a:r>
          </a:p>
          <a:p>
            <a:r>
              <a:rPr lang="en-US" dirty="0">
                <a:solidFill>
                  <a:srgbClr val="FFC000"/>
                </a:solidFill>
              </a:rPr>
              <a:t>Aim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 LTER of Mediterranean rocky reefs. Focus: invertebrates and algae.</a:t>
            </a:r>
          </a:p>
          <a:p>
            <a:r>
              <a:rPr lang="en-US" dirty="0">
                <a:solidFill>
                  <a:srgbClr val="FFC000"/>
                </a:solidFill>
              </a:rPr>
              <a:t>Sites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Achziv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Naharia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Sdot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Yam, Ashdod, Ashkelon</a:t>
            </a:r>
          </a:p>
          <a:p>
            <a:r>
              <a:rPr lang="en-US" dirty="0">
                <a:solidFill>
                  <a:srgbClr val="FFC000"/>
                </a:solidFill>
              </a:rPr>
              <a:t>Bottom depth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 10, 25, 30 and 45 meters</a:t>
            </a:r>
          </a:p>
          <a:p>
            <a:r>
              <a:rPr lang="en-US" dirty="0">
                <a:solidFill>
                  <a:srgbClr val="FFC000"/>
                </a:solidFill>
              </a:rPr>
              <a:t>Method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 Photography  using hi-resolution (~20 Mega Pixel) camera with 2 external strobes. </a:t>
            </a:r>
          </a:p>
          <a:p>
            <a:r>
              <a:rPr lang="en-US" dirty="0">
                <a:solidFill>
                  <a:srgbClr val="FFC000"/>
                </a:solidFill>
              </a:rPr>
              <a:t>Quadrate size per photo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 25 cm</a:t>
            </a:r>
            <a:r>
              <a:rPr lang="en-US" baseline="30000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  <a:p>
            <a:r>
              <a:rPr lang="en-US" dirty="0">
                <a:solidFill>
                  <a:srgbClr val="FFC000"/>
                </a:solidFill>
              </a:rPr>
              <a:t>Sampling density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 Four 25 m transect per site, 12 photos per transect (total 48 photos per site per date). Total area ~ 0.12 m</a:t>
            </a:r>
            <a:r>
              <a:rPr lang="en-US" baseline="30000" dirty="0">
                <a:solidFill>
                  <a:schemeClr val="bg1">
                    <a:lumMod val="95000"/>
                  </a:schemeClr>
                </a:solidFill>
              </a:rPr>
              <a:t>2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per site per survey.</a:t>
            </a:r>
            <a:endParaRPr lang="en-US" baseline="30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Photo-analysis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 based on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CoralNet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pipeline. 16 random points per photo. Taxa automatically identified with confidence level of 90%. Otherwise, manual annotation.</a:t>
            </a:r>
          </a:p>
        </p:txBody>
      </p:sp>
    </p:spTree>
    <p:extLst>
      <p:ext uri="{BB962C8B-B14F-4D97-AF65-F5344CB8AC3E}">
        <p14:creationId xmlns:p14="http://schemas.microsoft.com/office/powerpoint/2010/main" val="439485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DD21B"/>
                </a:solidFill>
                <a:latin typeface="+mn-lt"/>
              </a:rPr>
              <a:t>Let’s practice!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9639" y="1514708"/>
            <a:ext cx="1051560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The data set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Open link: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linkClick r:id="rId3"/>
              </a:rPr>
              <a:t>https://haifauniversity.shinyapps.io/Public_Download_app_06_2022/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Let us note down the methodology information.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Information missing:</a:t>
            </a:r>
          </a:p>
          <a:p>
            <a:r>
              <a:rPr lang="en-US" dirty="0">
                <a:solidFill>
                  <a:srgbClr val="FFC000"/>
                </a:solidFill>
              </a:rPr>
              <a:t>How many surveys per year?</a:t>
            </a:r>
          </a:p>
          <a:p>
            <a:r>
              <a:rPr lang="en-US" dirty="0">
                <a:solidFill>
                  <a:srgbClr val="FFC000"/>
                </a:solidFill>
              </a:rPr>
              <a:t>How was </a:t>
            </a:r>
            <a:r>
              <a:rPr lang="en-US" dirty="0" err="1">
                <a:solidFill>
                  <a:srgbClr val="FFC000"/>
                </a:solidFill>
              </a:rPr>
              <a:t>CoralNet</a:t>
            </a:r>
            <a:r>
              <a:rPr lang="en-US" dirty="0">
                <a:solidFill>
                  <a:srgbClr val="FFC000"/>
                </a:solidFill>
              </a:rPr>
              <a:t> species reference created for automatic annotation of species?</a:t>
            </a:r>
          </a:p>
          <a:p>
            <a:r>
              <a:rPr lang="en-US" dirty="0">
                <a:solidFill>
                  <a:srgbClr val="FFC000"/>
                </a:solidFill>
              </a:rPr>
              <a:t>What else? …. Let’s look at the file.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Locate and open file “photosurvey_MO.csv” in the class folder.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NO README FILE!!!!!!!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Big mistake. Nothing in science should be guessed.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50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DD21B"/>
                </a:solidFill>
                <a:latin typeface="+mn-lt"/>
              </a:rPr>
              <a:t>Let’s script!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9639" y="1514708"/>
            <a:ext cx="105156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Go back to R studio.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Create a new script: File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New File  R Script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Save the R script: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File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Save as 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your_initials_R_excersize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Clear your Environment (broomstick at the top right panel).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94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DD21B"/>
                </a:solidFill>
                <a:latin typeface="+mn-lt"/>
              </a:rPr>
              <a:t>Homework assignment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82E290-BF7B-4A38-87A7-6A2E52374693}"/>
              </a:ext>
            </a:extLst>
          </p:cNvPr>
          <p:cNvSpPr txBox="1"/>
          <p:nvPr/>
        </p:nvSpPr>
        <p:spPr>
          <a:xfrm>
            <a:off x="715651" y="1917167"/>
            <a:ext cx="11148060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Save your images both as .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png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(for initial report and for inserting into office software) and as .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svg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(we will use those in the next class).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Throughout your course, try to save all images in those two formats. Or as PDF, if you cannot produce .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svg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42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DD21B"/>
                </a:solidFill>
                <a:latin typeface="+mn-lt"/>
              </a:rPr>
              <a:t>Homework assignment: </a:t>
            </a:r>
            <a:r>
              <a:rPr lang="en-US" sz="3200" b="1" u="sng" dirty="0">
                <a:solidFill>
                  <a:srgbClr val="FDD21B"/>
                </a:solidFill>
                <a:latin typeface="+mn-lt"/>
              </a:rPr>
              <a:t>code lines 295 and on</a:t>
            </a:r>
            <a:endParaRPr lang="en-US" b="1" u="sng" dirty="0">
              <a:solidFill>
                <a:srgbClr val="FDD21B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82E290-BF7B-4A38-87A7-6A2E52374693}"/>
              </a:ext>
            </a:extLst>
          </p:cNvPr>
          <p:cNvSpPr txBox="1"/>
          <p:nvPr/>
        </p:nvSpPr>
        <p:spPr>
          <a:xfrm>
            <a:off x="838200" y="1530668"/>
            <a:ext cx="11148060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Algae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Bryazoa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Cnidaria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Other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Soft substrate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Annelida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Chordata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Poriffera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Hard Substrate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Cyanobacteria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Echinodermata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Mollusca</a:t>
            </a:r>
          </a:p>
        </p:txBody>
      </p:sp>
    </p:spTree>
    <p:extLst>
      <p:ext uri="{BB962C8B-B14F-4D97-AF65-F5344CB8AC3E}">
        <p14:creationId xmlns:p14="http://schemas.microsoft.com/office/powerpoint/2010/main" val="2012368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3246</TotalTime>
  <Words>405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Cooper Black</vt:lpstr>
      <vt:lpstr>Wingdings</vt:lpstr>
      <vt:lpstr>Office Theme</vt:lpstr>
      <vt:lpstr>PowerPoint Presentation</vt:lpstr>
      <vt:lpstr>Let’s practice!</vt:lpstr>
      <vt:lpstr>Let’s practice!</vt:lpstr>
      <vt:lpstr>Let’s script!</vt:lpstr>
      <vt:lpstr>Homework assignment</vt:lpstr>
      <vt:lpstr>Homework assignment: code lines 295 and 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68</cp:revision>
  <dcterms:created xsi:type="dcterms:W3CDTF">2024-05-27T14:14:58Z</dcterms:created>
  <dcterms:modified xsi:type="dcterms:W3CDTF">2024-07-10T21:17:11Z</dcterms:modified>
</cp:coreProperties>
</file>