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28CCDB1-1CCD-4DA2-927C-CA963DB61108}" type="datetimeFigureOut">
              <a:rPr lang="en-US" smtClean="0"/>
              <a:t>2/25/2021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1A90C5-6AF1-4158-A1E0-90913424C5FE}"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43465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28CCDB1-1CCD-4DA2-927C-CA963DB61108}"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A90C5-6AF1-4158-A1E0-90913424C5FE}" type="slidenum">
              <a:rPr lang="en-US" smtClean="0"/>
              <a:t>‹Nº›</a:t>
            </a:fld>
            <a:endParaRPr lang="en-US"/>
          </a:p>
        </p:txBody>
      </p:sp>
    </p:spTree>
    <p:extLst>
      <p:ext uri="{BB962C8B-B14F-4D97-AF65-F5344CB8AC3E}">
        <p14:creationId xmlns:p14="http://schemas.microsoft.com/office/powerpoint/2010/main" val="48780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28CCDB1-1CCD-4DA2-927C-CA963DB61108}"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A90C5-6AF1-4158-A1E0-90913424C5FE}" type="slidenum">
              <a:rPr lang="en-US" smtClean="0"/>
              <a:t>‹Nº›</a:t>
            </a:fld>
            <a:endParaRPr lang="en-US"/>
          </a:p>
        </p:txBody>
      </p:sp>
    </p:spTree>
    <p:extLst>
      <p:ext uri="{BB962C8B-B14F-4D97-AF65-F5344CB8AC3E}">
        <p14:creationId xmlns:p14="http://schemas.microsoft.com/office/powerpoint/2010/main" val="82319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28CCDB1-1CCD-4DA2-927C-CA963DB61108}"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A90C5-6AF1-4158-A1E0-90913424C5FE}" type="slidenum">
              <a:rPr lang="en-US" smtClean="0"/>
              <a:t>‹Nº›</a:t>
            </a:fld>
            <a:endParaRPr lang="en-US"/>
          </a:p>
        </p:txBody>
      </p:sp>
    </p:spTree>
    <p:extLst>
      <p:ext uri="{BB962C8B-B14F-4D97-AF65-F5344CB8AC3E}">
        <p14:creationId xmlns:p14="http://schemas.microsoft.com/office/powerpoint/2010/main" val="298283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28CCDB1-1CCD-4DA2-927C-CA963DB61108}"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A90C5-6AF1-4158-A1E0-90913424C5FE}"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077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28CCDB1-1CCD-4DA2-927C-CA963DB61108}"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A90C5-6AF1-4158-A1E0-90913424C5FE}" type="slidenum">
              <a:rPr lang="en-US" smtClean="0"/>
              <a:t>‹Nº›</a:t>
            </a:fld>
            <a:endParaRPr lang="en-US"/>
          </a:p>
        </p:txBody>
      </p:sp>
    </p:spTree>
    <p:extLst>
      <p:ext uri="{BB962C8B-B14F-4D97-AF65-F5344CB8AC3E}">
        <p14:creationId xmlns:p14="http://schemas.microsoft.com/office/powerpoint/2010/main" val="1182132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28CCDB1-1CCD-4DA2-927C-CA963DB61108}" type="datetimeFigureOut">
              <a:rPr lang="en-US" smtClean="0"/>
              <a:t>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1A90C5-6AF1-4158-A1E0-90913424C5FE}" type="slidenum">
              <a:rPr lang="en-US" smtClean="0"/>
              <a:t>‹Nº›</a:t>
            </a:fld>
            <a:endParaRPr lang="en-US"/>
          </a:p>
        </p:txBody>
      </p:sp>
    </p:spTree>
    <p:extLst>
      <p:ext uri="{BB962C8B-B14F-4D97-AF65-F5344CB8AC3E}">
        <p14:creationId xmlns:p14="http://schemas.microsoft.com/office/powerpoint/2010/main" val="157259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28CCDB1-1CCD-4DA2-927C-CA963DB61108}" type="datetimeFigureOut">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A90C5-6AF1-4158-A1E0-90913424C5FE}" type="slidenum">
              <a:rPr lang="en-US" smtClean="0"/>
              <a:t>‹Nº›</a:t>
            </a:fld>
            <a:endParaRPr lang="en-US"/>
          </a:p>
        </p:txBody>
      </p:sp>
    </p:spTree>
    <p:extLst>
      <p:ext uri="{BB962C8B-B14F-4D97-AF65-F5344CB8AC3E}">
        <p14:creationId xmlns:p14="http://schemas.microsoft.com/office/powerpoint/2010/main" val="382855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CCDB1-1CCD-4DA2-927C-CA963DB61108}" type="datetimeFigureOut">
              <a:rPr lang="en-US" smtClean="0"/>
              <a:t>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1A90C5-6AF1-4158-A1E0-90913424C5FE}" type="slidenum">
              <a:rPr lang="en-US" smtClean="0"/>
              <a:t>‹Nº›</a:t>
            </a:fld>
            <a:endParaRPr lang="en-US"/>
          </a:p>
        </p:txBody>
      </p:sp>
    </p:spTree>
    <p:extLst>
      <p:ext uri="{BB962C8B-B14F-4D97-AF65-F5344CB8AC3E}">
        <p14:creationId xmlns:p14="http://schemas.microsoft.com/office/powerpoint/2010/main" val="1230920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28CCDB1-1CCD-4DA2-927C-CA963DB61108}"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A90C5-6AF1-4158-A1E0-90913424C5FE}" type="slidenum">
              <a:rPr lang="en-US" smtClean="0"/>
              <a:t>‹Nº›</a:t>
            </a:fld>
            <a:endParaRPr lang="en-US"/>
          </a:p>
        </p:txBody>
      </p:sp>
    </p:spTree>
    <p:extLst>
      <p:ext uri="{BB962C8B-B14F-4D97-AF65-F5344CB8AC3E}">
        <p14:creationId xmlns:p14="http://schemas.microsoft.com/office/powerpoint/2010/main" val="77475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28CCDB1-1CCD-4DA2-927C-CA963DB61108}"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A90C5-6AF1-4158-A1E0-90913424C5FE}" type="slidenum">
              <a:rPr lang="en-US" smtClean="0"/>
              <a:t>‹Nº›</a:t>
            </a:fld>
            <a:endParaRPr lang="en-US"/>
          </a:p>
        </p:txBody>
      </p:sp>
    </p:spTree>
    <p:extLst>
      <p:ext uri="{BB962C8B-B14F-4D97-AF65-F5344CB8AC3E}">
        <p14:creationId xmlns:p14="http://schemas.microsoft.com/office/powerpoint/2010/main" val="330125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28CCDB1-1CCD-4DA2-927C-CA963DB61108}" type="datetimeFigureOut">
              <a:rPr lang="en-US" smtClean="0"/>
              <a:t>2/25/2021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1A90C5-6AF1-4158-A1E0-90913424C5FE}" type="slidenum">
              <a:rPr lang="en-US" smtClean="0"/>
              <a:t>‹Nº›</a:t>
            </a:fld>
            <a:endParaRPr lang="en-US"/>
          </a:p>
        </p:txBody>
      </p:sp>
    </p:spTree>
    <p:extLst>
      <p:ext uri="{BB962C8B-B14F-4D97-AF65-F5344CB8AC3E}">
        <p14:creationId xmlns:p14="http://schemas.microsoft.com/office/powerpoint/2010/main" val="2251945612"/>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0FC2C-95FE-4BD6-A7F6-E1C827F90A49}"/>
              </a:ext>
            </a:extLst>
          </p:cNvPr>
          <p:cNvSpPr>
            <a:spLocks noGrp="1"/>
          </p:cNvSpPr>
          <p:nvPr>
            <p:ph type="ctrTitle"/>
          </p:nvPr>
        </p:nvSpPr>
        <p:spPr/>
        <p:txBody>
          <a:bodyPr/>
          <a:lstStyle/>
          <a:p>
            <a:pPr algn="ctr"/>
            <a:r>
              <a:rPr lang="es-CL" dirty="0" err="1"/>
              <a:t>Venues</a:t>
            </a:r>
            <a:r>
              <a:rPr lang="es-CL" dirty="0"/>
              <a:t> </a:t>
            </a:r>
            <a:r>
              <a:rPr lang="es-CL" dirty="0" err="1"/>
              <a:t>Opportunities</a:t>
            </a:r>
            <a:r>
              <a:rPr lang="es-CL" dirty="0"/>
              <a:t> in Las Condes (Santiago, Chile)</a:t>
            </a:r>
            <a:br>
              <a:rPr lang="es-CL" dirty="0"/>
            </a:br>
            <a:endParaRPr lang="en-US" dirty="0"/>
          </a:p>
        </p:txBody>
      </p:sp>
      <p:sp>
        <p:nvSpPr>
          <p:cNvPr id="3" name="Subtítulo 2">
            <a:extLst>
              <a:ext uri="{FF2B5EF4-FFF2-40B4-BE49-F238E27FC236}">
                <a16:creationId xmlns:a16="http://schemas.microsoft.com/office/drawing/2014/main" id="{C6A7F35B-DEFC-4A35-AFE4-E3CC449A6048}"/>
              </a:ext>
            </a:extLst>
          </p:cNvPr>
          <p:cNvSpPr>
            <a:spLocks noGrp="1"/>
          </p:cNvSpPr>
          <p:nvPr>
            <p:ph type="subTitle" idx="1"/>
          </p:nvPr>
        </p:nvSpPr>
        <p:spPr/>
        <p:txBody>
          <a:bodyPr/>
          <a:lstStyle/>
          <a:p>
            <a:r>
              <a:rPr lang="es-CL" dirty="0"/>
              <a:t>Germán Donoso Henríquez</a:t>
            </a:r>
          </a:p>
          <a:p>
            <a:r>
              <a:rPr lang="es-CL" dirty="0" err="1"/>
              <a:t>February</a:t>
            </a:r>
            <a:r>
              <a:rPr lang="es-CL" dirty="0"/>
              <a:t>, 2021</a:t>
            </a:r>
            <a:endParaRPr lang="en-US" dirty="0"/>
          </a:p>
        </p:txBody>
      </p:sp>
    </p:spTree>
    <p:extLst>
      <p:ext uri="{BB962C8B-B14F-4D97-AF65-F5344CB8AC3E}">
        <p14:creationId xmlns:p14="http://schemas.microsoft.com/office/powerpoint/2010/main" val="3728993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E0998-A10B-4C97-9E3F-0D9FBC80EB2D}"/>
              </a:ext>
            </a:extLst>
          </p:cNvPr>
          <p:cNvSpPr>
            <a:spLocks noGrp="1"/>
          </p:cNvSpPr>
          <p:nvPr>
            <p:ph type="title"/>
          </p:nvPr>
        </p:nvSpPr>
        <p:spPr/>
        <p:txBody>
          <a:bodyPr/>
          <a:lstStyle/>
          <a:p>
            <a:r>
              <a:rPr lang="es-CL" dirty="0"/>
              <a:t>UF/</a:t>
            </a:r>
            <a:r>
              <a:rPr lang="en-US" dirty="0">
                <a:effectLst/>
                <a:ea typeface="Calibri" panose="020F0502020204030204" pitchFamily="34" charset="0"/>
                <a:cs typeface="Times New Roman" panose="02020603050405020304" pitchFamily="18" charset="0"/>
              </a:rPr>
              <a:t>m² difference</a:t>
            </a:r>
            <a:endParaRPr lang="en-US" dirty="0"/>
          </a:p>
        </p:txBody>
      </p:sp>
      <p:pic>
        <p:nvPicPr>
          <p:cNvPr id="4" name="Imagen 3">
            <a:extLst>
              <a:ext uri="{FF2B5EF4-FFF2-40B4-BE49-F238E27FC236}">
                <a16:creationId xmlns:a16="http://schemas.microsoft.com/office/drawing/2014/main" id="{61C14284-102B-4205-B62D-D1C958FFD308}"/>
              </a:ext>
            </a:extLst>
          </p:cNvPr>
          <p:cNvPicPr/>
          <p:nvPr/>
        </p:nvPicPr>
        <p:blipFill>
          <a:blip r:embed="rId2"/>
          <a:stretch>
            <a:fillRect/>
          </a:stretch>
        </p:blipFill>
        <p:spPr>
          <a:xfrm>
            <a:off x="1261872" y="2090950"/>
            <a:ext cx="5612130" cy="3741420"/>
          </a:xfrm>
          <a:prstGeom prst="rect">
            <a:avLst/>
          </a:prstGeom>
        </p:spPr>
      </p:pic>
      <p:sp>
        <p:nvSpPr>
          <p:cNvPr id="5" name="CuadroTexto 4">
            <a:extLst>
              <a:ext uri="{FF2B5EF4-FFF2-40B4-BE49-F238E27FC236}">
                <a16:creationId xmlns:a16="http://schemas.microsoft.com/office/drawing/2014/main" id="{0CF875D1-0D74-4147-9248-D3426108B99E}"/>
              </a:ext>
            </a:extLst>
          </p:cNvPr>
          <p:cNvSpPr txBox="1"/>
          <p:nvPr/>
        </p:nvSpPr>
        <p:spPr>
          <a:xfrm>
            <a:off x="7519386" y="2090950"/>
            <a:ext cx="3160451" cy="3139321"/>
          </a:xfrm>
          <a:prstGeom prst="rect">
            <a:avLst/>
          </a:prstGeom>
          <a:noFill/>
        </p:spPr>
        <p:txBody>
          <a:bodyPr wrap="square" rtlCol="0">
            <a:sp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We also use the </a:t>
            </a:r>
            <a:r>
              <a:rPr lang="en-US" sz="1800" b="1" dirty="0">
                <a:effectLst/>
                <a:latin typeface="Arial" panose="020B0604020202020204" pitchFamily="34" charset="0"/>
                <a:ea typeface="Calibri" panose="020F0502020204030204" pitchFamily="34" charset="0"/>
                <a:cs typeface="Times New Roman" panose="02020603050405020304" pitchFamily="18" charset="0"/>
              </a:rPr>
              <a:t>UF/m² difference </a:t>
            </a:r>
            <a:r>
              <a:rPr lang="en-US" sz="1800" dirty="0">
                <a:effectLst/>
                <a:latin typeface="Arial" panose="020B0604020202020204" pitchFamily="34" charset="0"/>
                <a:ea typeface="Calibri" panose="020F0502020204030204" pitchFamily="34" charset="0"/>
                <a:cs typeface="Times New Roman" panose="02020603050405020304" pitchFamily="18" charset="0"/>
              </a:rPr>
              <a:t>because this gives us a reference of the </a:t>
            </a:r>
            <a:r>
              <a:rPr lang="en-US" sz="1800" b="1" dirty="0">
                <a:effectLst/>
                <a:latin typeface="Arial" panose="020B0604020202020204" pitchFamily="34" charset="0"/>
                <a:ea typeface="Calibri" panose="020F0502020204030204" pitchFamily="34" charset="0"/>
                <a:cs typeface="Times New Roman" panose="02020603050405020304" pitchFamily="18" charset="0"/>
              </a:rPr>
              <a:t>similarity in the economic situation </a:t>
            </a:r>
            <a:r>
              <a:rPr lang="en-US" sz="1800" dirty="0">
                <a:effectLst/>
                <a:latin typeface="Arial" panose="020B0604020202020204" pitchFamily="34" charset="0"/>
                <a:ea typeface="Calibri" panose="020F0502020204030204" pitchFamily="34" charset="0"/>
                <a:cs typeface="Times New Roman" panose="02020603050405020304" pitchFamily="18" charset="0"/>
              </a:rPr>
              <a:t>of the people who live in the communes. We assume that the </a:t>
            </a:r>
            <a:r>
              <a:rPr lang="en-US" sz="1800" b="1" dirty="0">
                <a:effectLst/>
                <a:latin typeface="Arial" panose="020B0604020202020204" pitchFamily="34" charset="0"/>
                <a:ea typeface="Calibri" panose="020F0502020204030204" pitchFamily="34" charset="0"/>
                <a:cs typeface="Times New Roman" panose="02020603050405020304" pitchFamily="18" charset="0"/>
              </a:rPr>
              <a:t>target audience </a:t>
            </a:r>
            <a:r>
              <a:rPr lang="en-US" sz="1800" dirty="0">
                <a:effectLst/>
                <a:latin typeface="Arial" panose="020B0604020202020204" pitchFamily="34" charset="0"/>
                <a:ea typeface="Calibri" panose="020F0502020204030204" pitchFamily="34" charset="0"/>
                <a:cs typeface="Times New Roman" panose="02020603050405020304" pitchFamily="18" charset="0"/>
              </a:rPr>
              <a:t>of the future venue has similar preferences depending on the economic situation. </a:t>
            </a:r>
            <a:endParaRPr lang="en-US" dirty="0"/>
          </a:p>
        </p:txBody>
      </p:sp>
    </p:spTree>
    <p:extLst>
      <p:ext uri="{BB962C8B-B14F-4D97-AF65-F5344CB8AC3E}">
        <p14:creationId xmlns:p14="http://schemas.microsoft.com/office/powerpoint/2010/main" val="4239837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93D51-2CF1-474B-9BA0-79CC1CDF74CF}"/>
              </a:ext>
            </a:extLst>
          </p:cNvPr>
          <p:cNvSpPr>
            <a:spLocks noGrp="1"/>
          </p:cNvSpPr>
          <p:nvPr>
            <p:ph type="title"/>
          </p:nvPr>
        </p:nvSpPr>
        <p:spPr/>
        <p:txBody>
          <a:bodyPr/>
          <a:lstStyle/>
          <a:p>
            <a:r>
              <a:rPr lang="es-CL" dirty="0"/>
              <a:t>Final </a:t>
            </a:r>
            <a:r>
              <a:rPr lang="es-CL" dirty="0" err="1"/>
              <a:t>indicator</a:t>
            </a:r>
            <a:endParaRPr lang="en-US" dirty="0"/>
          </a:p>
        </p:txBody>
      </p:sp>
      <p:pic>
        <p:nvPicPr>
          <p:cNvPr id="4" name="Imagen 3">
            <a:extLst>
              <a:ext uri="{FF2B5EF4-FFF2-40B4-BE49-F238E27FC236}">
                <a16:creationId xmlns:a16="http://schemas.microsoft.com/office/drawing/2014/main" id="{376D8388-F027-4B5A-86CA-194D4358C346}"/>
              </a:ext>
            </a:extLst>
          </p:cNvPr>
          <p:cNvPicPr/>
          <p:nvPr/>
        </p:nvPicPr>
        <p:blipFill>
          <a:blip r:embed="rId2"/>
          <a:stretch>
            <a:fillRect/>
          </a:stretch>
        </p:blipFill>
        <p:spPr>
          <a:xfrm>
            <a:off x="1261872" y="2190401"/>
            <a:ext cx="5612130" cy="3435985"/>
          </a:xfrm>
          <a:prstGeom prst="rect">
            <a:avLst/>
          </a:prstGeom>
        </p:spPr>
      </p:pic>
      <p:sp>
        <p:nvSpPr>
          <p:cNvPr id="5" name="CuadroTexto 4">
            <a:extLst>
              <a:ext uri="{FF2B5EF4-FFF2-40B4-BE49-F238E27FC236}">
                <a16:creationId xmlns:a16="http://schemas.microsoft.com/office/drawing/2014/main" id="{B4E826F0-2904-4E30-B37A-FB96B4B0991D}"/>
              </a:ext>
            </a:extLst>
          </p:cNvPr>
          <p:cNvSpPr txBox="1"/>
          <p:nvPr/>
        </p:nvSpPr>
        <p:spPr>
          <a:xfrm>
            <a:off x="7395099" y="2190401"/>
            <a:ext cx="2876365" cy="2247988"/>
          </a:xfrm>
          <a:prstGeom prst="rect">
            <a:avLst/>
          </a:prstGeom>
          <a:noFill/>
        </p:spPr>
        <p:txBody>
          <a:bodyPr wrap="square" rtlCol="0">
            <a:spAutoFit/>
          </a:bodyPr>
          <a:lstStyle/>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 three most similar communes to Las Condes according to the new indicator are: </a:t>
            </a:r>
          </a:p>
          <a:p>
            <a:pPr marL="342900" lvl="0" indent="-342900" algn="just">
              <a:lnSpc>
                <a:spcPct val="107000"/>
              </a:lnSpc>
              <a:buFont typeface="+mj-lt"/>
              <a:buAutoNum type="arabi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Lo </a:t>
            </a:r>
            <a:r>
              <a:rPr lang="en-US" sz="1800" b="1" dirty="0" err="1">
                <a:effectLst/>
                <a:latin typeface="Arial" panose="020B0604020202020204" pitchFamily="34" charset="0"/>
                <a:ea typeface="Calibri" panose="020F0502020204030204" pitchFamily="34" charset="0"/>
                <a:cs typeface="Times New Roman" panose="02020603050405020304" pitchFamily="18" charset="0"/>
              </a:rPr>
              <a:t>Barnechea</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La Reina</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Peñalolén</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542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31890-363E-4104-8891-BBF23A518FF2}"/>
              </a:ext>
            </a:extLst>
          </p:cNvPr>
          <p:cNvSpPr>
            <a:spLocks noGrp="1"/>
          </p:cNvSpPr>
          <p:nvPr>
            <p:ph type="title"/>
          </p:nvPr>
        </p:nvSpPr>
        <p:spPr/>
        <p:txBody>
          <a:bodyPr/>
          <a:lstStyle/>
          <a:p>
            <a:r>
              <a:rPr lang="es-CL" dirty="0" err="1"/>
              <a:t>Results</a:t>
            </a:r>
            <a:endParaRPr lang="en-US" dirty="0"/>
          </a:p>
        </p:txBody>
      </p:sp>
      <p:pic>
        <p:nvPicPr>
          <p:cNvPr id="4" name="Imagen 3">
            <a:extLst>
              <a:ext uri="{FF2B5EF4-FFF2-40B4-BE49-F238E27FC236}">
                <a16:creationId xmlns:a16="http://schemas.microsoft.com/office/drawing/2014/main" id="{45A83169-5819-4A08-BB42-646C717066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4068" y="1691322"/>
            <a:ext cx="6284836" cy="4949175"/>
          </a:xfrm>
          <a:prstGeom prst="rect">
            <a:avLst/>
          </a:prstGeom>
          <a:noFill/>
          <a:ln>
            <a:noFill/>
          </a:ln>
        </p:spPr>
      </p:pic>
      <p:sp>
        <p:nvSpPr>
          <p:cNvPr id="5" name="CuadroTexto 4">
            <a:extLst>
              <a:ext uri="{FF2B5EF4-FFF2-40B4-BE49-F238E27FC236}">
                <a16:creationId xmlns:a16="http://schemas.microsoft.com/office/drawing/2014/main" id="{3468306C-70F8-4E34-9B4F-9CBD3FD030FF}"/>
              </a:ext>
            </a:extLst>
          </p:cNvPr>
          <p:cNvSpPr txBox="1"/>
          <p:nvPr/>
        </p:nvSpPr>
        <p:spPr>
          <a:xfrm>
            <a:off x="7945515" y="1691322"/>
            <a:ext cx="2716567" cy="3139321"/>
          </a:xfrm>
          <a:prstGeom prst="rect">
            <a:avLst/>
          </a:prstGeom>
          <a:noFill/>
        </p:spPr>
        <p:txBody>
          <a:bodyPr wrap="square" rtlCol="0">
            <a:sp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The three most frequent stacked venues are: </a:t>
            </a:r>
            <a:r>
              <a:rPr lang="en-US" sz="1800" b="1" dirty="0">
                <a:effectLst/>
                <a:latin typeface="Arial" panose="020B0604020202020204" pitchFamily="34" charset="0"/>
                <a:ea typeface="Calibri" panose="020F0502020204030204" pitchFamily="34" charset="0"/>
                <a:cs typeface="Times New Roman" panose="02020603050405020304" pitchFamily="18" charset="0"/>
              </a:rPr>
              <a:t>Restaurant, Pizza Place and Coffee Shop</a:t>
            </a:r>
            <a:r>
              <a:rPr lang="en-US" sz="1800" dirty="0">
                <a:effectLst/>
                <a:latin typeface="Arial" panose="020B0604020202020204" pitchFamily="34" charset="0"/>
                <a:ea typeface="Calibri" panose="020F0502020204030204" pitchFamily="34" charset="0"/>
                <a:cs typeface="Times New Roman" panose="02020603050405020304" pitchFamily="18" charset="0"/>
              </a:rPr>
              <a:t>, and they are three of the four most frequent venues of Las Condes, so maybe these venues are not a good option.</a:t>
            </a:r>
          </a:p>
          <a:p>
            <a:endParaRPr lang="en-US" dirty="0"/>
          </a:p>
        </p:txBody>
      </p:sp>
    </p:spTree>
    <p:extLst>
      <p:ext uri="{BB962C8B-B14F-4D97-AF65-F5344CB8AC3E}">
        <p14:creationId xmlns:p14="http://schemas.microsoft.com/office/powerpoint/2010/main" val="2431093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FA483-F2D9-48B5-9D25-3B147142E333}"/>
              </a:ext>
            </a:extLst>
          </p:cNvPr>
          <p:cNvSpPr>
            <a:spLocks noGrp="1"/>
          </p:cNvSpPr>
          <p:nvPr>
            <p:ph type="title"/>
          </p:nvPr>
        </p:nvSpPr>
        <p:spPr/>
        <p:txBody>
          <a:bodyPr/>
          <a:lstStyle/>
          <a:p>
            <a:r>
              <a:rPr lang="es-CL" dirty="0" err="1"/>
              <a:t>Results</a:t>
            </a:r>
            <a:r>
              <a:rPr lang="es-CL" dirty="0"/>
              <a:t> (</a:t>
            </a:r>
            <a:r>
              <a:rPr lang="es-CL" dirty="0" err="1"/>
              <a:t>relative</a:t>
            </a:r>
            <a:r>
              <a:rPr lang="es-CL" dirty="0"/>
              <a:t> </a:t>
            </a:r>
            <a:r>
              <a:rPr lang="es-CL" dirty="0" err="1"/>
              <a:t>frequency</a:t>
            </a:r>
            <a:r>
              <a:rPr lang="es-CL" dirty="0"/>
              <a:t>)</a:t>
            </a:r>
            <a:endParaRPr lang="en-US" dirty="0"/>
          </a:p>
        </p:txBody>
      </p:sp>
      <p:pic>
        <p:nvPicPr>
          <p:cNvPr id="4" name="Imagen 3">
            <a:extLst>
              <a:ext uri="{FF2B5EF4-FFF2-40B4-BE49-F238E27FC236}">
                <a16:creationId xmlns:a16="http://schemas.microsoft.com/office/drawing/2014/main" id="{0B1EF8C6-7C03-4210-A782-F1E5A564A3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7371" y="1691321"/>
            <a:ext cx="6295554" cy="4950000"/>
          </a:xfrm>
          <a:prstGeom prst="rect">
            <a:avLst/>
          </a:prstGeom>
          <a:noFill/>
          <a:ln>
            <a:noFill/>
          </a:ln>
        </p:spPr>
      </p:pic>
      <p:sp>
        <p:nvSpPr>
          <p:cNvPr id="5" name="CuadroTexto 4">
            <a:extLst>
              <a:ext uri="{FF2B5EF4-FFF2-40B4-BE49-F238E27FC236}">
                <a16:creationId xmlns:a16="http://schemas.microsoft.com/office/drawing/2014/main" id="{B36B17B5-135E-449F-8259-C37448EA3926}"/>
              </a:ext>
            </a:extLst>
          </p:cNvPr>
          <p:cNvSpPr txBox="1"/>
          <p:nvPr/>
        </p:nvSpPr>
        <p:spPr>
          <a:xfrm>
            <a:off x="7625918" y="1766656"/>
            <a:ext cx="3258105" cy="3530390"/>
          </a:xfrm>
          <a:prstGeom prst="rect">
            <a:avLst/>
          </a:prstGeom>
          <a:noFill/>
        </p:spPr>
        <p:txBody>
          <a:bodyPr wrap="square" rtlCol="0">
            <a:spAutoFit/>
          </a:bodyPr>
          <a:lstStyle/>
          <a:p>
            <a:r>
              <a:rPr lang="es-CL" dirty="0" err="1">
                <a:latin typeface="Arial" panose="020B0604020202020204" pitchFamily="34" charset="0"/>
                <a:cs typeface="Arial" panose="020B0604020202020204" pitchFamily="34" charset="0"/>
              </a:rPr>
              <a:t>This</a:t>
            </a:r>
            <a:r>
              <a:rPr lang="es-CL" dirty="0">
                <a:latin typeface="Arial" panose="020B0604020202020204" pitchFamily="34" charset="0"/>
                <a:cs typeface="Arial" panose="020B0604020202020204" pitchFamily="34" charset="0"/>
              </a:rPr>
              <a:t> chart shows </a:t>
            </a:r>
            <a:r>
              <a:rPr lang="es-CL" dirty="0" err="1">
                <a:latin typeface="Arial" panose="020B0604020202020204" pitchFamily="34" charset="0"/>
                <a:cs typeface="Arial" panose="020B0604020202020204" pitchFamily="34" charset="0"/>
              </a:rPr>
              <a:t>how</a:t>
            </a:r>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many</a:t>
            </a:r>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venues</a:t>
            </a:r>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there</a:t>
            </a:r>
            <a:r>
              <a:rPr lang="es-CL" dirty="0">
                <a:latin typeface="Arial" panose="020B0604020202020204" pitchFamily="34" charset="0"/>
                <a:cs typeface="Arial" panose="020B0604020202020204" pitchFamily="34" charset="0"/>
              </a:rPr>
              <a:t> are in </a:t>
            </a:r>
            <a:r>
              <a:rPr lang="es-CL" dirty="0" err="1">
                <a:latin typeface="Arial" panose="020B0604020202020204" pitchFamily="34" charset="0"/>
                <a:cs typeface="Arial" panose="020B0604020202020204" pitchFamily="34" charset="0"/>
              </a:rPr>
              <a:t>relation</a:t>
            </a:r>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to</a:t>
            </a:r>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the</a:t>
            </a:r>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most</a:t>
            </a:r>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frequent</a:t>
            </a:r>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venue</a:t>
            </a:r>
            <a:r>
              <a:rPr lang="es-CL" dirty="0">
                <a:latin typeface="Arial" panose="020B0604020202020204" pitchFamily="34" charset="0"/>
                <a:cs typeface="Arial" panose="020B0604020202020204" pitchFamily="34" charset="0"/>
              </a:rPr>
              <a:t> per </a:t>
            </a:r>
            <a:r>
              <a:rPr lang="es-CL" dirty="0" err="1">
                <a:latin typeface="Arial" panose="020B0604020202020204" pitchFamily="34" charset="0"/>
                <a:cs typeface="Arial" panose="020B0604020202020204" pitchFamily="34" charset="0"/>
              </a:rPr>
              <a:t>commune</a:t>
            </a:r>
            <a:r>
              <a:rPr lang="es-CL" dirty="0">
                <a:latin typeface="Arial" panose="020B0604020202020204" pitchFamily="34" charset="0"/>
                <a:cs typeface="Arial" panose="020B0604020202020204" pitchFamily="34" charset="0"/>
              </a:rPr>
              <a:t>.</a:t>
            </a:r>
          </a:p>
          <a:p>
            <a:endParaRPr lang="es-CL" dirty="0">
              <a:latin typeface="Arial" panose="020B0604020202020204" pitchFamily="34" charset="0"/>
              <a:cs typeface="Arial" panose="020B0604020202020204" pitchFamily="34" charset="0"/>
            </a:endParaRPr>
          </a:p>
          <a:p>
            <a:pPr lvl="0"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 </a:t>
            </a:r>
            <a:r>
              <a:rPr lang="en-US" sz="1800" b="1" dirty="0">
                <a:effectLst/>
                <a:latin typeface="Arial" panose="020B0604020202020204" pitchFamily="34" charset="0"/>
                <a:ea typeface="Calibri" panose="020F0502020204030204" pitchFamily="34" charset="0"/>
                <a:cs typeface="Times New Roman" panose="02020603050405020304" pitchFamily="18" charset="0"/>
              </a:rPr>
              <a:t>Shopping Malls and Gyms</a:t>
            </a:r>
            <a:r>
              <a:rPr lang="en-US" sz="1800" dirty="0">
                <a:effectLst/>
                <a:latin typeface="Arial" panose="020B0604020202020204" pitchFamily="34" charset="0"/>
                <a:ea typeface="Calibri" panose="020F0502020204030204" pitchFamily="34" charset="0"/>
                <a:cs typeface="Times New Roman" panose="02020603050405020304" pitchFamily="18" charset="0"/>
              </a:rPr>
              <a:t> are venues that are frequent in Las Condes but it could be space to place one of them if we compare in a relative way with the other communes.</a:t>
            </a:r>
          </a:p>
        </p:txBody>
      </p:sp>
    </p:spTree>
    <p:extLst>
      <p:ext uri="{BB962C8B-B14F-4D97-AF65-F5344CB8AC3E}">
        <p14:creationId xmlns:p14="http://schemas.microsoft.com/office/powerpoint/2010/main" val="95923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F4FD8-BBFC-4755-8093-5B631354C310}"/>
              </a:ext>
            </a:extLst>
          </p:cNvPr>
          <p:cNvSpPr>
            <a:spLocks noGrp="1"/>
          </p:cNvSpPr>
          <p:nvPr>
            <p:ph type="title"/>
          </p:nvPr>
        </p:nvSpPr>
        <p:spPr/>
        <p:txBody>
          <a:bodyPr/>
          <a:lstStyle/>
          <a:p>
            <a:r>
              <a:rPr lang="es-CL" dirty="0" err="1"/>
              <a:t>Venues</a:t>
            </a:r>
            <a:r>
              <a:rPr lang="es-CL" dirty="0"/>
              <a:t> </a:t>
            </a:r>
            <a:r>
              <a:rPr lang="es-CL" dirty="0" err="1"/>
              <a:t>options</a:t>
            </a:r>
            <a:r>
              <a:rPr lang="es-CL" dirty="0"/>
              <a:t> </a:t>
            </a:r>
            <a:r>
              <a:rPr lang="es-CL" dirty="0" err="1"/>
              <a:t>for</a:t>
            </a:r>
            <a:r>
              <a:rPr lang="es-CL" dirty="0"/>
              <a:t> </a:t>
            </a:r>
            <a:r>
              <a:rPr lang="es-CL" dirty="0" err="1"/>
              <a:t>each</a:t>
            </a:r>
            <a:r>
              <a:rPr lang="es-CL" dirty="0"/>
              <a:t> </a:t>
            </a:r>
            <a:r>
              <a:rPr lang="es-CL" dirty="0" err="1"/>
              <a:t>commune</a:t>
            </a:r>
            <a:endParaRPr lang="en-US" dirty="0"/>
          </a:p>
        </p:txBody>
      </p:sp>
      <p:sp>
        <p:nvSpPr>
          <p:cNvPr id="3" name="Marcador de contenido 2">
            <a:extLst>
              <a:ext uri="{FF2B5EF4-FFF2-40B4-BE49-F238E27FC236}">
                <a16:creationId xmlns:a16="http://schemas.microsoft.com/office/drawing/2014/main" id="{F8E790F2-41E6-4BB0-B79D-8E219808D80E}"/>
              </a:ext>
            </a:extLst>
          </p:cNvPr>
          <p:cNvSpPr>
            <a:spLocks noGrp="1"/>
          </p:cNvSpPr>
          <p:nvPr>
            <p:ph idx="1"/>
          </p:nvPr>
        </p:nvSpPr>
        <p:spPr>
          <a:xfrm>
            <a:off x="1261872" y="1899821"/>
            <a:ext cx="8595360" cy="4793941"/>
          </a:xfrm>
        </p:spPr>
        <p:txBody>
          <a:bodyPr/>
          <a:lstStyle/>
          <a:p>
            <a:pPr marL="342900" lvl="0" indent="-342900" algn="just">
              <a:lnSpc>
                <a:spcPct val="107000"/>
              </a:lnSpc>
              <a:buFont typeface="Arial" panose="020B0604020202020204" pitchFamily="34" charset="0"/>
              <a:buChar char="-"/>
            </a:pPr>
            <a:r>
              <a:rPr lang="en-US" sz="1800" b="1" dirty="0">
                <a:effectLst/>
                <a:latin typeface="Arial" panose="020B0604020202020204" pitchFamily="34" charset="0"/>
                <a:ea typeface="Calibri" panose="020F0502020204030204" pitchFamily="34" charset="0"/>
                <a:cs typeface="Times New Roman" panose="02020603050405020304" pitchFamily="18" charset="0"/>
              </a:rPr>
              <a:t>Lo </a:t>
            </a:r>
            <a:r>
              <a:rPr lang="en-US" sz="1800" b="1" dirty="0" err="1">
                <a:effectLst/>
                <a:latin typeface="Arial" panose="020B0604020202020204" pitchFamily="34" charset="0"/>
                <a:ea typeface="Calibri" panose="020F0502020204030204" pitchFamily="34" charset="0"/>
                <a:cs typeface="Times New Roman" panose="02020603050405020304" pitchFamily="18" charset="0"/>
              </a:rPr>
              <a:t>Barnechea</a:t>
            </a:r>
            <a:r>
              <a:rPr lang="en-US" sz="1800" b="1" dirty="0">
                <a:effectLst/>
                <a:latin typeface="Arial" panose="020B0604020202020204" pitchFamily="34" charset="0"/>
                <a:ea typeface="Calibri" panose="020F0502020204030204" pitchFamily="34" charset="0"/>
                <a:cs typeface="Times New Roman" panose="02020603050405020304" pitchFamily="18" charset="0"/>
              </a:rPr>
              <a:t>:</a:t>
            </a:r>
            <a:r>
              <a:rPr lang="en-US" sz="1800" dirty="0">
                <a:effectLst/>
                <a:latin typeface="Arial" panose="020B0604020202020204" pitchFamily="34" charset="0"/>
                <a:ea typeface="Calibri" panose="020F0502020204030204" pitchFamily="34" charset="0"/>
                <a:cs typeface="Times New Roman" panose="02020603050405020304" pitchFamily="18" charset="0"/>
              </a:rPr>
              <a:t> the main possible venues are </a:t>
            </a:r>
            <a:r>
              <a:rPr lang="en-US" sz="1800" b="1" dirty="0">
                <a:effectLst/>
                <a:latin typeface="Arial" panose="020B0604020202020204" pitchFamily="34" charset="0"/>
                <a:ea typeface="Calibri" panose="020F0502020204030204" pitchFamily="34" charset="0"/>
                <a:cs typeface="Times New Roman" panose="02020603050405020304" pitchFamily="18" charset="0"/>
              </a:rPr>
              <a:t>Grocery Store and Motorcycle Shop.</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US" sz="1800" b="1" dirty="0">
                <a:effectLst/>
                <a:latin typeface="Arial" panose="020B0604020202020204" pitchFamily="34" charset="0"/>
                <a:ea typeface="Calibri" panose="020F0502020204030204" pitchFamily="34" charset="0"/>
                <a:cs typeface="Times New Roman" panose="02020603050405020304" pitchFamily="18" charset="0"/>
              </a:rPr>
              <a:t>La Reina:</a:t>
            </a:r>
            <a:r>
              <a:rPr lang="en-US" sz="1800" dirty="0">
                <a:effectLst/>
                <a:latin typeface="Arial" panose="020B0604020202020204" pitchFamily="34" charset="0"/>
                <a:ea typeface="Calibri" panose="020F0502020204030204" pitchFamily="34" charset="0"/>
                <a:cs typeface="Times New Roman" panose="02020603050405020304" pitchFamily="18" charset="0"/>
              </a:rPr>
              <a:t> this commune suggests three main options; </a:t>
            </a:r>
            <a:r>
              <a:rPr lang="en-US" sz="1800" b="1" dirty="0">
                <a:effectLst/>
                <a:latin typeface="Arial" panose="020B0604020202020204" pitchFamily="34" charset="0"/>
                <a:ea typeface="Calibri" panose="020F0502020204030204" pitchFamily="34" charset="0"/>
                <a:cs typeface="Times New Roman" panose="02020603050405020304" pitchFamily="18" charset="0"/>
              </a:rPr>
              <a:t>Soccer field, Sushi Restaurant and Chinese Restaurant.</a:t>
            </a:r>
            <a:r>
              <a:rPr lang="en-US" sz="1800" dirty="0">
                <a:effectLst/>
                <a:latin typeface="Arial" panose="020B0604020202020204" pitchFamily="34" charset="0"/>
                <a:ea typeface="Calibri" panose="020F0502020204030204" pitchFamily="34" charset="0"/>
                <a:cs typeface="Times New Roman" panose="02020603050405020304" pitchFamily="18" charset="0"/>
              </a:rPr>
              <a:t> Other less frequent options are; Nail Salon, Racetrack, Event Space, Breakfast Spot and Brewery.</a:t>
            </a:r>
          </a:p>
          <a:p>
            <a:pPr marL="342900" lvl="0" indent="-342900" algn="just">
              <a:lnSpc>
                <a:spcPct val="107000"/>
              </a:lnSpc>
              <a:spcAft>
                <a:spcPts val="800"/>
              </a:spcAft>
              <a:buFont typeface="Arial" panose="020B0604020202020204" pitchFamily="34" charset="0"/>
              <a:buChar char="-"/>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Peñalolén</a:t>
            </a:r>
            <a:r>
              <a:rPr lang="en-US" sz="1800" b="1"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the two main venues are </a:t>
            </a:r>
            <a:r>
              <a:rPr lang="en-US" sz="1800" b="1" dirty="0">
                <a:effectLst/>
                <a:latin typeface="Arial" panose="020B0604020202020204" pitchFamily="34" charset="0"/>
                <a:ea typeface="Calibri" panose="020F0502020204030204" pitchFamily="34" charset="0"/>
                <a:cs typeface="Times New Roman" panose="02020603050405020304" pitchFamily="18" charset="0"/>
              </a:rPr>
              <a:t>Garden Center and Snack Place</a:t>
            </a:r>
            <a:r>
              <a:rPr lang="en-US" sz="1800" dirty="0">
                <a:effectLst/>
                <a:latin typeface="Arial" panose="020B0604020202020204" pitchFamily="34" charset="0"/>
                <a:ea typeface="Calibri" panose="020F0502020204030204" pitchFamily="34" charset="0"/>
                <a:cs typeface="Times New Roman" panose="02020603050405020304" pitchFamily="18" charset="0"/>
              </a:rPr>
              <a:t>. Other good options are Food Truck, Fast Food Restaurant and Flea Market.</a:t>
            </a:r>
          </a:p>
          <a:p>
            <a:pPr marL="342900" lvl="0" indent="-342900" algn="just">
              <a:lnSpc>
                <a:spcPct val="107000"/>
              </a:lnSpc>
              <a:spcAft>
                <a:spcPts val="800"/>
              </a:spcAft>
              <a:buFont typeface="Arial" panose="020B0604020202020204" pitchFamily="34" charset="0"/>
              <a:buChar char="-"/>
            </a:pPr>
            <a:endParaRPr lang="en-US"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Then the </a:t>
            </a:r>
            <a:r>
              <a:rPr lang="en-US" sz="1800" b="1" dirty="0">
                <a:effectLst/>
                <a:latin typeface="Arial" panose="020B0604020202020204" pitchFamily="34" charset="0"/>
                <a:ea typeface="Calibri" panose="020F0502020204030204" pitchFamily="34" charset="0"/>
                <a:cs typeface="Times New Roman" panose="02020603050405020304" pitchFamily="18" charset="0"/>
              </a:rPr>
              <a:t>client</a:t>
            </a:r>
            <a:r>
              <a:rPr lang="en-US" sz="1800" dirty="0">
                <a:effectLst/>
                <a:latin typeface="Arial" panose="020B0604020202020204" pitchFamily="34" charset="0"/>
                <a:ea typeface="Calibri" panose="020F0502020204030204" pitchFamily="34" charset="0"/>
                <a:cs typeface="Times New Roman" panose="02020603050405020304" pitchFamily="18" charset="0"/>
              </a:rPr>
              <a:t> can rule out the venues that are out of their </a:t>
            </a:r>
            <a:r>
              <a:rPr lang="en-US" sz="1800" b="1" dirty="0">
                <a:effectLst/>
                <a:latin typeface="Arial" panose="020B0604020202020204" pitchFamily="34" charset="0"/>
                <a:ea typeface="Calibri" panose="020F0502020204030204" pitchFamily="34" charset="0"/>
                <a:cs typeface="Times New Roman" panose="02020603050405020304" pitchFamily="18" charset="0"/>
              </a:rPr>
              <a:t>budget</a:t>
            </a:r>
            <a:r>
              <a:rPr lang="en-US" sz="1800" dirty="0">
                <a:effectLst/>
                <a:latin typeface="Arial" panose="020B0604020202020204" pitchFamily="34" charset="0"/>
                <a:ea typeface="Calibri" panose="020F0502020204030204" pitchFamily="34" charset="0"/>
                <a:cs typeface="Times New Roman" panose="02020603050405020304" pitchFamily="18" charset="0"/>
              </a:rPr>
              <a:t>. Finally, we can continue the analysis looking for </a:t>
            </a:r>
            <a:r>
              <a:rPr lang="en-US" sz="1800" b="1" dirty="0">
                <a:effectLst/>
                <a:latin typeface="Arial" panose="020B0604020202020204" pitchFamily="34" charset="0"/>
                <a:ea typeface="Calibri" panose="020F0502020204030204" pitchFamily="34" charset="0"/>
                <a:cs typeface="Times New Roman" panose="02020603050405020304" pitchFamily="18" charset="0"/>
              </a:rPr>
              <a:t>strategic points in Las Condes</a:t>
            </a:r>
            <a:r>
              <a:rPr lang="en-US" sz="1800" dirty="0">
                <a:effectLst/>
                <a:latin typeface="Arial" panose="020B0604020202020204" pitchFamily="34" charset="0"/>
                <a:ea typeface="Calibri" panose="020F0502020204030204" pitchFamily="34" charset="0"/>
                <a:cs typeface="Times New Roman" panose="02020603050405020304" pitchFamily="18" charset="0"/>
              </a:rPr>
              <a:t> that have </a:t>
            </a:r>
            <a:r>
              <a:rPr lang="en-US" sz="1800" b="1" dirty="0">
                <a:effectLst/>
                <a:latin typeface="Arial" panose="020B0604020202020204" pitchFamily="34" charset="0"/>
                <a:ea typeface="Calibri" panose="020F0502020204030204" pitchFamily="34" charset="0"/>
                <a:cs typeface="Times New Roman" panose="02020603050405020304" pitchFamily="18" charset="0"/>
              </a:rPr>
              <a:t>fewer venues nearby </a:t>
            </a:r>
            <a:r>
              <a:rPr lang="en-US" sz="1800" dirty="0">
                <a:effectLst/>
                <a:latin typeface="Arial" panose="020B0604020202020204" pitchFamily="34" charset="0"/>
                <a:ea typeface="Calibri" panose="020F0502020204030204" pitchFamily="34" charset="0"/>
                <a:cs typeface="Times New Roman" panose="02020603050405020304" pitchFamily="18" charset="0"/>
              </a:rPr>
              <a:t>of the same category that the client wants.</a:t>
            </a:r>
          </a:p>
          <a:p>
            <a:pPr marL="342900" lvl="0" indent="-342900" algn="just">
              <a:lnSpc>
                <a:spcPct val="107000"/>
              </a:lnSpc>
              <a:spcAft>
                <a:spcPts val="800"/>
              </a:spcAft>
              <a:buFont typeface="Arial" panose="020B0604020202020204" pitchFamily="34" charset="0"/>
              <a:buChar char="-"/>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51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DCD034-7A1A-40FD-B82D-29F11CDD4FB4}"/>
              </a:ext>
            </a:extLst>
          </p:cNvPr>
          <p:cNvSpPr>
            <a:spLocks noGrp="1"/>
          </p:cNvSpPr>
          <p:nvPr>
            <p:ph type="title"/>
          </p:nvPr>
        </p:nvSpPr>
        <p:spPr>
          <a:xfrm>
            <a:off x="4324669" y="2434259"/>
            <a:ext cx="2928388" cy="1325562"/>
          </a:xfrm>
        </p:spPr>
        <p:txBody>
          <a:bodyPr/>
          <a:lstStyle/>
          <a:p>
            <a:r>
              <a:rPr lang="es-CL" dirty="0" err="1"/>
              <a:t>Thanks</a:t>
            </a:r>
            <a:r>
              <a:rPr lang="es-CL" dirty="0"/>
              <a:t>!</a:t>
            </a:r>
            <a:endParaRPr lang="en-US" dirty="0"/>
          </a:p>
        </p:txBody>
      </p:sp>
    </p:spTree>
    <p:extLst>
      <p:ext uri="{BB962C8B-B14F-4D97-AF65-F5344CB8AC3E}">
        <p14:creationId xmlns:p14="http://schemas.microsoft.com/office/powerpoint/2010/main" val="180926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5D2EC-93F6-4063-8DDB-F200BB7CE926}"/>
              </a:ext>
            </a:extLst>
          </p:cNvPr>
          <p:cNvSpPr>
            <a:spLocks noGrp="1"/>
          </p:cNvSpPr>
          <p:nvPr>
            <p:ph type="title"/>
          </p:nvPr>
        </p:nvSpPr>
        <p:spPr/>
        <p:txBody>
          <a:bodyPr/>
          <a:lstStyle/>
          <a:p>
            <a:r>
              <a:rPr lang="es-CL" dirty="0"/>
              <a:t>Business </a:t>
            </a:r>
            <a:r>
              <a:rPr lang="es-CL" dirty="0" err="1"/>
              <a:t>Problem</a:t>
            </a:r>
            <a:endParaRPr lang="en-US" dirty="0"/>
          </a:p>
        </p:txBody>
      </p:sp>
      <p:pic>
        <p:nvPicPr>
          <p:cNvPr id="1026" name="Picture 2" descr="Chile no es Las Condes - El Mostrador">
            <a:extLst>
              <a:ext uri="{FF2B5EF4-FFF2-40B4-BE49-F238E27FC236}">
                <a16:creationId xmlns:a16="http://schemas.microsoft.com/office/drawing/2014/main" id="{8250E666-F29C-4E56-AF60-3DCB920D7A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7735" y="1890944"/>
            <a:ext cx="6962140"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C1EFC9A6-DB04-45DB-B897-DD6E6E42698B}"/>
              </a:ext>
            </a:extLst>
          </p:cNvPr>
          <p:cNvSpPr txBox="1"/>
          <p:nvPr/>
        </p:nvSpPr>
        <p:spPr>
          <a:xfrm>
            <a:off x="7981025" y="1890944"/>
            <a:ext cx="3098307" cy="2585323"/>
          </a:xfrm>
          <a:prstGeom prst="rect">
            <a:avLst/>
          </a:prstGeom>
          <a:noFill/>
        </p:spPr>
        <p:txBody>
          <a:bodyPr wrap="square" rtlCol="0">
            <a:spAutoFit/>
          </a:bodyPr>
          <a:lstStyle/>
          <a:p>
            <a:r>
              <a:rPr lang="es-CL" b="1" dirty="0" err="1">
                <a:latin typeface="Arial" panose="020B0604020202020204" pitchFamily="34" charset="0"/>
                <a:cs typeface="Arial" panose="020B0604020202020204" pitchFamily="34" charset="0"/>
              </a:rPr>
              <a:t>Purpose</a:t>
            </a:r>
            <a:r>
              <a:rPr lang="es-CL" b="1" dirty="0">
                <a:latin typeface="Arial" panose="020B060402020202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The client is interested in opening a new venue in Santiago, specifically in the commune of Las Condes.</a:t>
            </a:r>
            <a:r>
              <a:rPr lang="es-CL" dirty="0">
                <a:latin typeface="Arial" panose="020B0604020202020204" pitchFamily="34" charset="0"/>
                <a:cs typeface="Arial" panose="020B0604020202020204" pitchFamily="34" charset="0"/>
              </a:rPr>
              <a:t> </a:t>
            </a:r>
          </a:p>
          <a:p>
            <a:endParaRPr lang="es-CL" dirty="0">
              <a:latin typeface="Arial" panose="020B0604020202020204" pitchFamily="34" charset="0"/>
              <a:cs typeface="Arial" panose="020B0604020202020204" pitchFamily="34" charset="0"/>
            </a:endParaRPr>
          </a:p>
          <a:p>
            <a:r>
              <a:rPr lang="es-CL" dirty="0" err="1">
                <a:latin typeface="Arial" panose="020B0604020202020204" pitchFamily="34" charset="0"/>
                <a:cs typeface="Arial" panose="020B0604020202020204" pitchFamily="34" charset="0"/>
              </a:rPr>
              <a:t>We</a:t>
            </a:r>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want</a:t>
            </a:r>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to</a:t>
            </a:r>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evaluate</a:t>
            </a:r>
            <a:r>
              <a:rPr lang="es-CL" dirty="0">
                <a:latin typeface="Arial" panose="020B0604020202020204" pitchFamily="34" charset="0"/>
                <a:cs typeface="Arial" panose="020B0604020202020204" pitchFamily="34" charset="0"/>
              </a:rPr>
              <a:t> </a:t>
            </a:r>
            <a:r>
              <a:rPr lang="es-CL" b="1" dirty="0" err="1">
                <a:latin typeface="Arial" panose="020B0604020202020204" pitchFamily="34" charset="0"/>
                <a:cs typeface="Arial" panose="020B0604020202020204" pitchFamily="34" charset="0"/>
              </a:rPr>
              <a:t>what</a:t>
            </a:r>
            <a:r>
              <a:rPr lang="es-CL" b="1" dirty="0">
                <a:latin typeface="Arial" panose="020B0604020202020204" pitchFamily="34" charset="0"/>
                <a:cs typeface="Arial" panose="020B0604020202020204" pitchFamily="34" charset="0"/>
              </a:rPr>
              <a:t> </a:t>
            </a:r>
            <a:r>
              <a:rPr lang="es-CL" b="1" dirty="0" err="1">
                <a:latin typeface="Arial" panose="020B0604020202020204" pitchFamily="34" charset="0"/>
                <a:cs typeface="Arial" panose="020B0604020202020204" pitchFamily="34" charset="0"/>
              </a:rPr>
              <a:t>kind</a:t>
            </a:r>
            <a:r>
              <a:rPr lang="es-CL" b="1" dirty="0">
                <a:latin typeface="Arial" panose="020B0604020202020204" pitchFamily="34" charset="0"/>
                <a:cs typeface="Arial" panose="020B0604020202020204" pitchFamily="34" charset="0"/>
              </a:rPr>
              <a:t> </a:t>
            </a:r>
            <a:r>
              <a:rPr lang="es-CL" b="1" dirty="0" err="1">
                <a:latin typeface="Arial" panose="020B0604020202020204" pitchFamily="34" charset="0"/>
                <a:cs typeface="Arial" panose="020B0604020202020204" pitchFamily="34" charset="0"/>
              </a:rPr>
              <a:t>of</a:t>
            </a:r>
            <a:r>
              <a:rPr lang="es-CL" b="1" dirty="0">
                <a:latin typeface="Arial" panose="020B0604020202020204" pitchFamily="34" charset="0"/>
                <a:cs typeface="Arial" panose="020B0604020202020204" pitchFamily="34" charset="0"/>
              </a:rPr>
              <a:t> </a:t>
            </a:r>
            <a:r>
              <a:rPr lang="es-CL" b="1" dirty="0" err="1">
                <a:latin typeface="Arial" panose="020B0604020202020204" pitchFamily="34" charset="0"/>
                <a:cs typeface="Arial" panose="020B0604020202020204" pitchFamily="34" charset="0"/>
              </a:rPr>
              <a:t>venues</a:t>
            </a:r>
            <a:r>
              <a:rPr lang="es-CL" b="1" dirty="0">
                <a:latin typeface="Arial" panose="020B0604020202020204" pitchFamily="34" charset="0"/>
                <a:cs typeface="Arial" panose="020B0604020202020204" pitchFamily="34" charset="0"/>
              </a:rPr>
              <a:t> are </a:t>
            </a:r>
            <a:r>
              <a:rPr lang="es-CL" b="1" dirty="0" err="1">
                <a:latin typeface="Arial" panose="020B0604020202020204" pitchFamily="34" charset="0"/>
                <a:cs typeface="Arial" panose="020B0604020202020204" pitchFamily="34" charset="0"/>
              </a:rPr>
              <a:t>the</a:t>
            </a:r>
            <a:r>
              <a:rPr lang="es-CL" b="1" dirty="0">
                <a:latin typeface="Arial" panose="020B0604020202020204" pitchFamily="34" charset="0"/>
                <a:cs typeface="Arial" panose="020B0604020202020204" pitchFamily="34" charset="0"/>
              </a:rPr>
              <a:t> </a:t>
            </a:r>
            <a:r>
              <a:rPr lang="es-CL" b="1" dirty="0" err="1">
                <a:latin typeface="Arial" panose="020B0604020202020204" pitchFamily="34" charset="0"/>
                <a:cs typeface="Arial" panose="020B0604020202020204" pitchFamily="34" charset="0"/>
              </a:rPr>
              <a:t>best</a:t>
            </a:r>
            <a:r>
              <a:rPr lang="es-CL" b="1" dirty="0">
                <a:latin typeface="Arial" panose="020B0604020202020204" pitchFamily="34" charset="0"/>
                <a:cs typeface="Arial" panose="020B0604020202020204" pitchFamily="34" charset="0"/>
              </a:rPr>
              <a:t> </a:t>
            </a:r>
            <a:r>
              <a:rPr lang="es-CL" b="1" dirty="0" err="1">
                <a:latin typeface="Arial" panose="020B0604020202020204" pitchFamily="34" charset="0"/>
                <a:cs typeface="Arial" panose="020B0604020202020204" pitchFamily="34" charset="0"/>
              </a:rPr>
              <a:t>options</a:t>
            </a:r>
            <a:r>
              <a:rPr lang="es-CL" b="1" dirty="0">
                <a:latin typeface="Arial" panose="020B0604020202020204" pitchFamily="34" charset="0"/>
                <a:cs typeface="Arial" panose="020B0604020202020204" pitchFamily="34" charset="0"/>
              </a:rPr>
              <a:t> </a:t>
            </a:r>
            <a:r>
              <a:rPr lang="es-CL" b="1" dirty="0" err="1">
                <a:latin typeface="Arial" panose="020B0604020202020204" pitchFamily="34" charset="0"/>
                <a:cs typeface="Arial" panose="020B0604020202020204" pitchFamily="34" charset="0"/>
              </a:rPr>
              <a:t>for</a:t>
            </a:r>
            <a:r>
              <a:rPr lang="es-CL" b="1" dirty="0">
                <a:latin typeface="Arial" panose="020B0604020202020204" pitchFamily="34" charset="0"/>
                <a:cs typeface="Arial" panose="020B0604020202020204" pitchFamily="34" charset="0"/>
              </a:rPr>
              <a:t> </a:t>
            </a:r>
            <a:r>
              <a:rPr lang="es-CL" b="1" dirty="0" err="1">
                <a:latin typeface="Arial" panose="020B0604020202020204" pitchFamily="34" charset="0"/>
                <a:cs typeface="Arial" panose="020B0604020202020204" pitchFamily="34" charset="0"/>
              </a:rPr>
              <a:t>the</a:t>
            </a:r>
            <a:r>
              <a:rPr lang="es-CL" b="1" dirty="0">
                <a:latin typeface="Arial" panose="020B0604020202020204" pitchFamily="34" charset="0"/>
                <a:cs typeface="Arial" panose="020B0604020202020204" pitchFamily="34" charset="0"/>
              </a:rPr>
              <a:t> </a:t>
            </a:r>
            <a:r>
              <a:rPr lang="es-CL" b="1" dirty="0" err="1">
                <a:latin typeface="Arial" panose="020B0604020202020204" pitchFamily="34" charset="0"/>
                <a:cs typeface="Arial" panose="020B0604020202020204" pitchFamily="34" charset="0"/>
              </a:rPr>
              <a:t>client</a:t>
            </a:r>
            <a:r>
              <a:rPr lang="es-CL" b="1" dirty="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372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EC3BF-F6B7-4965-80BE-673F705A4A24}"/>
              </a:ext>
            </a:extLst>
          </p:cNvPr>
          <p:cNvSpPr>
            <a:spLocks noGrp="1"/>
          </p:cNvSpPr>
          <p:nvPr>
            <p:ph type="title"/>
          </p:nvPr>
        </p:nvSpPr>
        <p:spPr/>
        <p:txBody>
          <a:bodyPr/>
          <a:lstStyle/>
          <a:p>
            <a:r>
              <a:rPr lang="es-CL" dirty="0" err="1"/>
              <a:t>Communes</a:t>
            </a:r>
            <a:r>
              <a:rPr lang="es-CL" dirty="0"/>
              <a:t> </a:t>
            </a:r>
            <a:r>
              <a:rPr lang="es-CL" dirty="0" err="1"/>
              <a:t>of</a:t>
            </a:r>
            <a:r>
              <a:rPr lang="es-CL" dirty="0"/>
              <a:t> Santiago</a:t>
            </a:r>
            <a:endParaRPr lang="en-US" dirty="0"/>
          </a:p>
        </p:txBody>
      </p:sp>
      <p:pic>
        <p:nvPicPr>
          <p:cNvPr id="4" name="Marcador de contenido 3">
            <a:extLst>
              <a:ext uri="{FF2B5EF4-FFF2-40B4-BE49-F238E27FC236}">
                <a16:creationId xmlns:a16="http://schemas.microsoft.com/office/drawing/2014/main" id="{A639C269-0C77-4B66-90D6-78321E638D7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1779" y="1917577"/>
            <a:ext cx="6523821" cy="4351338"/>
          </a:xfrm>
          <a:prstGeom prst="rect">
            <a:avLst/>
          </a:prstGeom>
          <a:noFill/>
          <a:ln>
            <a:noFill/>
          </a:ln>
        </p:spPr>
      </p:pic>
      <p:sp>
        <p:nvSpPr>
          <p:cNvPr id="5" name="CuadroTexto 4">
            <a:extLst>
              <a:ext uri="{FF2B5EF4-FFF2-40B4-BE49-F238E27FC236}">
                <a16:creationId xmlns:a16="http://schemas.microsoft.com/office/drawing/2014/main" id="{CEA1A70C-45D5-406A-9FC8-1218F9A0B7F1}"/>
              </a:ext>
            </a:extLst>
          </p:cNvPr>
          <p:cNvSpPr txBox="1"/>
          <p:nvPr/>
        </p:nvSpPr>
        <p:spPr>
          <a:xfrm>
            <a:off x="7723573" y="1917577"/>
            <a:ext cx="3151573" cy="4247317"/>
          </a:xfrm>
          <a:prstGeom prst="rect">
            <a:avLst/>
          </a:prstGeom>
          <a:noFill/>
        </p:spPr>
        <p:txBody>
          <a:bodyPr wrap="square" rtlCol="0">
            <a:spAutoFit/>
          </a:bodyPr>
          <a:lstStyle/>
          <a:p>
            <a:r>
              <a:rPr lang="es-CL" dirty="0" err="1">
                <a:latin typeface="Arial" panose="020B0604020202020204" pitchFamily="34" charset="0"/>
                <a:cs typeface="Arial" panose="020B0604020202020204" pitchFamily="34" charset="0"/>
              </a:rPr>
              <a:t>We</a:t>
            </a:r>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will</a:t>
            </a:r>
            <a:r>
              <a:rPr lang="es-CL" dirty="0">
                <a:latin typeface="Arial" panose="020B0604020202020204" pitchFamily="34" charset="0"/>
                <a:cs typeface="Arial" panose="020B0604020202020204" pitchFamily="34" charset="0"/>
              </a:rPr>
              <a:t> </a:t>
            </a:r>
            <a:r>
              <a:rPr lang="en-US" sz="1800" b="1" dirty="0">
                <a:effectLst/>
                <a:latin typeface="Arial" panose="020B0604020202020204" pitchFamily="34" charset="0"/>
                <a:ea typeface="Calibri" panose="020F0502020204030204" pitchFamily="34" charset="0"/>
                <a:cs typeface="Times New Roman" panose="02020603050405020304" pitchFamily="18" charset="0"/>
              </a:rPr>
              <a:t>explore the main communes of Santiago </a:t>
            </a:r>
            <a:r>
              <a:rPr lang="en-US" sz="1800" dirty="0">
                <a:effectLst/>
                <a:latin typeface="Arial" panose="020B0604020202020204" pitchFamily="34" charset="0"/>
                <a:ea typeface="Calibri" panose="020F0502020204030204" pitchFamily="34" charset="0"/>
                <a:cs typeface="Times New Roman" panose="02020603050405020304" pitchFamily="18" charset="0"/>
              </a:rPr>
              <a:t>and then compare with Las Condes to analyze which communes are the most similar to the commune in question. </a:t>
            </a:r>
          </a:p>
          <a:p>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With this information we can determine </a:t>
            </a:r>
            <a:r>
              <a:rPr lang="en-US" sz="1800" b="1" dirty="0">
                <a:effectLst/>
                <a:latin typeface="Arial" panose="020B0604020202020204" pitchFamily="34" charset="0"/>
                <a:ea typeface="Calibri" panose="020F0502020204030204" pitchFamily="34" charset="0"/>
                <a:cs typeface="Times New Roman" panose="02020603050405020304" pitchFamily="18" charset="0"/>
              </a:rPr>
              <a:t>the most frequent venues </a:t>
            </a:r>
            <a:r>
              <a:rPr lang="en-US" sz="1800" dirty="0">
                <a:effectLst/>
                <a:latin typeface="Arial" panose="020B0604020202020204" pitchFamily="34" charset="0"/>
                <a:ea typeface="Calibri" panose="020F0502020204030204" pitchFamily="34" charset="0"/>
                <a:cs typeface="Times New Roman" panose="02020603050405020304" pitchFamily="18" charset="0"/>
              </a:rPr>
              <a:t>that are present in the similar communes but not in Las Condes, so these venues are possible good options.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073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80486-8A6F-4072-B7C5-98B543D9841F}"/>
              </a:ext>
            </a:extLst>
          </p:cNvPr>
          <p:cNvSpPr>
            <a:spLocks noGrp="1"/>
          </p:cNvSpPr>
          <p:nvPr>
            <p:ph type="title"/>
          </p:nvPr>
        </p:nvSpPr>
        <p:spPr/>
        <p:txBody>
          <a:bodyPr/>
          <a:lstStyle/>
          <a:p>
            <a:r>
              <a:rPr lang="es-CL" dirty="0"/>
              <a:t>Data</a:t>
            </a:r>
            <a:endParaRPr lang="en-US" dirty="0"/>
          </a:p>
        </p:txBody>
      </p:sp>
      <p:sp>
        <p:nvSpPr>
          <p:cNvPr id="3" name="Marcador de contenido 2">
            <a:extLst>
              <a:ext uri="{FF2B5EF4-FFF2-40B4-BE49-F238E27FC236}">
                <a16:creationId xmlns:a16="http://schemas.microsoft.com/office/drawing/2014/main" id="{5B5DFCCF-EF54-4740-9437-251571800AC5}"/>
              </a:ext>
            </a:extLst>
          </p:cNvPr>
          <p:cNvSpPr>
            <a:spLocks noGrp="1"/>
          </p:cNvSpPr>
          <p:nvPr>
            <p:ph idx="1"/>
          </p:nvPr>
        </p:nvSpPr>
        <p:spPr>
          <a:xfrm>
            <a:off x="1261872" y="2654425"/>
            <a:ext cx="8595360" cy="1988598"/>
          </a:xfrm>
        </p:spPr>
        <p:txBody>
          <a:bodyPr/>
          <a:lstStyle/>
          <a:p>
            <a:r>
              <a:rPr lang="es-CL" dirty="0"/>
              <a:t>1. </a:t>
            </a:r>
            <a:r>
              <a:rPr lang="en-US" sz="1800" b="1" dirty="0">
                <a:effectLst/>
                <a:latin typeface="Arial" panose="020B0604020202020204" pitchFamily="34" charset="0"/>
                <a:ea typeface="Calibri" panose="020F0502020204030204" pitchFamily="34" charset="0"/>
                <a:cs typeface="Times New Roman" panose="02020603050405020304" pitchFamily="18" charset="0"/>
              </a:rPr>
              <a:t>Venues of the different communes</a:t>
            </a:r>
            <a:r>
              <a:rPr lang="en-US" sz="1800" dirty="0">
                <a:effectLst/>
                <a:latin typeface="Arial" panose="020B0604020202020204" pitchFamily="34" charset="0"/>
                <a:ea typeface="Calibri" panose="020F0502020204030204" pitchFamily="34" charset="0"/>
                <a:cs typeface="Times New Roman" panose="02020603050405020304" pitchFamily="18" charset="0"/>
              </a:rPr>
              <a:t> (Foursquare API)</a:t>
            </a:r>
          </a:p>
          <a:p>
            <a:r>
              <a:rPr lang="es-CL" dirty="0"/>
              <a:t>2. </a:t>
            </a:r>
            <a:r>
              <a:rPr lang="en-US" sz="1800" b="1" dirty="0">
                <a:effectLst/>
                <a:latin typeface="Arial" panose="020B0604020202020204" pitchFamily="34" charset="0"/>
                <a:ea typeface="Calibri" panose="020F0502020204030204" pitchFamily="34" charset="0"/>
                <a:cs typeface="Times New Roman" panose="02020603050405020304" pitchFamily="18" charset="0"/>
              </a:rPr>
              <a:t>Communes parameters:</a:t>
            </a:r>
            <a:r>
              <a:rPr lang="en-US" sz="1800" dirty="0">
                <a:effectLst/>
                <a:latin typeface="Arial" panose="020B0604020202020204" pitchFamily="34" charset="0"/>
                <a:ea typeface="Calibri" panose="020F0502020204030204" pitchFamily="34" charset="0"/>
                <a:cs typeface="Times New Roman" panose="02020603050405020304" pitchFamily="18" charset="0"/>
              </a:rPr>
              <a:t> Latitude, longitude, area and population of the different communes</a:t>
            </a:r>
          </a:p>
          <a:p>
            <a:r>
              <a:rPr lang="en-US" dirty="0">
                <a:latin typeface="Arial" panose="020B0604020202020204" pitchFamily="34" charset="0"/>
                <a:cs typeface="Times New Roman" panose="02020603050405020304" pitchFamily="18" charset="0"/>
              </a:rPr>
              <a:t>3. </a:t>
            </a:r>
            <a:r>
              <a:rPr lang="en-US" sz="1800" b="1" dirty="0">
                <a:effectLst/>
                <a:latin typeface="Arial" panose="020B0604020202020204" pitchFamily="34" charset="0"/>
                <a:ea typeface="Calibri" panose="020F0502020204030204" pitchFamily="34" charset="0"/>
                <a:cs typeface="Times New Roman" panose="02020603050405020304" pitchFamily="18" charset="0"/>
              </a:rPr>
              <a:t>UF value per square meter of a property or real estate</a:t>
            </a:r>
            <a:r>
              <a:rPr lang="en-US" sz="1800" dirty="0">
                <a:effectLst/>
                <a:latin typeface="Arial" panose="020B0604020202020204" pitchFamily="34" charset="0"/>
                <a:ea typeface="Calibri" panose="020F0502020204030204" pitchFamily="34" charset="0"/>
                <a:cs typeface="Times New Roman" panose="02020603050405020304" pitchFamily="18" charset="0"/>
              </a:rPr>
              <a:t> (in this case departments) of the communes</a:t>
            </a:r>
            <a:endParaRPr lang="en-US" dirty="0"/>
          </a:p>
        </p:txBody>
      </p:sp>
    </p:spTree>
    <p:extLst>
      <p:ext uri="{BB962C8B-B14F-4D97-AF65-F5344CB8AC3E}">
        <p14:creationId xmlns:p14="http://schemas.microsoft.com/office/powerpoint/2010/main" val="3398784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E88BD-5203-464B-AFB3-DCEBB5A58285}"/>
              </a:ext>
            </a:extLst>
          </p:cNvPr>
          <p:cNvSpPr>
            <a:spLocks noGrp="1"/>
          </p:cNvSpPr>
          <p:nvPr>
            <p:ph type="title"/>
          </p:nvPr>
        </p:nvSpPr>
        <p:spPr/>
        <p:txBody>
          <a:bodyPr/>
          <a:lstStyle/>
          <a:p>
            <a:r>
              <a:rPr lang="es-CL" dirty="0" err="1"/>
              <a:t>Parameters</a:t>
            </a:r>
            <a:r>
              <a:rPr lang="es-CL" dirty="0"/>
              <a:t> </a:t>
            </a:r>
            <a:r>
              <a:rPr lang="es-CL" dirty="0" err="1"/>
              <a:t>of</a:t>
            </a:r>
            <a:r>
              <a:rPr lang="es-CL" dirty="0"/>
              <a:t> </a:t>
            </a:r>
            <a:r>
              <a:rPr lang="es-CL" dirty="0" err="1"/>
              <a:t>the</a:t>
            </a:r>
            <a:r>
              <a:rPr lang="es-CL" dirty="0"/>
              <a:t> </a:t>
            </a:r>
            <a:r>
              <a:rPr lang="es-CL" dirty="0" err="1"/>
              <a:t>communes</a:t>
            </a:r>
            <a:endParaRPr lang="en-US" dirty="0"/>
          </a:p>
        </p:txBody>
      </p:sp>
      <p:graphicFrame>
        <p:nvGraphicFramePr>
          <p:cNvPr id="4" name="Marcador de contenido 3">
            <a:extLst>
              <a:ext uri="{FF2B5EF4-FFF2-40B4-BE49-F238E27FC236}">
                <a16:creationId xmlns:a16="http://schemas.microsoft.com/office/drawing/2014/main" id="{12EADD7D-608A-4D45-9E6F-20D8E70F2F08}"/>
              </a:ext>
            </a:extLst>
          </p:cNvPr>
          <p:cNvGraphicFramePr>
            <a:graphicFrameLocks noGrp="1"/>
          </p:cNvGraphicFramePr>
          <p:nvPr>
            <p:ph idx="1"/>
            <p:extLst>
              <p:ext uri="{D42A27DB-BD31-4B8C-83A1-F6EECF244321}">
                <p14:modId xmlns:p14="http://schemas.microsoft.com/office/powerpoint/2010/main" val="3607943771"/>
              </p:ext>
            </p:extLst>
          </p:nvPr>
        </p:nvGraphicFramePr>
        <p:xfrm>
          <a:off x="2777109" y="1969030"/>
          <a:ext cx="5479123" cy="4523210"/>
        </p:xfrm>
        <a:graphic>
          <a:graphicData uri="http://schemas.openxmlformats.org/drawingml/2006/table">
            <a:tbl>
              <a:tblPr firstRow="1" firstCol="1" bandRow="1">
                <a:tableStyleId>{5C22544A-7EE6-4342-B048-85BDC9FD1C3A}</a:tableStyleId>
              </a:tblPr>
              <a:tblGrid>
                <a:gridCol w="1225721">
                  <a:extLst>
                    <a:ext uri="{9D8B030D-6E8A-4147-A177-3AD203B41FA5}">
                      <a16:colId xmlns:a16="http://schemas.microsoft.com/office/drawing/2014/main" val="952695496"/>
                    </a:ext>
                  </a:extLst>
                </a:gridCol>
                <a:gridCol w="897662">
                  <a:extLst>
                    <a:ext uri="{9D8B030D-6E8A-4147-A177-3AD203B41FA5}">
                      <a16:colId xmlns:a16="http://schemas.microsoft.com/office/drawing/2014/main" val="3239733570"/>
                    </a:ext>
                  </a:extLst>
                </a:gridCol>
                <a:gridCol w="976525">
                  <a:extLst>
                    <a:ext uri="{9D8B030D-6E8A-4147-A177-3AD203B41FA5}">
                      <a16:colId xmlns:a16="http://schemas.microsoft.com/office/drawing/2014/main" val="498849423"/>
                    </a:ext>
                  </a:extLst>
                </a:gridCol>
                <a:gridCol w="834501">
                  <a:extLst>
                    <a:ext uri="{9D8B030D-6E8A-4147-A177-3AD203B41FA5}">
                      <a16:colId xmlns:a16="http://schemas.microsoft.com/office/drawing/2014/main" val="3212117948"/>
                    </a:ext>
                  </a:extLst>
                </a:gridCol>
                <a:gridCol w="896645">
                  <a:extLst>
                    <a:ext uri="{9D8B030D-6E8A-4147-A177-3AD203B41FA5}">
                      <a16:colId xmlns:a16="http://schemas.microsoft.com/office/drawing/2014/main" val="4141223381"/>
                    </a:ext>
                  </a:extLst>
                </a:gridCol>
                <a:gridCol w="648069">
                  <a:extLst>
                    <a:ext uri="{9D8B030D-6E8A-4147-A177-3AD203B41FA5}">
                      <a16:colId xmlns:a16="http://schemas.microsoft.com/office/drawing/2014/main" val="2710575907"/>
                    </a:ext>
                  </a:extLst>
                </a:gridCol>
              </a:tblGrid>
              <a:tr h="344956">
                <a:tc>
                  <a:txBody>
                    <a:bodyPr/>
                    <a:lstStyle/>
                    <a:p>
                      <a:pPr algn="ctr">
                        <a:lnSpc>
                          <a:spcPct val="107000"/>
                        </a:lnSpc>
                        <a:spcAft>
                          <a:spcPts val="800"/>
                        </a:spcAft>
                      </a:pPr>
                      <a:r>
                        <a:rPr lang="en-US" sz="1100" dirty="0">
                          <a:effectLst/>
                        </a:rPr>
                        <a:t>Commune</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tc>
                <a:tc>
                  <a:txBody>
                    <a:bodyPr/>
                    <a:lstStyle/>
                    <a:p>
                      <a:pPr algn="ctr">
                        <a:lnSpc>
                          <a:spcPct val="107000"/>
                        </a:lnSpc>
                        <a:spcAft>
                          <a:spcPts val="800"/>
                        </a:spcAft>
                      </a:pPr>
                      <a:r>
                        <a:rPr lang="en-US" sz="1100">
                          <a:effectLst/>
                        </a:rPr>
                        <a:t>Area (km</a:t>
                      </a:r>
                      <a:r>
                        <a:rPr lang="en-US" sz="1100" baseline="30000">
                          <a:effectLst/>
                        </a:rPr>
                        <a:t>2</a:t>
                      </a:r>
                      <a:r>
                        <a:rPr lang="en-US" sz="1100">
                          <a:effectLst/>
                        </a:rPr>
                        <a:t>)</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tc>
                <a:tc>
                  <a:txBody>
                    <a:bodyPr/>
                    <a:lstStyle/>
                    <a:p>
                      <a:pPr algn="ctr">
                        <a:lnSpc>
                          <a:spcPct val="107000"/>
                        </a:lnSpc>
                        <a:spcAft>
                          <a:spcPts val="800"/>
                        </a:spcAft>
                      </a:pPr>
                      <a:r>
                        <a:rPr lang="en-US" sz="1100">
                          <a:effectLst/>
                        </a:rPr>
                        <a:t>Population</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tc>
                <a:tc>
                  <a:txBody>
                    <a:bodyPr/>
                    <a:lstStyle/>
                    <a:p>
                      <a:pPr algn="ctr">
                        <a:lnSpc>
                          <a:spcPct val="107000"/>
                        </a:lnSpc>
                        <a:spcAft>
                          <a:spcPts val="800"/>
                        </a:spcAft>
                      </a:pPr>
                      <a:r>
                        <a:rPr lang="en-US" sz="1100">
                          <a:effectLst/>
                        </a:rPr>
                        <a:t>Latitude</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tc>
                <a:tc>
                  <a:txBody>
                    <a:bodyPr/>
                    <a:lstStyle/>
                    <a:p>
                      <a:pPr algn="ctr">
                        <a:lnSpc>
                          <a:spcPct val="107000"/>
                        </a:lnSpc>
                        <a:spcAft>
                          <a:spcPts val="800"/>
                        </a:spcAft>
                      </a:pPr>
                      <a:r>
                        <a:rPr lang="en-US" sz="1100">
                          <a:effectLst/>
                        </a:rPr>
                        <a:t>Longitude</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tc>
                <a:tc>
                  <a:txBody>
                    <a:bodyPr/>
                    <a:lstStyle/>
                    <a:p>
                      <a:pPr algn="ctr">
                        <a:lnSpc>
                          <a:spcPct val="107000"/>
                        </a:lnSpc>
                        <a:spcAft>
                          <a:spcPts val="800"/>
                        </a:spcAft>
                      </a:pPr>
                      <a:r>
                        <a:rPr lang="en-US" sz="1100" dirty="0">
                          <a:effectLst/>
                        </a:rPr>
                        <a:t>UF/m</a:t>
                      </a:r>
                      <a:r>
                        <a:rPr lang="en-US" sz="1100" baseline="30000" dirty="0">
                          <a:effectLst/>
                        </a:rPr>
                        <a:t>2</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tc>
                <a:extLst>
                  <a:ext uri="{0D108BD9-81ED-4DB2-BD59-A6C34878D82A}">
                    <a16:rowId xmlns:a16="http://schemas.microsoft.com/office/drawing/2014/main" val="4020190299"/>
                  </a:ext>
                </a:extLst>
              </a:tr>
              <a:tr h="174191">
                <a:tc>
                  <a:txBody>
                    <a:bodyPr/>
                    <a:lstStyle/>
                    <a:p>
                      <a:pPr algn="l">
                        <a:lnSpc>
                          <a:spcPct val="107000"/>
                        </a:lnSpc>
                        <a:spcAft>
                          <a:spcPts val="800"/>
                        </a:spcAft>
                      </a:pPr>
                      <a:r>
                        <a:rPr lang="en-US" sz="1100">
                          <a:effectLst/>
                        </a:rPr>
                        <a:t>Santiago</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23,2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503.147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-33,44</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-70,66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63,9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4075569758"/>
                  </a:ext>
                </a:extLst>
              </a:tr>
              <a:tr h="174191">
                <a:tc>
                  <a:txBody>
                    <a:bodyPr/>
                    <a:lstStyle/>
                    <a:p>
                      <a:pPr algn="l">
                        <a:lnSpc>
                          <a:spcPct val="107000"/>
                        </a:lnSpc>
                        <a:spcAft>
                          <a:spcPts val="800"/>
                        </a:spcAft>
                      </a:pPr>
                      <a:r>
                        <a:rPr lang="en-US" sz="1100">
                          <a:effectLst/>
                        </a:rPr>
                        <a:t>Cerrillos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21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88.956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-33,50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-70,72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41,8</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2196057219"/>
                  </a:ext>
                </a:extLst>
              </a:tr>
              <a:tr h="174191">
                <a:tc>
                  <a:txBody>
                    <a:bodyPr/>
                    <a:lstStyle/>
                    <a:p>
                      <a:pPr algn="l">
                        <a:lnSpc>
                          <a:spcPct val="107000"/>
                        </a:lnSpc>
                        <a:spcAft>
                          <a:spcPts val="800"/>
                        </a:spcAft>
                      </a:pPr>
                      <a:r>
                        <a:rPr lang="en-US" sz="1100">
                          <a:effectLst/>
                        </a:rPr>
                        <a:t>Conchalí</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10,7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139.195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-33,38</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-70,68</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54,9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3007910690"/>
                  </a:ext>
                </a:extLst>
              </a:tr>
              <a:tr h="174191">
                <a:tc>
                  <a:txBody>
                    <a:bodyPr/>
                    <a:lstStyle/>
                    <a:p>
                      <a:pPr algn="l">
                        <a:lnSpc>
                          <a:spcPct val="107000"/>
                        </a:lnSpc>
                        <a:spcAft>
                          <a:spcPts val="800"/>
                        </a:spcAft>
                      </a:pPr>
                      <a:r>
                        <a:rPr lang="en-US" sz="1100">
                          <a:effectLst/>
                        </a:rPr>
                        <a:t>Estación Central</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15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206.792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-33,46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-70,70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52,3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1464764164"/>
                  </a:ext>
                </a:extLst>
              </a:tr>
              <a:tr h="174191">
                <a:tc>
                  <a:txBody>
                    <a:bodyPr/>
                    <a:lstStyle/>
                    <a:p>
                      <a:pPr algn="l">
                        <a:lnSpc>
                          <a:spcPct val="107000"/>
                        </a:lnSpc>
                        <a:spcAft>
                          <a:spcPts val="800"/>
                        </a:spcAft>
                      </a:pPr>
                      <a:r>
                        <a:rPr lang="en-US" sz="1100">
                          <a:effectLst/>
                        </a:rPr>
                        <a:t>Huechuraba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44,8</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112.527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-33,37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-70,63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50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2311569438"/>
                  </a:ext>
                </a:extLst>
              </a:tr>
              <a:tr h="174191">
                <a:tc>
                  <a:txBody>
                    <a:bodyPr/>
                    <a:lstStyle/>
                    <a:p>
                      <a:pPr algn="l">
                        <a:lnSpc>
                          <a:spcPct val="107000"/>
                        </a:lnSpc>
                        <a:spcAft>
                          <a:spcPts val="800"/>
                        </a:spcAft>
                      </a:pPr>
                      <a:r>
                        <a:rPr lang="en-US" sz="1100">
                          <a:effectLst/>
                        </a:rPr>
                        <a:t>Independencia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142.065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-33,41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-70,67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53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155381217"/>
                  </a:ext>
                </a:extLst>
              </a:tr>
              <a:tr h="174191">
                <a:tc>
                  <a:txBody>
                    <a:bodyPr/>
                    <a:lstStyle/>
                    <a:p>
                      <a:pPr algn="l">
                        <a:lnSpc>
                          <a:spcPct val="107000"/>
                        </a:lnSpc>
                        <a:spcAft>
                          <a:spcPts val="800"/>
                        </a:spcAft>
                      </a:pPr>
                      <a:r>
                        <a:rPr lang="en-US" sz="1100" dirty="0">
                          <a:effectLst/>
                        </a:rPr>
                        <a:t>La Cisterna</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10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100.434</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-33,53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-70,66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51,8</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2624556622"/>
                  </a:ext>
                </a:extLst>
              </a:tr>
              <a:tr h="174191">
                <a:tc>
                  <a:txBody>
                    <a:bodyPr/>
                    <a:lstStyle/>
                    <a:p>
                      <a:pPr algn="l">
                        <a:lnSpc>
                          <a:spcPct val="107000"/>
                        </a:lnSpc>
                        <a:spcAft>
                          <a:spcPts val="800"/>
                        </a:spcAft>
                      </a:pPr>
                      <a:r>
                        <a:rPr lang="en-US" sz="1100">
                          <a:effectLst/>
                        </a:rPr>
                        <a:t>La Florida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402.433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-33,53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-70,54</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54,9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3273044263"/>
                  </a:ext>
                </a:extLst>
              </a:tr>
              <a:tr h="174191">
                <a:tc>
                  <a:txBody>
                    <a:bodyPr/>
                    <a:lstStyle/>
                    <a:p>
                      <a:pPr algn="l">
                        <a:lnSpc>
                          <a:spcPct val="107000"/>
                        </a:lnSpc>
                        <a:spcAft>
                          <a:spcPts val="800"/>
                        </a:spcAft>
                      </a:pPr>
                      <a:r>
                        <a:rPr lang="en-US" sz="1100">
                          <a:effectLst/>
                        </a:rPr>
                        <a:t>La Reina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23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100.252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-33,44</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-70,53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78</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3896952728"/>
                  </a:ext>
                </a:extLst>
              </a:tr>
              <a:tr h="174191">
                <a:tc>
                  <a:txBody>
                    <a:bodyPr/>
                    <a:lstStyle/>
                    <a:p>
                      <a:pPr algn="l">
                        <a:lnSpc>
                          <a:spcPct val="107000"/>
                        </a:lnSpc>
                        <a:spcAft>
                          <a:spcPts val="800"/>
                        </a:spcAft>
                      </a:pPr>
                      <a:r>
                        <a:rPr lang="en-US" sz="1100">
                          <a:effectLst/>
                        </a:rPr>
                        <a:t>Las Condes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99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330.759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-33,42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-70,58</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94,9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2707637442"/>
                  </a:ext>
                </a:extLst>
              </a:tr>
              <a:tr h="174191">
                <a:tc>
                  <a:txBody>
                    <a:bodyPr/>
                    <a:lstStyle/>
                    <a:p>
                      <a:pPr algn="l">
                        <a:lnSpc>
                          <a:spcPct val="107000"/>
                        </a:lnSpc>
                        <a:spcAft>
                          <a:spcPts val="800"/>
                        </a:spcAft>
                      </a:pPr>
                      <a:r>
                        <a:rPr lang="en-US" sz="1100">
                          <a:effectLst/>
                        </a:rPr>
                        <a:t>Lo Barnechea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1024</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124.076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-33,35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-70,52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92,1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774172694"/>
                  </a:ext>
                </a:extLst>
              </a:tr>
              <a:tr h="174191">
                <a:tc>
                  <a:txBody>
                    <a:bodyPr/>
                    <a:lstStyle/>
                    <a:p>
                      <a:pPr algn="l">
                        <a:lnSpc>
                          <a:spcPct val="107000"/>
                        </a:lnSpc>
                        <a:spcAft>
                          <a:spcPts val="800"/>
                        </a:spcAft>
                      </a:pPr>
                      <a:r>
                        <a:rPr lang="en-US" sz="1100">
                          <a:effectLst/>
                        </a:rPr>
                        <a:t>Macul</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12,9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134.635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-33,49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-70,60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58</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278522465"/>
                  </a:ext>
                </a:extLst>
              </a:tr>
              <a:tr h="174191">
                <a:tc>
                  <a:txBody>
                    <a:bodyPr/>
                    <a:lstStyle/>
                    <a:p>
                      <a:pPr algn="l">
                        <a:lnSpc>
                          <a:spcPct val="107000"/>
                        </a:lnSpc>
                        <a:spcAft>
                          <a:spcPts val="800"/>
                        </a:spcAft>
                      </a:pPr>
                      <a:r>
                        <a:rPr lang="en-US" sz="1100">
                          <a:effectLst/>
                        </a:rPr>
                        <a:t>Maipú</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135,5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578.605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-33,52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-70,77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49,9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3512588358"/>
                  </a:ext>
                </a:extLst>
              </a:tr>
              <a:tr h="174191">
                <a:tc>
                  <a:txBody>
                    <a:bodyPr/>
                    <a:lstStyle/>
                    <a:p>
                      <a:pPr algn="l">
                        <a:lnSpc>
                          <a:spcPct val="107000"/>
                        </a:lnSpc>
                        <a:spcAft>
                          <a:spcPts val="800"/>
                        </a:spcAft>
                      </a:pPr>
                      <a:r>
                        <a:rPr lang="en-US" sz="1100">
                          <a:effectLst/>
                        </a:rPr>
                        <a:t>Ñuñoa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16,9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250.192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-33,45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-70,60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79,1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3141289967"/>
                  </a:ext>
                </a:extLst>
              </a:tr>
              <a:tr h="174191">
                <a:tc>
                  <a:txBody>
                    <a:bodyPr/>
                    <a:lstStyle/>
                    <a:p>
                      <a:pPr algn="l">
                        <a:lnSpc>
                          <a:spcPct val="107000"/>
                        </a:lnSpc>
                        <a:spcAft>
                          <a:spcPts val="800"/>
                        </a:spcAft>
                      </a:pPr>
                      <a:r>
                        <a:rPr lang="en-US" sz="1100">
                          <a:effectLst/>
                        </a:rPr>
                        <a:t>Peñalolén</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54</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266.798</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-33,49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-70,53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62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578695935"/>
                  </a:ext>
                </a:extLst>
              </a:tr>
              <a:tr h="174191">
                <a:tc>
                  <a:txBody>
                    <a:bodyPr/>
                    <a:lstStyle/>
                    <a:p>
                      <a:pPr algn="l">
                        <a:lnSpc>
                          <a:spcPct val="107000"/>
                        </a:lnSpc>
                        <a:spcAft>
                          <a:spcPts val="800"/>
                        </a:spcAft>
                      </a:pPr>
                      <a:r>
                        <a:rPr lang="en-US" sz="1100">
                          <a:effectLst/>
                        </a:rPr>
                        <a:t>Providencia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14,3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157.749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-33,44</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-70,62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91,6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1228823355"/>
                  </a:ext>
                </a:extLst>
              </a:tr>
              <a:tr h="174191">
                <a:tc>
                  <a:txBody>
                    <a:bodyPr/>
                    <a:lstStyle/>
                    <a:p>
                      <a:pPr algn="l">
                        <a:lnSpc>
                          <a:spcPct val="107000"/>
                        </a:lnSpc>
                        <a:spcAft>
                          <a:spcPts val="800"/>
                        </a:spcAft>
                      </a:pPr>
                      <a:r>
                        <a:rPr lang="en-US" sz="1100">
                          <a:effectLst/>
                        </a:rPr>
                        <a:t>Pudahuel</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197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253.139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-33,43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-70,72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42,9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3697926149"/>
                  </a:ext>
                </a:extLst>
              </a:tr>
              <a:tr h="174191">
                <a:tc>
                  <a:txBody>
                    <a:bodyPr/>
                    <a:lstStyle/>
                    <a:p>
                      <a:pPr algn="l">
                        <a:lnSpc>
                          <a:spcPct val="107000"/>
                        </a:lnSpc>
                        <a:spcAft>
                          <a:spcPts val="800"/>
                        </a:spcAft>
                      </a:pPr>
                      <a:r>
                        <a:rPr lang="en-US" sz="1100">
                          <a:effectLst/>
                        </a:rPr>
                        <a:t>Quilicura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58</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254.694</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-33,36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-70,73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40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3064771733"/>
                  </a:ext>
                </a:extLst>
              </a:tr>
              <a:tr h="174191">
                <a:tc>
                  <a:txBody>
                    <a:bodyPr/>
                    <a:lstStyle/>
                    <a:p>
                      <a:pPr algn="l">
                        <a:lnSpc>
                          <a:spcPct val="107000"/>
                        </a:lnSpc>
                        <a:spcAft>
                          <a:spcPts val="800"/>
                        </a:spcAft>
                      </a:pPr>
                      <a:r>
                        <a:rPr lang="en-US" sz="1100">
                          <a:effectLst/>
                        </a:rPr>
                        <a:t>Quinta Normal</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13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136.368</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-33,43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-70,70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44,5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3816794096"/>
                  </a:ext>
                </a:extLst>
              </a:tr>
              <a:tr h="174191">
                <a:tc>
                  <a:txBody>
                    <a:bodyPr/>
                    <a:lstStyle/>
                    <a:p>
                      <a:pPr algn="l">
                        <a:lnSpc>
                          <a:spcPct val="107000"/>
                        </a:lnSpc>
                        <a:spcAft>
                          <a:spcPts val="800"/>
                        </a:spcAft>
                      </a:pPr>
                      <a:r>
                        <a:rPr lang="en-US" sz="1100">
                          <a:effectLst/>
                        </a:rPr>
                        <a:t>Recoleta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16</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190.070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-33,41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-70,64</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55,1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386018754"/>
                  </a:ext>
                </a:extLst>
              </a:tr>
              <a:tr h="174191">
                <a:tc>
                  <a:txBody>
                    <a:bodyPr/>
                    <a:lstStyle/>
                    <a:p>
                      <a:pPr algn="l">
                        <a:lnSpc>
                          <a:spcPct val="107000"/>
                        </a:lnSpc>
                        <a:spcAft>
                          <a:spcPts val="800"/>
                        </a:spcAft>
                      </a:pPr>
                      <a:r>
                        <a:rPr lang="en-US" sz="1100">
                          <a:effectLst/>
                        </a:rPr>
                        <a:t>San Joaquín</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9,7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103.485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-33,49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-70,63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55,2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3539496275"/>
                  </a:ext>
                </a:extLst>
              </a:tr>
              <a:tr h="174191">
                <a:tc>
                  <a:txBody>
                    <a:bodyPr/>
                    <a:lstStyle/>
                    <a:p>
                      <a:pPr algn="l">
                        <a:lnSpc>
                          <a:spcPct val="107000"/>
                        </a:lnSpc>
                        <a:spcAft>
                          <a:spcPts val="800"/>
                        </a:spcAft>
                      </a:pPr>
                      <a:r>
                        <a:rPr lang="en-US" sz="1100">
                          <a:effectLst/>
                        </a:rPr>
                        <a:t>San Miguel</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10,0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133.059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-33,49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-70,65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55,7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1003067797"/>
                  </a:ext>
                </a:extLst>
              </a:tr>
              <a:tr h="174191">
                <a:tc>
                  <a:txBody>
                    <a:bodyPr/>
                    <a:lstStyle/>
                    <a:p>
                      <a:pPr algn="l">
                        <a:lnSpc>
                          <a:spcPct val="107000"/>
                        </a:lnSpc>
                        <a:spcAft>
                          <a:spcPts val="800"/>
                        </a:spcAft>
                      </a:pPr>
                      <a:r>
                        <a:rPr lang="en-US" sz="1100">
                          <a:effectLst/>
                        </a:rPr>
                        <a:t>Vitacura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28,3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s-CL" sz="1100">
                          <a:effectLst/>
                        </a:rPr>
                        <a:t>96.774</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-33,40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a:effectLst/>
                        </a:rPr>
                        <a:t>-70,60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tc>
                  <a:txBody>
                    <a:bodyPr/>
                    <a:lstStyle/>
                    <a:p>
                      <a:pPr algn="r">
                        <a:lnSpc>
                          <a:spcPct val="107000"/>
                        </a:lnSpc>
                        <a:spcAft>
                          <a:spcPts val="800"/>
                        </a:spcAft>
                      </a:pPr>
                      <a:r>
                        <a:rPr lang="en-US" sz="1100" dirty="0">
                          <a:effectLst/>
                        </a:rPr>
                        <a:t>103</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txBody>
                  <a:tcPr marL="62709" marR="62709" marT="0" marB="0" anchor="b"/>
                </a:tc>
                <a:extLst>
                  <a:ext uri="{0D108BD9-81ED-4DB2-BD59-A6C34878D82A}">
                    <a16:rowId xmlns:a16="http://schemas.microsoft.com/office/drawing/2014/main" val="3795881588"/>
                  </a:ext>
                </a:extLst>
              </a:tr>
            </a:tbl>
          </a:graphicData>
        </a:graphic>
      </p:graphicFrame>
    </p:spTree>
    <p:extLst>
      <p:ext uri="{BB962C8B-B14F-4D97-AF65-F5344CB8AC3E}">
        <p14:creationId xmlns:p14="http://schemas.microsoft.com/office/powerpoint/2010/main" val="375077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C76DB-0C75-4C2D-9AC0-B221D52916A1}"/>
              </a:ext>
            </a:extLst>
          </p:cNvPr>
          <p:cNvSpPr>
            <a:spLocks noGrp="1"/>
          </p:cNvSpPr>
          <p:nvPr>
            <p:ph type="title"/>
          </p:nvPr>
        </p:nvSpPr>
        <p:spPr/>
        <p:txBody>
          <a:bodyPr/>
          <a:lstStyle/>
          <a:p>
            <a:r>
              <a:rPr lang="es-CL" dirty="0" err="1"/>
              <a:t>Communes</a:t>
            </a:r>
            <a:r>
              <a:rPr lang="es-CL" dirty="0"/>
              <a:t> </a:t>
            </a:r>
            <a:r>
              <a:rPr lang="es-CL" dirty="0" err="1"/>
              <a:t>of</a:t>
            </a:r>
            <a:r>
              <a:rPr lang="es-CL" dirty="0"/>
              <a:t> Santiago</a:t>
            </a:r>
            <a:endParaRPr lang="en-US" dirty="0"/>
          </a:p>
        </p:txBody>
      </p:sp>
      <p:pic>
        <p:nvPicPr>
          <p:cNvPr id="4" name="Imagen 3">
            <a:extLst>
              <a:ext uri="{FF2B5EF4-FFF2-40B4-BE49-F238E27FC236}">
                <a16:creationId xmlns:a16="http://schemas.microsoft.com/office/drawing/2014/main" id="{BEC7F31B-6B67-4FD7-B78B-54D974306E28}"/>
              </a:ext>
            </a:extLst>
          </p:cNvPr>
          <p:cNvPicPr/>
          <p:nvPr/>
        </p:nvPicPr>
        <p:blipFill>
          <a:blip r:embed="rId2"/>
          <a:stretch>
            <a:fillRect/>
          </a:stretch>
        </p:blipFill>
        <p:spPr>
          <a:xfrm>
            <a:off x="2135837" y="1691322"/>
            <a:ext cx="5612130" cy="4684395"/>
          </a:xfrm>
          <a:prstGeom prst="rect">
            <a:avLst/>
          </a:prstGeom>
        </p:spPr>
      </p:pic>
    </p:spTree>
    <p:extLst>
      <p:ext uri="{BB962C8B-B14F-4D97-AF65-F5344CB8AC3E}">
        <p14:creationId xmlns:p14="http://schemas.microsoft.com/office/powerpoint/2010/main" val="82402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EABEB5-01B6-477F-941A-6FB516A90B5B}"/>
              </a:ext>
            </a:extLst>
          </p:cNvPr>
          <p:cNvSpPr>
            <a:spLocks noGrp="1"/>
          </p:cNvSpPr>
          <p:nvPr>
            <p:ph type="title"/>
          </p:nvPr>
        </p:nvSpPr>
        <p:spPr/>
        <p:txBody>
          <a:bodyPr/>
          <a:lstStyle/>
          <a:p>
            <a:r>
              <a:rPr lang="es-CL" dirty="0" err="1"/>
              <a:t>Venues</a:t>
            </a:r>
            <a:r>
              <a:rPr lang="es-CL" dirty="0"/>
              <a:t> per </a:t>
            </a:r>
            <a:r>
              <a:rPr lang="es-CL" dirty="0" err="1"/>
              <a:t>commune</a:t>
            </a:r>
            <a:r>
              <a:rPr lang="es-CL" dirty="0"/>
              <a:t> </a:t>
            </a:r>
            <a:br>
              <a:rPr lang="es-CL" dirty="0"/>
            </a:br>
            <a:r>
              <a:rPr lang="es-CL" dirty="0"/>
              <a:t>(Foursquare API)</a:t>
            </a:r>
            <a:endParaRPr lang="en-US" dirty="0"/>
          </a:p>
        </p:txBody>
      </p:sp>
      <p:graphicFrame>
        <p:nvGraphicFramePr>
          <p:cNvPr id="4" name="Tabla 3">
            <a:extLst>
              <a:ext uri="{FF2B5EF4-FFF2-40B4-BE49-F238E27FC236}">
                <a16:creationId xmlns:a16="http://schemas.microsoft.com/office/drawing/2014/main" id="{857AEEF5-5F02-4B32-93B4-A6BAFFE099FE}"/>
              </a:ext>
            </a:extLst>
          </p:cNvPr>
          <p:cNvGraphicFramePr>
            <a:graphicFrameLocks noGrp="1"/>
          </p:cNvGraphicFramePr>
          <p:nvPr/>
        </p:nvGraphicFramePr>
        <p:xfrm>
          <a:off x="4517522" y="1828797"/>
          <a:ext cx="2083807" cy="4515542"/>
        </p:xfrm>
        <a:graphic>
          <a:graphicData uri="http://schemas.openxmlformats.org/drawingml/2006/table">
            <a:tbl>
              <a:tblPr firstRow="1" firstCol="1" bandRow="1">
                <a:tableStyleId>{5C22544A-7EE6-4342-B048-85BDC9FD1C3A}</a:tableStyleId>
              </a:tblPr>
              <a:tblGrid>
                <a:gridCol w="1275788">
                  <a:extLst>
                    <a:ext uri="{9D8B030D-6E8A-4147-A177-3AD203B41FA5}">
                      <a16:colId xmlns:a16="http://schemas.microsoft.com/office/drawing/2014/main" val="918009721"/>
                    </a:ext>
                  </a:extLst>
                </a:gridCol>
                <a:gridCol w="808019">
                  <a:extLst>
                    <a:ext uri="{9D8B030D-6E8A-4147-A177-3AD203B41FA5}">
                      <a16:colId xmlns:a16="http://schemas.microsoft.com/office/drawing/2014/main" val="410610439"/>
                    </a:ext>
                  </a:extLst>
                </a:gridCol>
              </a:tblGrid>
              <a:tr h="181306">
                <a:tc>
                  <a:txBody>
                    <a:bodyPr/>
                    <a:lstStyle/>
                    <a:p>
                      <a:pPr algn="ctr">
                        <a:lnSpc>
                          <a:spcPct val="107000"/>
                        </a:lnSpc>
                        <a:spcAft>
                          <a:spcPts val="800"/>
                        </a:spcAft>
                      </a:pPr>
                      <a:r>
                        <a:rPr lang="en-US" sz="1100" dirty="0">
                          <a:effectLst/>
                        </a:rPr>
                        <a:t>Commune</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tc>
                <a:tc>
                  <a:txBody>
                    <a:bodyPr/>
                    <a:lstStyle/>
                    <a:p>
                      <a:pPr algn="ctr">
                        <a:lnSpc>
                          <a:spcPct val="107000"/>
                        </a:lnSpc>
                        <a:spcAft>
                          <a:spcPts val="800"/>
                        </a:spcAft>
                      </a:pPr>
                      <a:r>
                        <a:rPr lang="en-US" sz="1100">
                          <a:effectLst/>
                        </a:rPr>
                        <a:t>#Venues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870433420"/>
                  </a:ext>
                </a:extLst>
              </a:tr>
              <a:tr h="181306">
                <a:tc>
                  <a:txBody>
                    <a:bodyPr/>
                    <a:lstStyle/>
                    <a:p>
                      <a:pPr algn="l">
                        <a:lnSpc>
                          <a:spcPct val="107000"/>
                        </a:lnSpc>
                        <a:spcAft>
                          <a:spcPts val="800"/>
                        </a:spcAft>
                      </a:pPr>
                      <a:r>
                        <a:rPr lang="en-US" sz="1100">
                          <a:effectLst/>
                        </a:rPr>
                        <a:t>Cerrillos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45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2574163202"/>
                  </a:ext>
                </a:extLst>
              </a:tr>
              <a:tr h="181306">
                <a:tc>
                  <a:txBody>
                    <a:bodyPr/>
                    <a:lstStyle/>
                    <a:p>
                      <a:pPr algn="l">
                        <a:lnSpc>
                          <a:spcPct val="107000"/>
                        </a:lnSpc>
                        <a:spcAft>
                          <a:spcPts val="800"/>
                        </a:spcAft>
                      </a:pPr>
                      <a:r>
                        <a:rPr lang="en-US" sz="1100">
                          <a:effectLst/>
                        </a:rPr>
                        <a:t>Conchalí</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21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807369610"/>
                  </a:ext>
                </a:extLst>
              </a:tr>
              <a:tr h="181306">
                <a:tc>
                  <a:txBody>
                    <a:bodyPr/>
                    <a:lstStyle/>
                    <a:p>
                      <a:pPr algn="l">
                        <a:lnSpc>
                          <a:spcPct val="107000"/>
                        </a:lnSpc>
                        <a:spcAft>
                          <a:spcPts val="800"/>
                        </a:spcAft>
                      </a:pPr>
                      <a:r>
                        <a:rPr lang="en-US" sz="1100" dirty="0" err="1">
                          <a:effectLst/>
                        </a:rPr>
                        <a:t>Estación</a:t>
                      </a:r>
                      <a:r>
                        <a:rPr lang="en-US" sz="1100" dirty="0">
                          <a:effectLst/>
                        </a:rPr>
                        <a:t> Central</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69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1734394756"/>
                  </a:ext>
                </a:extLst>
              </a:tr>
              <a:tr h="181306">
                <a:tc>
                  <a:txBody>
                    <a:bodyPr/>
                    <a:lstStyle/>
                    <a:p>
                      <a:pPr algn="l">
                        <a:lnSpc>
                          <a:spcPct val="107000"/>
                        </a:lnSpc>
                        <a:spcAft>
                          <a:spcPts val="800"/>
                        </a:spcAft>
                      </a:pPr>
                      <a:r>
                        <a:rPr lang="en-US" sz="1100">
                          <a:effectLst/>
                        </a:rPr>
                        <a:t>Huechuraba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43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2241481144"/>
                  </a:ext>
                </a:extLst>
              </a:tr>
              <a:tr h="181306">
                <a:tc>
                  <a:txBody>
                    <a:bodyPr/>
                    <a:lstStyle/>
                    <a:p>
                      <a:pPr algn="l">
                        <a:lnSpc>
                          <a:spcPct val="107000"/>
                        </a:lnSpc>
                        <a:spcAft>
                          <a:spcPts val="800"/>
                        </a:spcAft>
                      </a:pPr>
                      <a:r>
                        <a:rPr lang="en-US" sz="1100">
                          <a:effectLst/>
                        </a:rPr>
                        <a:t>Independencia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34</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1803490532"/>
                  </a:ext>
                </a:extLst>
              </a:tr>
              <a:tr h="181306">
                <a:tc>
                  <a:txBody>
                    <a:bodyPr/>
                    <a:lstStyle/>
                    <a:p>
                      <a:pPr algn="l">
                        <a:lnSpc>
                          <a:spcPct val="107000"/>
                        </a:lnSpc>
                        <a:spcAft>
                          <a:spcPts val="800"/>
                        </a:spcAft>
                      </a:pPr>
                      <a:r>
                        <a:rPr lang="en-US" sz="1100">
                          <a:effectLst/>
                        </a:rPr>
                        <a:t>La Cisterna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53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1747138916"/>
                  </a:ext>
                </a:extLst>
              </a:tr>
              <a:tr h="181306">
                <a:tc>
                  <a:txBody>
                    <a:bodyPr/>
                    <a:lstStyle/>
                    <a:p>
                      <a:pPr algn="l">
                        <a:lnSpc>
                          <a:spcPct val="107000"/>
                        </a:lnSpc>
                        <a:spcAft>
                          <a:spcPts val="800"/>
                        </a:spcAft>
                      </a:pPr>
                      <a:r>
                        <a:rPr lang="en-US" sz="1100">
                          <a:effectLst/>
                        </a:rPr>
                        <a:t>La Florida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45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675219876"/>
                  </a:ext>
                </a:extLst>
              </a:tr>
              <a:tr h="181306">
                <a:tc>
                  <a:txBody>
                    <a:bodyPr/>
                    <a:lstStyle/>
                    <a:p>
                      <a:pPr algn="l">
                        <a:lnSpc>
                          <a:spcPct val="107000"/>
                        </a:lnSpc>
                        <a:spcAft>
                          <a:spcPts val="800"/>
                        </a:spcAft>
                      </a:pPr>
                      <a:r>
                        <a:rPr lang="en-US" sz="1100">
                          <a:effectLst/>
                        </a:rPr>
                        <a:t>La Reina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65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3527687626"/>
                  </a:ext>
                </a:extLst>
              </a:tr>
              <a:tr h="181306">
                <a:tc>
                  <a:txBody>
                    <a:bodyPr/>
                    <a:lstStyle/>
                    <a:p>
                      <a:pPr algn="l">
                        <a:lnSpc>
                          <a:spcPct val="107000"/>
                        </a:lnSpc>
                        <a:spcAft>
                          <a:spcPts val="800"/>
                        </a:spcAft>
                      </a:pPr>
                      <a:r>
                        <a:rPr lang="en-US" sz="1100">
                          <a:effectLst/>
                        </a:rPr>
                        <a:t>Las Condes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217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2335948503"/>
                  </a:ext>
                </a:extLst>
              </a:tr>
              <a:tr h="181306">
                <a:tc>
                  <a:txBody>
                    <a:bodyPr/>
                    <a:lstStyle/>
                    <a:p>
                      <a:pPr algn="l">
                        <a:lnSpc>
                          <a:spcPct val="107000"/>
                        </a:lnSpc>
                        <a:spcAft>
                          <a:spcPts val="800"/>
                        </a:spcAft>
                      </a:pPr>
                      <a:r>
                        <a:rPr lang="en-US" sz="1100">
                          <a:effectLst/>
                        </a:rPr>
                        <a:t>Lo Barnechea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92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3229704825"/>
                  </a:ext>
                </a:extLst>
              </a:tr>
              <a:tr h="181306">
                <a:tc>
                  <a:txBody>
                    <a:bodyPr/>
                    <a:lstStyle/>
                    <a:p>
                      <a:pPr algn="l">
                        <a:lnSpc>
                          <a:spcPct val="107000"/>
                        </a:lnSpc>
                        <a:spcAft>
                          <a:spcPts val="800"/>
                        </a:spcAft>
                      </a:pPr>
                      <a:r>
                        <a:rPr lang="en-US" sz="1100">
                          <a:effectLst/>
                        </a:rPr>
                        <a:t>Macul</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73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3965710586"/>
                  </a:ext>
                </a:extLst>
              </a:tr>
              <a:tr h="181306">
                <a:tc>
                  <a:txBody>
                    <a:bodyPr/>
                    <a:lstStyle/>
                    <a:p>
                      <a:pPr algn="l">
                        <a:lnSpc>
                          <a:spcPct val="107000"/>
                        </a:lnSpc>
                        <a:spcAft>
                          <a:spcPts val="800"/>
                        </a:spcAft>
                      </a:pPr>
                      <a:r>
                        <a:rPr lang="en-US" sz="1100">
                          <a:effectLst/>
                        </a:rPr>
                        <a:t>Maipú</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145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1287722725"/>
                  </a:ext>
                </a:extLst>
              </a:tr>
              <a:tr h="181306">
                <a:tc>
                  <a:txBody>
                    <a:bodyPr/>
                    <a:lstStyle/>
                    <a:p>
                      <a:pPr algn="l">
                        <a:lnSpc>
                          <a:spcPct val="107000"/>
                        </a:lnSpc>
                        <a:spcAft>
                          <a:spcPts val="800"/>
                        </a:spcAft>
                      </a:pPr>
                      <a:r>
                        <a:rPr lang="en-US" sz="1100">
                          <a:effectLst/>
                        </a:rPr>
                        <a:t>Peñalolén</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58</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2487004215"/>
                  </a:ext>
                </a:extLst>
              </a:tr>
              <a:tr h="181306">
                <a:tc>
                  <a:txBody>
                    <a:bodyPr/>
                    <a:lstStyle/>
                    <a:p>
                      <a:pPr algn="l">
                        <a:lnSpc>
                          <a:spcPct val="107000"/>
                        </a:lnSpc>
                        <a:spcAft>
                          <a:spcPts val="800"/>
                        </a:spcAft>
                      </a:pPr>
                      <a:r>
                        <a:rPr lang="en-US" sz="1100">
                          <a:effectLst/>
                        </a:rPr>
                        <a:t>Providencia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200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3736314116"/>
                  </a:ext>
                </a:extLst>
              </a:tr>
              <a:tr h="181306">
                <a:tc>
                  <a:txBody>
                    <a:bodyPr/>
                    <a:lstStyle/>
                    <a:p>
                      <a:pPr algn="l">
                        <a:lnSpc>
                          <a:spcPct val="107000"/>
                        </a:lnSpc>
                        <a:spcAft>
                          <a:spcPts val="800"/>
                        </a:spcAft>
                      </a:pPr>
                      <a:r>
                        <a:rPr lang="en-US" sz="1100">
                          <a:effectLst/>
                        </a:rPr>
                        <a:t>Pudahuel</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179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3083517496"/>
                  </a:ext>
                </a:extLst>
              </a:tr>
              <a:tr h="181306">
                <a:tc>
                  <a:txBody>
                    <a:bodyPr/>
                    <a:lstStyle/>
                    <a:p>
                      <a:pPr algn="l">
                        <a:lnSpc>
                          <a:spcPct val="107000"/>
                        </a:lnSpc>
                        <a:spcAft>
                          <a:spcPts val="800"/>
                        </a:spcAft>
                      </a:pPr>
                      <a:r>
                        <a:rPr lang="en-US" sz="1100">
                          <a:effectLst/>
                        </a:rPr>
                        <a:t>Quilicura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59</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1977674127"/>
                  </a:ext>
                </a:extLst>
              </a:tr>
              <a:tr h="181306">
                <a:tc>
                  <a:txBody>
                    <a:bodyPr/>
                    <a:lstStyle/>
                    <a:p>
                      <a:pPr algn="l">
                        <a:lnSpc>
                          <a:spcPct val="107000"/>
                        </a:lnSpc>
                        <a:spcAft>
                          <a:spcPts val="800"/>
                        </a:spcAft>
                      </a:pPr>
                      <a:r>
                        <a:rPr lang="en-US" sz="1100">
                          <a:effectLst/>
                        </a:rPr>
                        <a:t>Quinta Normal</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32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3936485799"/>
                  </a:ext>
                </a:extLst>
              </a:tr>
              <a:tr h="181306">
                <a:tc>
                  <a:txBody>
                    <a:bodyPr/>
                    <a:lstStyle/>
                    <a:p>
                      <a:pPr algn="l">
                        <a:lnSpc>
                          <a:spcPct val="107000"/>
                        </a:lnSpc>
                        <a:spcAft>
                          <a:spcPts val="800"/>
                        </a:spcAft>
                      </a:pPr>
                      <a:r>
                        <a:rPr lang="en-US" sz="1100">
                          <a:effectLst/>
                        </a:rPr>
                        <a:t>Recoleta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33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2086918485"/>
                  </a:ext>
                </a:extLst>
              </a:tr>
              <a:tr h="181306">
                <a:tc>
                  <a:txBody>
                    <a:bodyPr/>
                    <a:lstStyle/>
                    <a:p>
                      <a:pPr algn="l">
                        <a:lnSpc>
                          <a:spcPct val="107000"/>
                        </a:lnSpc>
                        <a:spcAft>
                          <a:spcPts val="800"/>
                        </a:spcAft>
                      </a:pPr>
                      <a:r>
                        <a:rPr lang="en-US" sz="1100">
                          <a:effectLst/>
                        </a:rPr>
                        <a:t>San Joaquín</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27</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4101883308"/>
                  </a:ext>
                </a:extLst>
              </a:tr>
              <a:tr h="181306">
                <a:tc>
                  <a:txBody>
                    <a:bodyPr/>
                    <a:lstStyle/>
                    <a:p>
                      <a:pPr algn="l">
                        <a:lnSpc>
                          <a:spcPct val="107000"/>
                        </a:lnSpc>
                        <a:spcAft>
                          <a:spcPts val="800"/>
                        </a:spcAft>
                      </a:pPr>
                      <a:r>
                        <a:rPr lang="en-US" sz="1100">
                          <a:effectLst/>
                        </a:rPr>
                        <a:t>San Miguel</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71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1301857455"/>
                  </a:ext>
                </a:extLst>
              </a:tr>
              <a:tr h="181306">
                <a:tc>
                  <a:txBody>
                    <a:bodyPr/>
                    <a:lstStyle/>
                    <a:p>
                      <a:pPr algn="l">
                        <a:lnSpc>
                          <a:spcPct val="107000"/>
                        </a:lnSpc>
                        <a:spcAft>
                          <a:spcPts val="800"/>
                        </a:spcAft>
                      </a:pPr>
                      <a:r>
                        <a:rPr lang="en-US" sz="1100">
                          <a:effectLst/>
                        </a:rPr>
                        <a:t>Santiago</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224</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2406536127"/>
                  </a:ext>
                </a:extLst>
              </a:tr>
              <a:tr h="181306">
                <a:tc>
                  <a:txBody>
                    <a:bodyPr/>
                    <a:lstStyle/>
                    <a:p>
                      <a:pPr algn="l">
                        <a:lnSpc>
                          <a:spcPct val="107000"/>
                        </a:lnSpc>
                        <a:spcAft>
                          <a:spcPts val="800"/>
                        </a:spcAft>
                      </a:pPr>
                      <a:r>
                        <a:rPr lang="en-US" sz="1100">
                          <a:effectLst/>
                        </a:rPr>
                        <a:t>Vitacura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a:effectLst/>
                        </a:rPr>
                        <a:t>225</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1792210501"/>
                  </a:ext>
                </a:extLst>
              </a:tr>
              <a:tr h="181306">
                <a:tc>
                  <a:txBody>
                    <a:bodyPr/>
                    <a:lstStyle/>
                    <a:p>
                      <a:pPr algn="l">
                        <a:lnSpc>
                          <a:spcPct val="107000"/>
                        </a:lnSpc>
                        <a:spcAft>
                          <a:spcPts val="800"/>
                        </a:spcAft>
                      </a:pPr>
                      <a:r>
                        <a:rPr lang="en-US" sz="1100">
                          <a:effectLst/>
                        </a:rPr>
                        <a:t>Ñuñoa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n-US" sz="1100" dirty="0">
                          <a:effectLst/>
                        </a:rPr>
                        <a:t>160</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4152181057"/>
                  </a:ext>
                </a:extLst>
              </a:tr>
            </a:tbl>
          </a:graphicData>
        </a:graphic>
      </p:graphicFrame>
    </p:spTree>
    <p:extLst>
      <p:ext uri="{BB962C8B-B14F-4D97-AF65-F5344CB8AC3E}">
        <p14:creationId xmlns:p14="http://schemas.microsoft.com/office/powerpoint/2010/main" val="128343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6A86B-5121-4085-A2F4-74FB600FE406}"/>
              </a:ext>
            </a:extLst>
          </p:cNvPr>
          <p:cNvSpPr>
            <a:spLocks noGrp="1"/>
          </p:cNvSpPr>
          <p:nvPr>
            <p:ph type="title"/>
          </p:nvPr>
        </p:nvSpPr>
        <p:spPr/>
        <p:txBody>
          <a:bodyPr/>
          <a:lstStyle/>
          <a:p>
            <a:r>
              <a:rPr lang="es-CL" dirty="0"/>
              <a:t>K-</a:t>
            </a:r>
            <a:r>
              <a:rPr lang="es-CL" dirty="0" err="1"/>
              <a:t>Means</a:t>
            </a:r>
            <a:r>
              <a:rPr lang="es-CL" dirty="0"/>
              <a:t> </a:t>
            </a:r>
            <a:r>
              <a:rPr lang="es-CL" dirty="0" err="1"/>
              <a:t>Algorithm</a:t>
            </a:r>
            <a:r>
              <a:rPr lang="es-CL" dirty="0"/>
              <a:t> (6 </a:t>
            </a:r>
            <a:r>
              <a:rPr lang="es-CL" dirty="0" err="1"/>
              <a:t>groups</a:t>
            </a:r>
            <a:r>
              <a:rPr lang="es-CL" dirty="0"/>
              <a:t>)</a:t>
            </a:r>
            <a:endParaRPr lang="en-US" dirty="0"/>
          </a:p>
        </p:txBody>
      </p:sp>
      <p:pic>
        <p:nvPicPr>
          <p:cNvPr id="4" name="Imagen 3">
            <a:extLst>
              <a:ext uri="{FF2B5EF4-FFF2-40B4-BE49-F238E27FC236}">
                <a16:creationId xmlns:a16="http://schemas.microsoft.com/office/drawing/2014/main" id="{4811B26E-272C-4E41-8649-CF36406AE1B2}"/>
              </a:ext>
            </a:extLst>
          </p:cNvPr>
          <p:cNvPicPr/>
          <p:nvPr/>
        </p:nvPicPr>
        <p:blipFill>
          <a:blip r:embed="rId2"/>
          <a:stretch>
            <a:fillRect/>
          </a:stretch>
        </p:blipFill>
        <p:spPr>
          <a:xfrm>
            <a:off x="955108" y="1811020"/>
            <a:ext cx="5612130" cy="4681220"/>
          </a:xfrm>
          <a:prstGeom prst="rect">
            <a:avLst/>
          </a:prstGeom>
        </p:spPr>
      </p:pic>
      <p:graphicFrame>
        <p:nvGraphicFramePr>
          <p:cNvPr id="5" name="Tabla 4">
            <a:extLst>
              <a:ext uri="{FF2B5EF4-FFF2-40B4-BE49-F238E27FC236}">
                <a16:creationId xmlns:a16="http://schemas.microsoft.com/office/drawing/2014/main" id="{EB718E1E-3B57-4B8B-995B-39D6F1DA9239}"/>
              </a:ext>
            </a:extLst>
          </p:cNvPr>
          <p:cNvGraphicFramePr>
            <a:graphicFrameLocks noGrp="1"/>
          </p:cNvGraphicFramePr>
          <p:nvPr>
            <p:extLst>
              <p:ext uri="{D42A27DB-BD31-4B8C-83A1-F6EECF244321}">
                <p14:modId xmlns:p14="http://schemas.microsoft.com/office/powerpoint/2010/main" val="1031509638"/>
              </p:ext>
            </p:extLst>
          </p:nvPr>
        </p:nvGraphicFramePr>
        <p:xfrm>
          <a:off x="7402764" y="1811020"/>
          <a:ext cx="2083807" cy="4515542"/>
        </p:xfrm>
        <a:graphic>
          <a:graphicData uri="http://schemas.openxmlformats.org/drawingml/2006/table">
            <a:tbl>
              <a:tblPr firstRow="1" firstCol="1" bandRow="1">
                <a:tableStyleId>{5C22544A-7EE6-4342-B048-85BDC9FD1C3A}</a:tableStyleId>
              </a:tblPr>
              <a:tblGrid>
                <a:gridCol w="1275788">
                  <a:extLst>
                    <a:ext uri="{9D8B030D-6E8A-4147-A177-3AD203B41FA5}">
                      <a16:colId xmlns:a16="http://schemas.microsoft.com/office/drawing/2014/main" val="622541888"/>
                    </a:ext>
                  </a:extLst>
                </a:gridCol>
                <a:gridCol w="808019">
                  <a:extLst>
                    <a:ext uri="{9D8B030D-6E8A-4147-A177-3AD203B41FA5}">
                      <a16:colId xmlns:a16="http://schemas.microsoft.com/office/drawing/2014/main" val="140375278"/>
                    </a:ext>
                  </a:extLst>
                </a:gridCol>
              </a:tblGrid>
              <a:tr h="181306">
                <a:tc>
                  <a:txBody>
                    <a:bodyPr/>
                    <a:lstStyle/>
                    <a:p>
                      <a:pPr algn="ctr">
                        <a:lnSpc>
                          <a:spcPct val="107000"/>
                        </a:lnSpc>
                        <a:spcAft>
                          <a:spcPts val="800"/>
                        </a:spcAft>
                      </a:pPr>
                      <a:r>
                        <a:rPr lang="en-US" sz="1100">
                          <a:effectLst/>
                        </a:rPr>
                        <a:t>Commune</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tc>
                <a:tc>
                  <a:txBody>
                    <a:bodyPr/>
                    <a:lstStyle/>
                    <a:p>
                      <a:pPr algn="ctr">
                        <a:lnSpc>
                          <a:spcPct val="107000"/>
                        </a:lnSpc>
                        <a:spcAft>
                          <a:spcPts val="800"/>
                        </a:spcAft>
                      </a:pPr>
                      <a:r>
                        <a:rPr lang="en-US" sz="1100">
                          <a:effectLst/>
                        </a:rPr>
                        <a:t>Cluster</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4271989765"/>
                  </a:ext>
                </a:extLst>
              </a:tr>
              <a:tr h="181306">
                <a:tc>
                  <a:txBody>
                    <a:bodyPr/>
                    <a:lstStyle/>
                    <a:p>
                      <a:pPr algn="l">
                        <a:lnSpc>
                          <a:spcPct val="107000"/>
                        </a:lnSpc>
                        <a:spcAft>
                          <a:spcPts val="800"/>
                        </a:spcAft>
                      </a:pPr>
                      <a:r>
                        <a:rPr lang="en-US" sz="1100">
                          <a:effectLst/>
                        </a:rPr>
                        <a:t>Cerrillos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3356421554"/>
                  </a:ext>
                </a:extLst>
              </a:tr>
              <a:tr h="181306">
                <a:tc>
                  <a:txBody>
                    <a:bodyPr/>
                    <a:lstStyle/>
                    <a:p>
                      <a:pPr algn="l">
                        <a:lnSpc>
                          <a:spcPct val="107000"/>
                        </a:lnSpc>
                        <a:spcAft>
                          <a:spcPts val="800"/>
                        </a:spcAft>
                      </a:pPr>
                      <a:r>
                        <a:rPr lang="en-US" sz="1100">
                          <a:effectLst/>
                        </a:rPr>
                        <a:t>Conchalí</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1673826616"/>
                  </a:ext>
                </a:extLst>
              </a:tr>
              <a:tr h="181306">
                <a:tc>
                  <a:txBody>
                    <a:bodyPr/>
                    <a:lstStyle/>
                    <a:p>
                      <a:pPr algn="l">
                        <a:lnSpc>
                          <a:spcPct val="107000"/>
                        </a:lnSpc>
                        <a:spcAft>
                          <a:spcPts val="800"/>
                        </a:spcAft>
                      </a:pPr>
                      <a:r>
                        <a:rPr lang="en-US" sz="1100">
                          <a:effectLst/>
                        </a:rPr>
                        <a:t>Estación Central</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2827169286"/>
                  </a:ext>
                </a:extLst>
              </a:tr>
              <a:tr h="181306">
                <a:tc>
                  <a:txBody>
                    <a:bodyPr/>
                    <a:lstStyle/>
                    <a:p>
                      <a:pPr algn="l">
                        <a:lnSpc>
                          <a:spcPct val="107000"/>
                        </a:lnSpc>
                        <a:spcAft>
                          <a:spcPts val="800"/>
                        </a:spcAft>
                      </a:pPr>
                      <a:r>
                        <a:rPr lang="en-US" sz="1100">
                          <a:effectLst/>
                        </a:rPr>
                        <a:t>Huechuraba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3695677963"/>
                  </a:ext>
                </a:extLst>
              </a:tr>
              <a:tr h="181306">
                <a:tc>
                  <a:txBody>
                    <a:bodyPr/>
                    <a:lstStyle/>
                    <a:p>
                      <a:pPr algn="l">
                        <a:lnSpc>
                          <a:spcPct val="107000"/>
                        </a:lnSpc>
                        <a:spcAft>
                          <a:spcPts val="800"/>
                        </a:spcAft>
                      </a:pPr>
                      <a:r>
                        <a:rPr lang="en-US" sz="1100">
                          <a:effectLst/>
                        </a:rPr>
                        <a:t>Independencia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4</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1416036730"/>
                  </a:ext>
                </a:extLst>
              </a:tr>
              <a:tr h="181306">
                <a:tc>
                  <a:txBody>
                    <a:bodyPr/>
                    <a:lstStyle/>
                    <a:p>
                      <a:pPr algn="l">
                        <a:lnSpc>
                          <a:spcPct val="107000"/>
                        </a:lnSpc>
                        <a:spcAft>
                          <a:spcPts val="800"/>
                        </a:spcAft>
                      </a:pPr>
                      <a:r>
                        <a:rPr lang="en-US" sz="1100">
                          <a:effectLst/>
                        </a:rPr>
                        <a:t>La Cisterna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70828250"/>
                  </a:ext>
                </a:extLst>
              </a:tr>
              <a:tr h="181306">
                <a:tc>
                  <a:txBody>
                    <a:bodyPr/>
                    <a:lstStyle/>
                    <a:p>
                      <a:pPr algn="l">
                        <a:lnSpc>
                          <a:spcPct val="107000"/>
                        </a:lnSpc>
                        <a:spcAft>
                          <a:spcPts val="800"/>
                        </a:spcAft>
                      </a:pPr>
                      <a:r>
                        <a:rPr lang="en-US" sz="1100">
                          <a:effectLst/>
                        </a:rPr>
                        <a:t>La Florida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3636749696"/>
                  </a:ext>
                </a:extLst>
              </a:tr>
              <a:tr h="181306">
                <a:tc>
                  <a:txBody>
                    <a:bodyPr/>
                    <a:lstStyle/>
                    <a:p>
                      <a:pPr algn="l">
                        <a:lnSpc>
                          <a:spcPct val="107000"/>
                        </a:lnSpc>
                        <a:spcAft>
                          <a:spcPts val="800"/>
                        </a:spcAft>
                      </a:pPr>
                      <a:r>
                        <a:rPr lang="en-US" sz="1100">
                          <a:effectLst/>
                        </a:rPr>
                        <a:t>La Reina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379995275"/>
                  </a:ext>
                </a:extLst>
              </a:tr>
              <a:tr h="181306">
                <a:tc>
                  <a:txBody>
                    <a:bodyPr/>
                    <a:lstStyle/>
                    <a:p>
                      <a:pPr algn="l">
                        <a:lnSpc>
                          <a:spcPct val="107000"/>
                        </a:lnSpc>
                        <a:spcAft>
                          <a:spcPts val="800"/>
                        </a:spcAft>
                      </a:pPr>
                      <a:r>
                        <a:rPr lang="en-US" sz="1100">
                          <a:effectLst/>
                        </a:rPr>
                        <a:t>Las Condes</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4249097982"/>
                  </a:ext>
                </a:extLst>
              </a:tr>
              <a:tr h="181306">
                <a:tc>
                  <a:txBody>
                    <a:bodyPr/>
                    <a:lstStyle/>
                    <a:p>
                      <a:pPr algn="l">
                        <a:lnSpc>
                          <a:spcPct val="107000"/>
                        </a:lnSpc>
                        <a:spcAft>
                          <a:spcPts val="800"/>
                        </a:spcAft>
                      </a:pPr>
                      <a:r>
                        <a:rPr lang="en-US" sz="1100">
                          <a:effectLst/>
                        </a:rPr>
                        <a:t>Lo Barnechea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2783516577"/>
                  </a:ext>
                </a:extLst>
              </a:tr>
              <a:tr h="181306">
                <a:tc>
                  <a:txBody>
                    <a:bodyPr/>
                    <a:lstStyle/>
                    <a:p>
                      <a:pPr algn="l">
                        <a:lnSpc>
                          <a:spcPct val="107000"/>
                        </a:lnSpc>
                        <a:spcAft>
                          <a:spcPts val="800"/>
                        </a:spcAft>
                      </a:pPr>
                      <a:r>
                        <a:rPr lang="en-US" sz="1100">
                          <a:effectLst/>
                        </a:rPr>
                        <a:t>Macul</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1403475795"/>
                  </a:ext>
                </a:extLst>
              </a:tr>
              <a:tr h="181306">
                <a:tc>
                  <a:txBody>
                    <a:bodyPr/>
                    <a:lstStyle/>
                    <a:p>
                      <a:pPr algn="l">
                        <a:lnSpc>
                          <a:spcPct val="107000"/>
                        </a:lnSpc>
                        <a:spcAft>
                          <a:spcPts val="800"/>
                        </a:spcAft>
                      </a:pPr>
                      <a:r>
                        <a:rPr lang="en-US" sz="1100">
                          <a:effectLst/>
                        </a:rPr>
                        <a:t>Maipú</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3745726299"/>
                  </a:ext>
                </a:extLst>
              </a:tr>
              <a:tr h="181306">
                <a:tc>
                  <a:txBody>
                    <a:bodyPr/>
                    <a:lstStyle/>
                    <a:p>
                      <a:pPr algn="l">
                        <a:lnSpc>
                          <a:spcPct val="107000"/>
                        </a:lnSpc>
                        <a:spcAft>
                          <a:spcPts val="800"/>
                        </a:spcAft>
                      </a:pPr>
                      <a:r>
                        <a:rPr lang="en-US" sz="1100">
                          <a:effectLst/>
                        </a:rPr>
                        <a:t>Peñalolén</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2297457304"/>
                  </a:ext>
                </a:extLst>
              </a:tr>
              <a:tr h="181306">
                <a:tc>
                  <a:txBody>
                    <a:bodyPr/>
                    <a:lstStyle/>
                    <a:p>
                      <a:pPr algn="l">
                        <a:lnSpc>
                          <a:spcPct val="107000"/>
                        </a:lnSpc>
                        <a:spcAft>
                          <a:spcPts val="800"/>
                        </a:spcAft>
                      </a:pPr>
                      <a:r>
                        <a:rPr lang="en-US" sz="1100">
                          <a:effectLst/>
                        </a:rPr>
                        <a:t>Providencia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0</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4089177328"/>
                  </a:ext>
                </a:extLst>
              </a:tr>
              <a:tr h="181306">
                <a:tc>
                  <a:txBody>
                    <a:bodyPr/>
                    <a:lstStyle/>
                    <a:p>
                      <a:pPr algn="l">
                        <a:lnSpc>
                          <a:spcPct val="107000"/>
                        </a:lnSpc>
                        <a:spcAft>
                          <a:spcPts val="800"/>
                        </a:spcAft>
                      </a:pPr>
                      <a:r>
                        <a:rPr lang="en-US" sz="1100">
                          <a:effectLst/>
                        </a:rPr>
                        <a:t>Pudahuel</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1791319146"/>
                  </a:ext>
                </a:extLst>
              </a:tr>
              <a:tr h="181306">
                <a:tc>
                  <a:txBody>
                    <a:bodyPr/>
                    <a:lstStyle/>
                    <a:p>
                      <a:pPr algn="l">
                        <a:lnSpc>
                          <a:spcPct val="107000"/>
                        </a:lnSpc>
                        <a:spcAft>
                          <a:spcPts val="800"/>
                        </a:spcAft>
                      </a:pPr>
                      <a:r>
                        <a:rPr lang="en-US" sz="1100">
                          <a:effectLst/>
                        </a:rPr>
                        <a:t>Quilicura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1203992916"/>
                  </a:ext>
                </a:extLst>
              </a:tr>
              <a:tr h="181306">
                <a:tc>
                  <a:txBody>
                    <a:bodyPr/>
                    <a:lstStyle/>
                    <a:p>
                      <a:pPr algn="l">
                        <a:lnSpc>
                          <a:spcPct val="107000"/>
                        </a:lnSpc>
                        <a:spcAft>
                          <a:spcPts val="800"/>
                        </a:spcAft>
                      </a:pPr>
                      <a:r>
                        <a:rPr lang="en-US" sz="1100">
                          <a:effectLst/>
                        </a:rPr>
                        <a:t>Quinta Normal</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4131831246"/>
                  </a:ext>
                </a:extLst>
              </a:tr>
              <a:tr h="181306">
                <a:tc>
                  <a:txBody>
                    <a:bodyPr/>
                    <a:lstStyle/>
                    <a:p>
                      <a:pPr algn="l">
                        <a:lnSpc>
                          <a:spcPct val="107000"/>
                        </a:lnSpc>
                        <a:spcAft>
                          <a:spcPts val="800"/>
                        </a:spcAft>
                      </a:pPr>
                      <a:r>
                        <a:rPr lang="en-US" sz="1100">
                          <a:effectLst/>
                        </a:rPr>
                        <a:t>Recoleta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3953353713"/>
                  </a:ext>
                </a:extLst>
              </a:tr>
              <a:tr h="181306">
                <a:tc>
                  <a:txBody>
                    <a:bodyPr/>
                    <a:lstStyle/>
                    <a:p>
                      <a:pPr algn="l">
                        <a:lnSpc>
                          <a:spcPct val="107000"/>
                        </a:lnSpc>
                        <a:spcAft>
                          <a:spcPts val="800"/>
                        </a:spcAft>
                      </a:pPr>
                      <a:r>
                        <a:rPr lang="en-US" sz="1100">
                          <a:effectLst/>
                        </a:rPr>
                        <a:t>San Joaquín</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1</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2044597641"/>
                  </a:ext>
                </a:extLst>
              </a:tr>
              <a:tr h="181306">
                <a:tc>
                  <a:txBody>
                    <a:bodyPr/>
                    <a:lstStyle/>
                    <a:p>
                      <a:pPr algn="l">
                        <a:lnSpc>
                          <a:spcPct val="107000"/>
                        </a:lnSpc>
                        <a:spcAft>
                          <a:spcPts val="800"/>
                        </a:spcAft>
                      </a:pPr>
                      <a:r>
                        <a:rPr lang="en-US" sz="1100">
                          <a:effectLst/>
                        </a:rPr>
                        <a:t>San Miguel</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3</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2644546939"/>
                  </a:ext>
                </a:extLst>
              </a:tr>
              <a:tr h="181306">
                <a:tc>
                  <a:txBody>
                    <a:bodyPr/>
                    <a:lstStyle/>
                    <a:p>
                      <a:pPr algn="l">
                        <a:lnSpc>
                          <a:spcPct val="107000"/>
                        </a:lnSpc>
                        <a:spcAft>
                          <a:spcPts val="800"/>
                        </a:spcAft>
                      </a:pPr>
                      <a:r>
                        <a:rPr lang="en-US" sz="1100">
                          <a:effectLst/>
                        </a:rPr>
                        <a:t>Santiago</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174554720"/>
                  </a:ext>
                </a:extLst>
              </a:tr>
              <a:tr h="181306">
                <a:tc>
                  <a:txBody>
                    <a:bodyPr/>
                    <a:lstStyle/>
                    <a:p>
                      <a:pPr algn="l">
                        <a:lnSpc>
                          <a:spcPct val="107000"/>
                        </a:lnSpc>
                        <a:spcAft>
                          <a:spcPts val="800"/>
                        </a:spcAft>
                      </a:pPr>
                      <a:r>
                        <a:rPr lang="en-US" sz="1100">
                          <a:effectLst/>
                        </a:rPr>
                        <a:t>Vitacura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a:effectLst/>
                        </a:rPr>
                        <a:t>2</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720597941"/>
                  </a:ext>
                </a:extLst>
              </a:tr>
              <a:tr h="181306">
                <a:tc>
                  <a:txBody>
                    <a:bodyPr/>
                    <a:lstStyle/>
                    <a:p>
                      <a:pPr algn="l">
                        <a:lnSpc>
                          <a:spcPct val="107000"/>
                        </a:lnSpc>
                        <a:spcAft>
                          <a:spcPts val="800"/>
                        </a:spcAft>
                      </a:pPr>
                      <a:r>
                        <a:rPr lang="en-US" sz="1100">
                          <a:effectLst/>
                        </a:rPr>
                        <a:t>Ñuñoa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tc>
                  <a:txBody>
                    <a:bodyPr/>
                    <a:lstStyle/>
                    <a:p>
                      <a:pPr algn="ctr">
                        <a:lnSpc>
                          <a:spcPct val="107000"/>
                        </a:lnSpc>
                        <a:spcAft>
                          <a:spcPts val="800"/>
                        </a:spcAft>
                      </a:pPr>
                      <a:r>
                        <a:rPr lang="es-CL" sz="1100" dirty="0">
                          <a:effectLst/>
                        </a:rPr>
                        <a:t>5</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nchor="b"/>
                </a:tc>
                <a:extLst>
                  <a:ext uri="{0D108BD9-81ED-4DB2-BD59-A6C34878D82A}">
                    <a16:rowId xmlns:a16="http://schemas.microsoft.com/office/drawing/2014/main" val="2490040829"/>
                  </a:ext>
                </a:extLst>
              </a:tr>
            </a:tbl>
          </a:graphicData>
        </a:graphic>
      </p:graphicFrame>
    </p:spTree>
    <p:extLst>
      <p:ext uri="{BB962C8B-B14F-4D97-AF65-F5344CB8AC3E}">
        <p14:creationId xmlns:p14="http://schemas.microsoft.com/office/powerpoint/2010/main" val="325636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944BE7-026A-4135-8061-367880F5D4BB}"/>
              </a:ext>
            </a:extLst>
          </p:cNvPr>
          <p:cNvSpPr>
            <a:spLocks noGrp="1"/>
          </p:cNvSpPr>
          <p:nvPr>
            <p:ph type="title"/>
          </p:nvPr>
        </p:nvSpPr>
        <p:spPr/>
        <p:txBody>
          <a:bodyPr/>
          <a:lstStyle/>
          <a:p>
            <a:r>
              <a:rPr lang="es-CL" dirty="0" err="1"/>
              <a:t>Euclidean</a:t>
            </a:r>
            <a:r>
              <a:rPr lang="es-CL" dirty="0"/>
              <a:t> </a:t>
            </a:r>
            <a:r>
              <a:rPr lang="es-CL" dirty="0" err="1"/>
              <a:t>Distance</a:t>
            </a:r>
            <a:endParaRPr lang="en-US" dirty="0"/>
          </a:p>
        </p:txBody>
      </p:sp>
      <p:pic>
        <p:nvPicPr>
          <p:cNvPr id="4" name="Imagen 3">
            <a:extLst>
              <a:ext uri="{FF2B5EF4-FFF2-40B4-BE49-F238E27FC236}">
                <a16:creationId xmlns:a16="http://schemas.microsoft.com/office/drawing/2014/main" id="{C7DE7831-015F-4D16-A9CD-B7CC900305A5}"/>
              </a:ext>
            </a:extLst>
          </p:cNvPr>
          <p:cNvPicPr/>
          <p:nvPr/>
        </p:nvPicPr>
        <p:blipFill>
          <a:blip r:embed="rId2"/>
          <a:stretch>
            <a:fillRect/>
          </a:stretch>
        </p:blipFill>
        <p:spPr>
          <a:xfrm>
            <a:off x="1261872" y="2206787"/>
            <a:ext cx="5612130" cy="3580765"/>
          </a:xfrm>
          <a:prstGeom prst="rect">
            <a:avLst/>
          </a:prstGeom>
        </p:spPr>
      </p:pic>
      <p:sp>
        <p:nvSpPr>
          <p:cNvPr id="5" name="CuadroTexto 4">
            <a:extLst>
              <a:ext uri="{FF2B5EF4-FFF2-40B4-BE49-F238E27FC236}">
                <a16:creationId xmlns:a16="http://schemas.microsoft.com/office/drawing/2014/main" id="{A5A371A0-D36C-45A1-994E-0696E868839A}"/>
              </a:ext>
            </a:extLst>
          </p:cNvPr>
          <p:cNvSpPr txBox="1"/>
          <p:nvPr/>
        </p:nvSpPr>
        <p:spPr>
          <a:xfrm>
            <a:off x="7599285" y="2206787"/>
            <a:ext cx="2814222" cy="4247317"/>
          </a:xfrm>
          <a:prstGeom prst="rect">
            <a:avLst/>
          </a:prstGeom>
          <a:noFill/>
        </p:spPr>
        <p:txBody>
          <a:bodyPr wrap="square" rtlCol="0">
            <a:sp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We calculate the </a:t>
            </a:r>
            <a:r>
              <a:rPr lang="en-US" sz="1800" b="1" dirty="0">
                <a:effectLst/>
                <a:latin typeface="Arial" panose="020B0604020202020204" pitchFamily="34" charset="0"/>
                <a:ea typeface="Calibri" panose="020F0502020204030204" pitchFamily="34" charset="0"/>
                <a:cs typeface="Times New Roman" panose="02020603050405020304" pitchFamily="18" charset="0"/>
              </a:rPr>
              <a:t>Euclidean distance between Las Condes </a:t>
            </a:r>
            <a:r>
              <a:rPr lang="en-US" sz="1800" dirty="0">
                <a:effectLst/>
                <a:latin typeface="Arial" panose="020B0604020202020204" pitchFamily="34" charset="0"/>
                <a:ea typeface="Calibri" panose="020F0502020204030204" pitchFamily="34" charset="0"/>
                <a:cs typeface="Times New Roman" panose="02020603050405020304" pitchFamily="18" charset="0"/>
              </a:rPr>
              <a:t>and the other communes using the </a:t>
            </a:r>
            <a:r>
              <a:rPr lang="en-US" sz="1800" b="1" dirty="0">
                <a:effectLst/>
                <a:latin typeface="Arial" panose="020B0604020202020204" pitchFamily="34" charset="0"/>
                <a:ea typeface="Calibri" panose="020F0502020204030204" pitchFamily="34" charset="0"/>
                <a:cs typeface="Times New Roman" panose="02020603050405020304" pitchFamily="18" charset="0"/>
              </a:rPr>
              <a:t>normalized vectors </a:t>
            </a:r>
            <a:r>
              <a:rPr lang="en-US" sz="1800" dirty="0">
                <a:effectLst/>
                <a:latin typeface="Arial" panose="020B0604020202020204" pitchFamily="34" charset="0"/>
                <a:ea typeface="Calibri" panose="020F0502020204030204" pitchFamily="34" charset="0"/>
                <a:cs typeface="Times New Roman" panose="02020603050405020304" pitchFamily="18" charset="0"/>
              </a:rPr>
              <a:t>we used to get the cluster. We obtained that the communes of Las Condes cluster are the same as the 14 most similar communes to Las Condes according the Euclidean distance. We select the 8 most similar communes. </a:t>
            </a:r>
            <a:endParaRPr lang="en-US" dirty="0"/>
          </a:p>
        </p:txBody>
      </p:sp>
    </p:spTree>
    <p:extLst>
      <p:ext uri="{BB962C8B-B14F-4D97-AF65-F5344CB8AC3E}">
        <p14:creationId xmlns:p14="http://schemas.microsoft.com/office/powerpoint/2010/main" val="1114886299"/>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61</TotalTime>
  <Words>871</Words>
  <Application>Microsoft Office PowerPoint</Application>
  <PresentationFormat>Panorámica</PresentationFormat>
  <Paragraphs>281</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Schoolbook</vt:lpstr>
      <vt:lpstr>Wingdings 2</vt:lpstr>
      <vt:lpstr>Vista</vt:lpstr>
      <vt:lpstr>Venues Opportunities in Las Condes (Santiago, Chile) </vt:lpstr>
      <vt:lpstr>Business Problem</vt:lpstr>
      <vt:lpstr>Communes of Santiago</vt:lpstr>
      <vt:lpstr>Data</vt:lpstr>
      <vt:lpstr>Parameters of the communes</vt:lpstr>
      <vt:lpstr>Communes of Santiago</vt:lpstr>
      <vt:lpstr>Venues per commune  (Foursquare API)</vt:lpstr>
      <vt:lpstr>K-Means Algorithm (6 groups)</vt:lpstr>
      <vt:lpstr>Euclidean Distance</vt:lpstr>
      <vt:lpstr>UF/m² difference</vt:lpstr>
      <vt:lpstr>Final indicator</vt:lpstr>
      <vt:lpstr>Results</vt:lpstr>
      <vt:lpstr>Results (relative frequency)</vt:lpstr>
      <vt:lpstr>Venues options for each commune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Venues Opportunities in Las Condes (Santiago, Chile) </dc:title>
  <dc:creator>Germán Efraín Donoso Henríquez</dc:creator>
  <cp:lastModifiedBy>Germán Efraín Donoso Henríquez</cp:lastModifiedBy>
  <cp:revision>7</cp:revision>
  <dcterms:created xsi:type="dcterms:W3CDTF">2021-02-25T20:00:31Z</dcterms:created>
  <dcterms:modified xsi:type="dcterms:W3CDTF">2021-02-25T21:02:34Z</dcterms:modified>
</cp:coreProperties>
</file>