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312" r:id="rId2"/>
    <p:sldId id="256" r:id="rId3"/>
    <p:sldId id="257" r:id="rId4"/>
    <p:sldId id="313" r:id="rId5"/>
    <p:sldId id="316" r:id="rId6"/>
    <p:sldId id="350" r:id="rId7"/>
    <p:sldId id="348" r:id="rId8"/>
    <p:sldId id="349" r:id="rId9"/>
    <p:sldId id="351" r:id="rId10"/>
    <p:sldId id="339" r:id="rId11"/>
    <p:sldId id="347" r:id="rId12"/>
    <p:sldId id="295" r:id="rId1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36" y="5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2681E-CB1F-41D7-B128-0715759FE35F}" type="datetimeFigureOut">
              <a:rPr lang="es-GT" smtClean="0"/>
              <a:t>28/04/2023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B235D-BE5F-4F48-BE76-E1B215FDFC5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9152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241b13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241b13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6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4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GT" smtClean="0"/>
              <a:pPr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1376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8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2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5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1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0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0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7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54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  <p:sldLayoutId id="2147483726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2776871601601@ingenieria.usac.edu.g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>
            <a:off x="11269" y="1"/>
            <a:ext cx="12169465" cy="6858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2259425389"/>
              </p:ext>
            </p:extLst>
          </p:nvPr>
        </p:nvGraphicFramePr>
        <p:xfrm>
          <a:off x="7104267" y="1293367"/>
          <a:ext cx="4920767" cy="1219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2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 b="1" dirty="0">
                          <a:solidFill>
                            <a:schemeClr val="dk1"/>
                          </a:solidFill>
                        </a:rPr>
                        <a:t>Día, Fecha:</a:t>
                      </a:r>
                      <a:endParaRPr sz="1900" b="1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GT" sz="1800" dirty="0"/>
                        <a:t>Miércoles, 26/04/2023 </a:t>
                      </a:r>
                      <a:endParaRPr sz="18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 b="1">
                          <a:solidFill>
                            <a:schemeClr val="dk1"/>
                          </a:solidFill>
                        </a:rPr>
                        <a:t>Hora de inicio: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GT" sz="2400" dirty="0"/>
                        <a:t>17:20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920233" y="3011068"/>
            <a:ext cx="9056000" cy="759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3333" dirty="0"/>
              <a:t>Sistemas Operativos 1 [Sección A]</a:t>
            </a:r>
            <a:endParaRPr sz="3333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2371600" y="3867667"/>
            <a:ext cx="74488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667" dirty="0"/>
              <a:t>German José Paz Cordón</a:t>
            </a:r>
            <a:endParaRPr sz="266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2075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078" name="Rectangle 2077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080" name="Rectangle 207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082" name="Rectangle 2081">
            <a:extLst>
              <a:ext uri="{FF2B5EF4-FFF2-40B4-BE49-F238E27FC236}">
                <a16:creationId xmlns:a16="http://schemas.microsoft.com/office/drawing/2014/main" id="{07D40D60-A371-3746-AE79-A8A0DA64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525EC29A-9786-924D-875A-91FAF9B1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35854D-57B9-BC0B-3098-394B62C7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2" y="2147022"/>
            <a:ext cx="2820556" cy="9326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es?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84357-28E6-9E4C-62C1-C767935E0955}"/>
              </a:ext>
            </a:extLst>
          </p:cNvPr>
          <p:cNvSpPr txBox="1"/>
          <p:nvPr/>
        </p:nvSpPr>
        <p:spPr>
          <a:xfrm>
            <a:off x="6094476" y="2118574"/>
            <a:ext cx="5264729" cy="1055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3914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Linkerd</a:t>
            </a:r>
            <a:r>
              <a:rPr kumimoji="0" lang="es-E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es un proxy de red open </a:t>
            </a:r>
            <a:r>
              <a:rPr kumimoji="0" lang="es-E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source</a:t>
            </a:r>
            <a:r>
              <a:rPr kumimoji="0" lang="es-E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diseñado para ser desplegado como </a:t>
            </a:r>
            <a:r>
              <a:rPr kumimoji="0" lang="es-E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Service</a:t>
            </a:r>
            <a:r>
              <a:rPr kumimoji="0" lang="es-E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s-E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Mesh</a:t>
            </a:r>
            <a:r>
              <a:rPr kumimoji="0" lang="es-E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. 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030" name="Picture 6" descr="The world's lightest, fastest service mesh. | Linkerd">
            <a:extLst>
              <a:ext uri="{FF2B5EF4-FFF2-40B4-BE49-F238E27FC236}">
                <a16:creationId xmlns:a16="http://schemas.microsoft.com/office/drawing/2014/main" id="{0BD01036-EAE6-7E14-D47D-5E24C4412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63" y="565153"/>
            <a:ext cx="5679316" cy="119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3860F96-391B-B03A-0FE6-DF111B79148B}"/>
              </a:ext>
            </a:extLst>
          </p:cNvPr>
          <p:cNvSpPr txBox="1"/>
          <p:nvPr/>
        </p:nvSpPr>
        <p:spPr>
          <a:xfrm>
            <a:off x="5987120" y="4856063"/>
            <a:ext cx="609456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GT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Está desarrollado en Scala y se ejecuta sobre la máquina virtual de Java.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C43B216-7A74-4011-E88B-F93ED0203D78}"/>
              </a:ext>
            </a:extLst>
          </p:cNvPr>
          <p:cNvSpPr txBox="1"/>
          <p:nvPr/>
        </p:nvSpPr>
        <p:spPr>
          <a:xfrm>
            <a:off x="1363362" y="5985070"/>
            <a:ext cx="609456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GT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Controla y monitoriza la comunicación entre los distintos componentes de una aplicación distribuida.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5B1FAAB-D6CD-148D-8EAF-F55EA630248A}"/>
              </a:ext>
            </a:extLst>
          </p:cNvPr>
          <p:cNvSpPr txBox="1"/>
          <p:nvPr/>
        </p:nvSpPr>
        <p:spPr>
          <a:xfrm>
            <a:off x="1363362" y="3367682"/>
            <a:ext cx="6094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Su principal cometido es hacer de link, como su nombre indica, entre las diferentes piezas de sistemas distribuidos y es un buen compañero para nuestras arquitecturas de microservicio.</a:t>
            </a: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40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Rectangle 2088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091" name="Rectangle 2090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093" name="Rectangle 2092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095" name="Rectangle 2094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097" name="Rectangle 2096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35854D-57B9-BC0B-3098-394B62C7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18219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Características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84357-28E6-9E4C-62C1-C767935E0955}"/>
              </a:ext>
            </a:extLst>
          </p:cNvPr>
          <p:cNvSpPr txBox="1"/>
          <p:nvPr/>
        </p:nvSpPr>
        <p:spPr>
          <a:xfrm>
            <a:off x="1587710" y="1919644"/>
            <a:ext cx="5339301" cy="35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3914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Una de sus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cacterísticas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más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importantes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es que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Linkerd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soporta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diversas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plataformas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puede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ser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instalado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sobre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Kubernetes,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mesos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y on-premise entre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otros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, 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diferencia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de sus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competidores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, que se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han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centrado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soluciones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cloud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específicas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.</a:t>
            </a:r>
          </a:p>
          <a:p>
            <a:pPr marL="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3914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3914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Los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protocolos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que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soporta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son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gRPC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, HTTP/1 y HTTP/2,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siendo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capaz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de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gestionar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el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cifrado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de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conexión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mediante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TLS.</a:t>
            </a:r>
          </a:p>
          <a:p>
            <a:pPr marL="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3914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3914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Tiene gran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cantidad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de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integraciones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con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productos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de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terceros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, que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facilitan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la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vida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a la hora de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integrar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instalar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el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producto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. </a:t>
            </a:r>
          </a:p>
        </p:txBody>
      </p:sp>
      <p:pic>
        <p:nvPicPr>
          <p:cNvPr id="2050" name="Picture 2" descr="Probando Linkerd, el pionero de los services mesh - Paradigma">
            <a:extLst>
              <a:ext uri="{FF2B5EF4-FFF2-40B4-BE49-F238E27FC236}">
                <a16:creationId xmlns:a16="http://schemas.microsoft.com/office/drawing/2014/main" id="{2E4B4158-65CD-9B88-CDAC-A8098BA443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16404" b="1"/>
          <a:stretch/>
        </p:blipFill>
        <p:spPr bwMode="auto">
          <a:xfrm>
            <a:off x="7073659" y="1626492"/>
            <a:ext cx="4553181" cy="466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5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8ECA89-3FD7-4BB2-A39F-923046763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35854D-57B9-BC0B-3098-394B62C7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849" y="2974367"/>
            <a:ext cx="8829952" cy="114237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000" dirty="0"/>
              <a:t>Gracias </a:t>
            </a:r>
            <a:r>
              <a:rPr lang="en-US" sz="6000" dirty="0" err="1"/>
              <a:t>por</a:t>
            </a:r>
            <a:r>
              <a:rPr lang="en-US" sz="6000" dirty="0"/>
              <a:t> </a:t>
            </a:r>
            <a:r>
              <a:rPr lang="en-US" sz="6000" dirty="0" err="1"/>
              <a:t>su</a:t>
            </a:r>
            <a:r>
              <a:rPr lang="en-US" sz="6000" dirty="0"/>
              <a:t> </a:t>
            </a:r>
            <a:r>
              <a:rPr lang="en-US" sz="6000" dirty="0" err="1"/>
              <a:t>atención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F2D2D6-8669-4EA9-A05C-2A810ECFC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1AF58-5E9F-478C-896B-D261D731B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4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EE8CF6-5C74-AFE3-1E90-E4F7C2503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1553" y="2759478"/>
            <a:ext cx="3937825" cy="1523763"/>
          </a:xfrm>
        </p:spPr>
        <p:txBody>
          <a:bodyPr>
            <a:normAutofit/>
          </a:bodyPr>
          <a:lstStyle/>
          <a:p>
            <a:r>
              <a:rPr lang="es-GT" sz="7300" dirty="0"/>
              <a:t>Clase 13 </a:t>
            </a:r>
            <a:endParaRPr lang="es-GT" sz="5400" dirty="0"/>
          </a:p>
        </p:txBody>
      </p:sp>
    </p:spTree>
    <p:extLst>
      <p:ext uri="{BB962C8B-B14F-4D97-AF65-F5344CB8AC3E}">
        <p14:creationId xmlns:p14="http://schemas.microsoft.com/office/powerpoint/2010/main" val="254142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00E62E-3C95-FCF7-462C-5DB39C52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835" y="507849"/>
            <a:ext cx="5310579" cy="1550419"/>
          </a:xfrm>
        </p:spPr>
        <p:txBody>
          <a:bodyPr>
            <a:normAutofit/>
          </a:bodyPr>
          <a:lstStyle/>
          <a:p>
            <a:r>
              <a:rPr lang="es-GT" dirty="0"/>
              <a:t>Información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D0DDFC7-2376-DB36-C001-14C2B71A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78" y="2160016"/>
            <a:ext cx="6771736" cy="3926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Tutor : German José Paz Cordón</a:t>
            </a:r>
          </a:p>
          <a:p>
            <a:endParaRPr lang="en-US" dirty="0"/>
          </a:p>
          <a:p>
            <a:r>
              <a:rPr lang="en-US" dirty="0" err="1"/>
              <a:t>Correo</a:t>
            </a:r>
            <a:r>
              <a:rPr lang="en-US" dirty="0"/>
              <a:t> 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2776871601601@ingenieria.usac.edu.gt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Asunto</a:t>
            </a:r>
            <a:r>
              <a:rPr lang="en-US" dirty="0"/>
              <a:t> : [SO1]&lt;&lt;</a:t>
            </a:r>
            <a:r>
              <a:rPr lang="en-US" dirty="0" err="1"/>
              <a:t>Duda</a:t>
            </a:r>
            <a:r>
              <a:rPr lang="en-US" dirty="0"/>
              <a:t> | Consulta | </a:t>
            </a:r>
            <a:r>
              <a:rPr lang="en-US" dirty="0" err="1"/>
              <a:t>etc</a:t>
            </a:r>
            <a:r>
              <a:rPr lang="en-US" dirty="0"/>
              <a:t>&gt;&gt;</a:t>
            </a:r>
          </a:p>
          <a:p>
            <a:endParaRPr lang="en-US" dirty="0"/>
          </a:p>
          <a:p>
            <a:r>
              <a:rPr lang="en-US" dirty="0"/>
              <a:t>https://github.com/GermanJosePazCordon/Laboratorio_SO1_1S223</a:t>
            </a:r>
          </a:p>
          <a:p>
            <a:endParaRPr lang="en-US" dirty="0"/>
          </a:p>
        </p:txBody>
      </p:sp>
      <p:pic>
        <p:nvPicPr>
          <p:cNvPr id="9" name="Marcador de contenido 8" descr="Identificación de empleado con relleno sólido">
            <a:extLst>
              <a:ext uri="{FF2B5EF4-FFF2-40B4-BE49-F238E27FC236}">
                <a16:creationId xmlns:a16="http://schemas.microsoft.com/office/drawing/2014/main" id="{726D08D2-42FF-9636-1418-3C52AF6BC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276" y="2058268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8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00E62E-3C95-FCF7-462C-5DB39C52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835" y="507849"/>
            <a:ext cx="5310579" cy="1550419"/>
          </a:xfrm>
        </p:spPr>
        <p:txBody>
          <a:bodyPr>
            <a:normAutofit/>
          </a:bodyPr>
          <a:lstStyle/>
          <a:p>
            <a:r>
              <a:rPr lang="es-GT" dirty="0"/>
              <a:t>Agenda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D0DDFC7-2376-DB36-C001-14C2B71A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78" y="1556951"/>
            <a:ext cx="6771736" cy="4891975"/>
          </a:xfrm>
        </p:spPr>
        <p:txBody>
          <a:bodyPr>
            <a:normAutofit/>
          </a:bodyPr>
          <a:lstStyle/>
          <a:p>
            <a:r>
              <a:rPr lang="en-US" dirty="0" err="1"/>
              <a:t>Foro</a:t>
            </a:r>
            <a:r>
              <a:rPr lang="en-US" dirty="0"/>
              <a:t> 13</a:t>
            </a:r>
          </a:p>
          <a:p>
            <a:endParaRPr lang="en-US" dirty="0"/>
          </a:p>
          <a:p>
            <a:r>
              <a:rPr lang="en-US" dirty="0"/>
              <a:t>Hoja de </a:t>
            </a:r>
            <a:r>
              <a:rPr lang="en-US" dirty="0" err="1"/>
              <a:t>calificación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Reposición</a:t>
            </a:r>
            <a:r>
              <a:rPr lang="en-US" dirty="0"/>
              <a:t> </a:t>
            </a:r>
            <a:r>
              <a:rPr lang="en-US" dirty="0" err="1"/>
              <a:t>Corto</a:t>
            </a:r>
            <a:r>
              <a:rPr lang="en-US" dirty="0"/>
              <a:t> 2.</a:t>
            </a:r>
          </a:p>
          <a:p>
            <a:endParaRPr lang="en-US" dirty="0"/>
          </a:p>
          <a:p>
            <a:r>
              <a:rPr lang="en-US" dirty="0"/>
              <a:t>Examen Final</a:t>
            </a:r>
          </a:p>
          <a:p>
            <a:endParaRPr lang="en-US" dirty="0"/>
          </a:p>
          <a:p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práctico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Marcador de contenido 8" descr="Identificación de empleado con relleno sólido">
            <a:extLst>
              <a:ext uri="{FF2B5EF4-FFF2-40B4-BE49-F238E27FC236}">
                <a16:creationId xmlns:a16="http://schemas.microsoft.com/office/drawing/2014/main" id="{726D08D2-42FF-9636-1418-3C52AF6BC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276" y="2058268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1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8ECA89-3FD7-4BB2-A39F-923046763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35854D-57B9-BC0B-3098-394B62C7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849" y="2974367"/>
            <a:ext cx="8829952" cy="11423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Service Mesh</a:t>
            </a:r>
            <a:endParaRPr lang="en-US" sz="6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F2D2D6-8669-4EA9-A05C-2A810ECFC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1AF58-5E9F-478C-896B-D261D731B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50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6" name="Rectangle 6165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6177" name="Rectangle 6167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6178" name="Rectangle 616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6179" name="Rectangle 6171">
            <a:extLst>
              <a:ext uri="{FF2B5EF4-FFF2-40B4-BE49-F238E27FC236}">
                <a16:creationId xmlns:a16="http://schemas.microsoft.com/office/drawing/2014/main" id="{07D40D60-A371-3746-AE79-A8A0DA64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6180" name="Rectangle 6173">
            <a:extLst>
              <a:ext uri="{FF2B5EF4-FFF2-40B4-BE49-F238E27FC236}">
                <a16:creationId xmlns:a16="http://schemas.microsoft.com/office/drawing/2014/main" id="{525EC29A-9786-924D-875A-91FAF9B1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35854D-57B9-BC0B-3098-394B62C7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3" y="4243241"/>
            <a:ext cx="3853829" cy="1849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es?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84357-28E6-9E4C-62C1-C767935E0955}"/>
              </a:ext>
            </a:extLst>
          </p:cNvPr>
          <p:cNvSpPr txBox="1"/>
          <p:nvPr/>
        </p:nvSpPr>
        <p:spPr>
          <a:xfrm>
            <a:off x="5631152" y="4057095"/>
            <a:ext cx="6415846" cy="2618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3914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Es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una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práctica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de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arquitectura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para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administrar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visualizar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conjuntos de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múltiples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microservicios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basados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contenedores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.</a:t>
            </a:r>
          </a:p>
          <a:p>
            <a:pPr marL="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3914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3914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términos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generales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, un service mesh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puede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ser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considerado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como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una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infraestructura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de software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dedicada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manejar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la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comunicación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entre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microservicios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. </a:t>
            </a:r>
          </a:p>
          <a:p>
            <a:pPr marL="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3914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3914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Proporciona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permite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aplicaciones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basadas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contenedores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microservicios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los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cuales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se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integran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directamente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desde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el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interior del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clúster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.</a:t>
            </a:r>
          </a:p>
        </p:txBody>
      </p:sp>
      <p:pic>
        <p:nvPicPr>
          <p:cNvPr id="6148" name="Picture 4" descr="Service Mesh Architecture and Best Practices | Quick Guide">
            <a:extLst>
              <a:ext uri="{FF2B5EF4-FFF2-40B4-BE49-F238E27FC236}">
                <a16:creationId xmlns:a16="http://schemas.microsoft.com/office/drawing/2014/main" id="{AD689938-3E92-2CA7-0F12-0A56D09B3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7323" y="351436"/>
            <a:ext cx="5882000" cy="330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0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3123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126" name="Rectangle 3125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3128" name="Rectangle 312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130" name="Rectangle 312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132" name="Rectangle 313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35854D-57B9-BC0B-3098-394B62C7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5322048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Plano de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Datos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84357-28E6-9E4C-62C1-C767935E0955}"/>
              </a:ext>
            </a:extLst>
          </p:cNvPr>
          <p:cNvSpPr txBox="1"/>
          <p:nvPr/>
        </p:nvSpPr>
        <p:spPr>
          <a:xfrm>
            <a:off x="1587710" y="2160016"/>
            <a:ext cx="4067909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3914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El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plano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de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datos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en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una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malla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de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servicios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se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refiere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al proxy-sidecar que se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implanta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junto con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cada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instancia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de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servicio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, para que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este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pueda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comunicarse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con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los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demás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servicios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del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sistema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.</a:t>
            </a:r>
          </a:p>
          <a:p>
            <a:pPr marL="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3914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3914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El proxy-sidecar es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el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plano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de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datos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como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tal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,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siendo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responsable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de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traducir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,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reenviar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y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observar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condicionalmente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cada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paquete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de red que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fluye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hacia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y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desde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una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instancia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de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servicio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. </a:t>
            </a:r>
          </a:p>
        </p:txBody>
      </p:sp>
      <p:pic>
        <p:nvPicPr>
          <p:cNvPr id="3076" name="Picture 4" descr="What Is a Service Mesh? - NGINX">
            <a:extLst>
              <a:ext uri="{FF2B5EF4-FFF2-40B4-BE49-F238E27FC236}">
                <a16:creationId xmlns:a16="http://schemas.microsoft.com/office/drawing/2014/main" id="{3821BF17-7E8B-1903-7660-6306A69C0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9473" y="2351669"/>
            <a:ext cx="5763483" cy="30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15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35854D-57B9-BC0B-3098-394B62C7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455362"/>
            <a:ext cx="3829162" cy="8903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Plano de Control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84357-28E6-9E4C-62C1-C767935E0955}"/>
              </a:ext>
            </a:extLst>
          </p:cNvPr>
          <p:cNvSpPr txBox="1"/>
          <p:nvPr/>
        </p:nvSpPr>
        <p:spPr>
          <a:xfrm>
            <a:off x="7695728" y="2160016"/>
            <a:ext cx="4105208" cy="3127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3914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El plano de control proporciona la configuración global de las funcionalidades ejecutadas por todos los planos de datos existentes en el </a:t>
            </a:r>
            <a:r>
              <a:rPr kumimoji="0" lang="es-E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Service</a:t>
            </a:r>
            <a:r>
              <a:rPr kumimoji="0" lang="es-E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s-E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Mesh</a:t>
            </a:r>
            <a:r>
              <a:rPr kumimoji="0" lang="es-E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, convirtiendo a esta red de planos de datos en un sistema distribuido.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3914D"/>
              </a:buClr>
              <a:buSzTx/>
              <a:buFontTx/>
              <a:buNone/>
              <a:tabLst/>
              <a:defRPr/>
            </a:pPr>
            <a:endParaRPr kumimoji="0" lang="es-E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3914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Se encarga de gestionar y monitorizar todas las instancias de los proxy-sidecar, sirviendo para implementar políticas de control, recolección de métricas, monitorización, etc.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074" name="Picture 2" descr="What is a Service Mesh and Do You Need One? | MuleSoft Blog">
            <a:extLst>
              <a:ext uri="{FF2B5EF4-FFF2-40B4-BE49-F238E27FC236}">
                <a16:creationId xmlns:a16="http://schemas.microsoft.com/office/drawing/2014/main" id="{D4D8CE1C-217E-D1DB-9A65-DDD66360D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1772" y="2222871"/>
            <a:ext cx="5565250" cy="297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99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8ECA89-3FD7-4BB2-A39F-923046763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35854D-57B9-BC0B-3098-394B62C7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849" y="2974367"/>
            <a:ext cx="8829952" cy="11423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 err="1"/>
              <a:t>Linkerd</a:t>
            </a:r>
            <a:endParaRPr lang="en-US" sz="6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F2D2D6-8669-4EA9-A05C-2A810ECFC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1AF58-5E9F-478C-896B-D261D731B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367216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LeftStep">
      <a:dk1>
        <a:srgbClr val="000000"/>
      </a:dk1>
      <a:lt1>
        <a:srgbClr val="FFFFFF"/>
      </a:lt1>
      <a:dk2>
        <a:srgbClr val="1F2D37"/>
      </a:dk2>
      <a:lt2>
        <a:srgbClr val="E2E5E8"/>
      </a:lt2>
      <a:accent1>
        <a:srgbClr val="C3914D"/>
      </a:accent1>
      <a:accent2>
        <a:srgbClr val="B14E3B"/>
      </a:accent2>
      <a:accent3>
        <a:srgbClr val="C34D6B"/>
      </a:accent3>
      <a:accent4>
        <a:srgbClr val="B13B8A"/>
      </a:accent4>
      <a:accent5>
        <a:srgbClr val="B94DC3"/>
      </a:accent5>
      <a:accent6>
        <a:srgbClr val="763BB1"/>
      </a:accent6>
      <a:hlink>
        <a:srgbClr val="3F75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5504</TotalTime>
  <Words>462</Words>
  <Application>Microsoft Office PowerPoint</Application>
  <PresentationFormat>Panorámica</PresentationFormat>
  <Paragraphs>54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Neue Haas Grotesk Text Pro</vt:lpstr>
      <vt:lpstr>InterweaveVTI</vt:lpstr>
      <vt:lpstr>Presentación de PowerPoint</vt:lpstr>
      <vt:lpstr>Clase 13 </vt:lpstr>
      <vt:lpstr>Información</vt:lpstr>
      <vt:lpstr>Agenda</vt:lpstr>
      <vt:lpstr>Service Mesh</vt:lpstr>
      <vt:lpstr>¿Qué es?</vt:lpstr>
      <vt:lpstr>Plano de Datos</vt:lpstr>
      <vt:lpstr>Plano de Control</vt:lpstr>
      <vt:lpstr>Linkerd</vt:lpstr>
      <vt:lpstr>¿Qué es?</vt:lpstr>
      <vt:lpstr>Características</vt:lpstr>
      <vt:lpstr>Gracias por su atención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  Sistemas Operativos 1</dc:title>
  <dc:creator>German José Paz Cordón</dc:creator>
  <cp:lastModifiedBy>German José Paz Cordón</cp:lastModifiedBy>
  <cp:revision>70</cp:revision>
  <dcterms:created xsi:type="dcterms:W3CDTF">2022-07-20T03:15:32Z</dcterms:created>
  <dcterms:modified xsi:type="dcterms:W3CDTF">2023-04-28T13:50:10Z</dcterms:modified>
</cp:coreProperties>
</file>