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97"/>
  </p:notesMasterIdLst>
  <p:sldIdLst>
    <p:sldId id="256" r:id="rId6"/>
    <p:sldId id="556" r:id="rId7"/>
    <p:sldId id="676" r:id="rId8"/>
    <p:sldId id="555" r:id="rId9"/>
    <p:sldId id="596" r:id="rId10"/>
    <p:sldId id="605" r:id="rId11"/>
    <p:sldId id="606" r:id="rId12"/>
    <p:sldId id="607" r:id="rId13"/>
    <p:sldId id="608" r:id="rId14"/>
    <p:sldId id="595" r:id="rId15"/>
    <p:sldId id="599" r:id="rId16"/>
    <p:sldId id="601" r:id="rId17"/>
    <p:sldId id="602" r:id="rId18"/>
    <p:sldId id="603" r:id="rId19"/>
    <p:sldId id="604" r:id="rId20"/>
    <p:sldId id="600" r:id="rId21"/>
    <p:sldId id="598" r:id="rId22"/>
    <p:sldId id="560" r:id="rId23"/>
    <p:sldId id="557" r:id="rId24"/>
    <p:sldId id="685" r:id="rId25"/>
    <p:sldId id="609" r:id="rId26"/>
    <p:sldId id="610" r:id="rId27"/>
    <p:sldId id="613" r:id="rId28"/>
    <p:sldId id="614" r:id="rId29"/>
    <p:sldId id="615" r:id="rId30"/>
    <p:sldId id="616" r:id="rId31"/>
    <p:sldId id="617" r:id="rId32"/>
    <p:sldId id="618" r:id="rId33"/>
    <p:sldId id="611" r:id="rId34"/>
    <p:sldId id="612" r:id="rId35"/>
    <p:sldId id="675" r:id="rId36"/>
    <p:sldId id="620" r:id="rId37"/>
    <p:sldId id="621" r:id="rId38"/>
    <p:sldId id="622" r:id="rId39"/>
    <p:sldId id="624" r:id="rId40"/>
    <p:sldId id="625" r:id="rId41"/>
    <p:sldId id="626" r:id="rId42"/>
    <p:sldId id="628" r:id="rId43"/>
    <p:sldId id="631" r:id="rId44"/>
    <p:sldId id="627" r:id="rId45"/>
    <p:sldId id="632" r:id="rId46"/>
    <p:sldId id="629" r:id="rId47"/>
    <p:sldId id="633" r:id="rId48"/>
    <p:sldId id="634" r:id="rId49"/>
    <p:sldId id="635" r:id="rId50"/>
    <p:sldId id="677" r:id="rId51"/>
    <p:sldId id="678" r:id="rId52"/>
    <p:sldId id="636" r:id="rId53"/>
    <p:sldId id="637" r:id="rId54"/>
    <p:sldId id="638" r:id="rId55"/>
    <p:sldId id="679" r:id="rId56"/>
    <p:sldId id="639" r:id="rId57"/>
    <p:sldId id="640" r:id="rId58"/>
    <p:sldId id="641" r:id="rId59"/>
    <p:sldId id="642" r:id="rId60"/>
    <p:sldId id="643" r:id="rId61"/>
    <p:sldId id="644" r:id="rId62"/>
    <p:sldId id="645" r:id="rId63"/>
    <p:sldId id="646" r:id="rId64"/>
    <p:sldId id="647" r:id="rId65"/>
    <p:sldId id="648" r:id="rId66"/>
    <p:sldId id="649" r:id="rId67"/>
    <p:sldId id="680" r:id="rId68"/>
    <p:sldId id="681" r:id="rId69"/>
    <p:sldId id="650" r:id="rId70"/>
    <p:sldId id="651" r:id="rId71"/>
    <p:sldId id="652" r:id="rId72"/>
    <p:sldId id="653" r:id="rId73"/>
    <p:sldId id="654" r:id="rId74"/>
    <p:sldId id="683" r:id="rId75"/>
    <p:sldId id="655" r:id="rId76"/>
    <p:sldId id="656" r:id="rId77"/>
    <p:sldId id="657" r:id="rId78"/>
    <p:sldId id="658" r:id="rId79"/>
    <p:sldId id="659" r:id="rId80"/>
    <p:sldId id="660" r:id="rId81"/>
    <p:sldId id="662" r:id="rId82"/>
    <p:sldId id="661" r:id="rId83"/>
    <p:sldId id="663" r:id="rId84"/>
    <p:sldId id="664" r:id="rId85"/>
    <p:sldId id="665" r:id="rId86"/>
    <p:sldId id="666" r:id="rId87"/>
    <p:sldId id="667" r:id="rId88"/>
    <p:sldId id="668" r:id="rId89"/>
    <p:sldId id="669" r:id="rId90"/>
    <p:sldId id="670" r:id="rId91"/>
    <p:sldId id="671" r:id="rId92"/>
    <p:sldId id="673" r:id="rId93"/>
    <p:sldId id="674" r:id="rId94"/>
    <p:sldId id="684" r:id="rId95"/>
    <p:sldId id="672" r:id="rId9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D886A-321C-4BF7-A1C3-C9619CA0DC2C}">
          <p14:sldIdLst>
            <p14:sldId id="256"/>
            <p14:sldId id="556"/>
            <p14:sldId id="676"/>
            <p14:sldId id="555"/>
            <p14:sldId id="596"/>
            <p14:sldId id="605"/>
            <p14:sldId id="606"/>
            <p14:sldId id="607"/>
            <p14:sldId id="608"/>
            <p14:sldId id="595"/>
            <p14:sldId id="599"/>
            <p14:sldId id="601"/>
            <p14:sldId id="602"/>
            <p14:sldId id="603"/>
            <p14:sldId id="604"/>
            <p14:sldId id="600"/>
            <p14:sldId id="598"/>
            <p14:sldId id="560"/>
            <p14:sldId id="557"/>
            <p14:sldId id="685"/>
            <p14:sldId id="609"/>
            <p14:sldId id="610"/>
            <p14:sldId id="613"/>
            <p14:sldId id="614"/>
            <p14:sldId id="615"/>
            <p14:sldId id="616"/>
            <p14:sldId id="617"/>
            <p14:sldId id="618"/>
            <p14:sldId id="611"/>
            <p14:sldId id="612"/>
            <p14:sldId id="675"/>
            <p14:sldId id="620"/>
            <p14:sldId id="621"/>
            <p14:sldId id="622"/>
            <p14:sldId id="624"/>
            <p14:sldId id="625"/>
            <p14:sldId id="626"/>
            <p14:sldId id="628"/>
            <p14:sldId id="631"/>
            <p14:sldId id="627"/>
            <p14:sldId id="632"/>
            <p14:sldId id="629"/>
            <p14:sldId id="633"/>
            <p14:sldId id="634"/>
            <p14:sldId id="635"/>
            <p14:sldId id="677"/>
            <p14:sldId id="678"/>
            <p14:sldId id="636"/>
            <p14:sldId id="637"/>
            <p14:sldId id="638"/>
            <p14:sldId id="679"/>
            <p14:sldId id="639"/>
            <p14:sldId id="640"/>
            <p14:sldId id="641"/>
            <p14:sldId id="642"/>
            <p14:sldId id="643"/>
            <p14:sldId id="644"/>
            <p14:sldId id="645"/>
            <p14:sldId id="646"/>
            <p14:sldId id="647"/>
            <p14:sldId id="648"/>
            <p14:sldId id="649"/>
            <p14:sldId id="680"/>
            <p14:sldId id="681"/>
            <p14:sldId id="650"/>
            <p14:sldId id="651"/>
            <p14:sldId id="652"/>
            <p14:sldId id="653"/>
            <p14:sldId id="654"/>
            <p14:sldId id="683"/>
            <p14:sldId id="655"/>
            <p14:sldId id="656"/>
            <p14:sldId id="657"/>
            <p14:sldId id="658"/>
            <p14:sldId id="659"/>
            <p14:sldId id="660"/>
            <p14:sldId id="662"/>
            <p14:sldId id="661"/>
            <p14:sldId id="663"/>
            <p14:sldId id="664"/>
            <p14:sldId id="665"/>
            <p14:sldId id="666"/>
            <p14:sldId id="667"/>
            <p14:sldId id="668"/>
            <p14:sldId id="669"/>
            <p14:sldId id="670"/>
            <p14:sldId id="671"/>
            <p14:sldId id="673"/>
            <p14:sldId id="674"/>
            <p14:sldId id="684"/>
            <p14:sldId id="672"/>
          </p14:sldIdLst>
        </p14:section>
        <p14:section name="Appendix" id="{AB4CDA6B-D3C3-413A-BF33-2295A13BE3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7377" autoAdjust="0"/>
  </p:normalViewPr>
  <p:slideViewPr>
    <p:cSldViewPr snapToGrid="0">
      <p:cViewPr varScale="1">
        <p:scale>
          <a:sx n="107" d="100"/>
          <a:sy n="107" d="100"/>
        </p:scale>
        <p:origin x="126" y="288"/>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2/4/2016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‹Nº›</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77295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181398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49698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166904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352104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2521128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2096819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3926196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3254047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1296640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127555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41915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3327065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2022301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1410866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3106863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FTP</a:t>
            </a:r>
            <a:r>
              <a:rPr lang="en-US" baseline="0" dirty="0" smtClean="0"/>
              <a:t> files (ASP, Node, PHP, etc.) to new website created in demo 1</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3787327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1071953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3331019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2322809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36</a:t>
            </a:fld>
            <a:endParaRPr lang="en-US"/>
          </a:p>
        </p:txBody>
      </p:sp>
    </p:spTree>
    <p:extLst>
      <p:ext uri="{BB962C8B-B14F-4D97-AF65-F5344CB8AC3E}">
        <p14:creationId xmlns:p14="http://schemas.microsoft.com/office/powerpoint/2010/main" val="3964151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2192637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2312718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564545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2432696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2053275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16749450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3235551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43</a:t>
            </a:fld>
            <a:endParaRPr lang="en-US"/>
          </a:p>
        </p:txBody>
      </p:sp>
    </p:spTree>
    <p:extLst>
      <p:ext uri="{BB962C8B-B14F-4D97-AF65-F5344CB8AC3E}">
        <p14:creationId xmlns:p14="http://schemas.microsoft.com/office/powerpoint/2010/main" val="834776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1476645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2629929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FTP</a:t>
            </a:r>
            <a:r>
              <a:rPr lang="en-US" baseline="0" dirty="0" smtClean="0"/>
              <a:t> files (ASP, Node, PHP, etc.) to new website created in demo 1</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46</a:t>
            </a:fld>
            <a:endParaRPr lang="en-US"/>
          </a:p>
        </p:txBody>
      </p:sp>
    </p:spTree>
    <p:extLst>
      <p:ext uri="{BB962C8B-B14F-4D97-AF65-F5344CB8AC3E}">
        <p14:creationId xmlns:p14="http://schemas.microsoft.com/office/powerpoint/2010/main" val="132920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16225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8241437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1550083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50</a:t>
            </a:fld>
            <a:endParaRPr lang="en-US"/>
          </a:p>
        </p:txBody>
      </p:sp>
    </p:spTree>
    <p:extLst>
      <p:ext uri="{BB962C8B-B14F-4D97-AF65-F5344CB8AC3E}">
        <p14:creationId xmlns:p14="http://schemas.microsoft.com/office/powerpoint/2010/main" val="4203575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637024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694620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3891460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15384017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37222798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57</a:t>
            </a:fld>
            <a:endParaRPr lang="en-US"/>
          </a:p>
        </p:txBody>
      </p:sp>
    </p:spTree>
    <p:extLst>
      <p:ext uri="{BB962C8B-B14F-4D97-AF65-F5344CB8AC3E}">
        <p14:creationId xmlns:p14="http://schemas.microsoft.com/office/powerpoint/2010/main" val="37525210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58</a:t>
            </a:fld>
            <a:endParaRPr lang="en-US"/>
          </a:p>
        </p:txBody>
      </p:sp>
    </p:spTree>
    <p:extLst>
      <p:ext uri="{BB962C8B-B14F-4D97-AF65-F5344CB8AC3E}">
        <p14:creationId xmlns:p14="http://schemas.microsoft.com/office/powerpoint/2010/main" val="666402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59</a:t>
            </a:fld>
            <a:endParaRPr lang="en-US"/>
          </a:p>
        </p:txBody>
      </p:sp>
    </p:spTree>
    <p:extLst>
      <p:ext uri="{BB962C8B-B14F-4D97-AF65-F5344CB8AC3E}">
        <p14:creationId xmlns:p14="http://schemas.microsoft.com/office/powerpoint/2010/main" val="61205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39722604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60</a:t>
            </a:fld>
            <a:endParaRPr lang="en-US"/>
          </a:p>
        </p:txBody>
      </p:sp>
    </p:spTree>
    <p:extLst>
      <p:ext uri="{BB962C8B-B14F-4D97-AF65-F5344CB8AC3E}">
        <p14:creationId xmlns:p14="http://schemas.microsoft.com/office/powerpoint/2010/main" val="3605772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61</a:t>
            </a:fld>
            <a:endParaRPr lang="en-US"/>
          </a:p>
        </p:txBody>
      </p:sp>
    </p:spTree>
    <p:extLst>
      <p:ext uri="{BB962C8B-B14F-4D97-AF65-F5344CB8AC3E}">
        <p14:creationId xmlns:p14="http://schemas.microsoft.com/office/powerpoint/2010/main" val="11770127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3606142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FTP</a:t>
            </a:r>
            <a:r>
              <a:rPr lang="en-US" baseline="0" dirty="0" smtClean="0"/>
              <a:t> files (ASP, Node, PHP, etc.) to new website created in demo 1</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63</a:t>
            </a:fld>
            <a:endParaRPr lang="en-US"/>
          </a:p>
        </p:txBody>
      </p:sp>
    </p:spTree>
    <p:extLst>
      <p:ext uri="{BB962C8B-B14F-4D97-AF65-F5344CB8AC3E}">
        <p14:creationId xmlns:p14="http://schemas.microsoft.com/office/powerpoint/2010/main" val="39995153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65</a:t>
            </a:fld>
            <a:endParaRPr lang="en-US"/>
          </a:p>
        </p:txBody>
      </p:sp>
    </p:spTree>
    <p:extLst>
      <p:ext uri="{BB962C8B-B14F-4D97-AF65-F5344CB8AC3E}">
        <p14:creationId xmlns:p14="http://schemas.microsoft.com/office/powerpoint/2010/main" val="31089441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66</a:t>
            </a:fld>
            <a:endParaRPr lang="en-US"/>
          </a:p>
        </p:txBody>
      </p:sp>
    </p:spTree>
    <p:extLst>
      <p:ext uri="{BB962C8B-B14F-4D97-AF65-F5344CB8AC3E}">
        <p14:creationId xmlns:p14="http://schemas.microsoft.com/office/powerpoint/2010/main" val="6568394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67</a:t>
            </a:fld>
            <a:endParaRPr lang="en-US"/>
          </a:p>
        </p:txBody>
      </p:sp>
    </p:spTree>
    <p:extLst>
      <p:ext uri="{BB962C8B-B14F-4D97-AF65-F5344CB8AC3E}">
        <p14:creationId xmlns:p14="http://schemas.microsoft.com/office/powerpoint/2010/main" val="23960906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68</a:t>
            </a:fld>
            <a:endParaRPr lang="en-US"/>
          </a:p>
        </p:txBody>
      </p:sp>
    </p:spTree>
    <p:extLst>
      <p:ext uri="{BB962C8B-B14F-4D97-AF65-F5344CB8AC3E}">
        <p14:creationId xmlns:p14="http://schemas.microsoft.com/office/powerpoint/2010/main" val="24508929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592701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8618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209197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72</a:t>
            </a:fld>
            <a:endParaRPr lang="en-US"/>
          </a:p>
        </p:txBody>
      </p:sp>
    </p:spTree>
    <p:extLst>
      <p:ext uri="{BB962C8B-B14F-4D97-AF65-F5344CB8AC3E}">
        <p14:creationId xmlns:p14="http://schemas.microsoft.com/office/powerpoint/2010/main" val="6874276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73</a:t>
            </a:fld>
            <a:endParaRPr lang="en-US"/>
          </a:p>
        </p:txBody>
      </p:sp>
    </p:spTree>
    <p:extLst>
      <p:ext uri="{BB962C8B-B14F-4D97-AF65-F5344CB8AC3E}">
        <p14:creationId xmlns:p14="http://schemas.microsoft.com/office/powerpoint/2010/main" val="16777805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74</a:t>
            </a:fld>
            <a:endParaRPr lang="en-US"/>
          </a:p>
        </p:txBody>
      </p:sp>
    </p:spTree>
    <p:extLst>
      <p:ext uri="{BB962C8B-B14F-4D97-AF65-F5344CB8AC3E}">
        <p14:creationId xmlns:p14="http://schemas.microsoft.com/office/powerpoint/2010/main" val="31293382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75</a:t>
            </a:fld>
            <a:endParaRPr lang="en-US"/>
          </a:p>
        </p:txBody>
      </p:sp>
    </p:spTree>
    <p:extLst>
      <p:ext uri="{BB962C8B-B14F-4D97-AF65-F5344CB8AC3E}">
        <p14:creationId xmlns:p14="http://schemas.microsoft.com/office/powerpoint/2010/main" val="3979216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76</a:t>
            </a:fld>
            <a:endParaRPr lang="en-US"/>
          </a:p>
        </p:txBody>
      </p:sp>
    </p:spTree>
    <p:extLst>
      <p:ext uri="{BB962C8B-B14F-4D97-AF65-F5344CB8AC3E}">
        <p14:creationId xmlns:p14="http://schemas.microsoft.com/office/powerpoint/2010/main" val="39375328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77</a:t>
            </a:fld>
            <a:endParaRPr lang="en-US"/>
          </a:p>
        </p:txBody>
      </p:sp>
    </p:spTree>
    <p:extLst>
      <p:ext uri="{BB962C8B-B14F-4D97-AF65-F5344CB8AC3E}">
        <p14:creationId xmlns:p14="http://schemas.microsoft.com/office/powerpoint/2010/main" val="41837151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78</a:t>
            </a:fld>
            <a:endParaRPr lang="en-US"/>
          </a:p>
        </p:txBody>
      </p:sp>
    </p:spTree>
    <p:extLst>
      <p:ext uri="{BB962C8B-B14F-4D97-AF65-F5344CB8AC3E}">
        <p14:creationId xmlns:p14="http://schemas.microsoft.com/office/powerpoint/2010/main" val="11662596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79</a:t>
            </a:fld>
            <a:endParaRPr lang="en-US"/>
          </a:p>
        </p:txBody>
      </p:sp>
    </p:spTree>
    <p:extLst>
      <p:ext uri="{BB962C8B-B14F-4D97-AF65-F5344CB8AC3E}">
        <p14:creationId xmlns:p14="http://schemas.microsoft.com/office/powerpoint/2010/main" val="34200411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80</a:t>
            </a:fld>
            <a:endParaRPr lang="en-US"/>
          </a:p>
        </p:txBody>
      </p:sp>
    </p:spTree>
    <p:extLst>
      <p:ext uri="{BB962C8B-B14F-4D97-AF65-F5344CB8AC3E}">
        <p14:creationId xmlns:p14="http://schemas.microsoft.com/office/powerpoint/2010/main" val="9956589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81</a:t>
            </a:fld>
            <a:endParaRPr lang="en-US"/>
          </a:p>
        </p:txBody>
      </p:sp>
    </p:spTree>
    <p:extLst>
      <p:ext uri="{BB962C8B-B14F-4D97-AF65-F5344CB8AC3E}">
        <p14:creationId xmlns:p14="http://schemas.microsoft.com/office/powerpoint/2010/main" val="242822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929243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82</a:t>
            </a:fld>
            <a:endParaRPr lang="en-US"/>
          </a:p>
        </p:txBody>
      </p:sp>
    </p:spTree>
    <p:extLst>
      <p:ext uri="{BB962C8B-B14F-4D97-AF65-F5344CB8AC3E}">
        <p14:creationId xmlns:p14="http://schemas.microsoft.com/office/powerpoint/2010/main" val="14495745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83</a:t>
            </a:fld>
            <a:endParaRPr lang="en-US"/>
          </a:p>
        </p:txBody>
      </p:sp>
    </p:spTree>
    <p:extLst>
      <p:ext uri="{BB962C8B-B14F-4D97-AF65-F5344CB8AC3E}">
        <p14:creationId xmlns:p14="http://schemas.microsoft.com/office/powerpoint/2010/main" val="424060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84</a:t>
            </a:fld>
            <a:endParaRPr lang="en-US"/>
          </a:p>
        </p:txBody>
      </p:sp>
    </p:spTree>
    <p:extLst>
      <p:ext uri="{BB962C8B-B14F-4D97-AF65-F5344CB8AC3E}">
        <p14:creationId xmlns:p14="http://schemas.microsoft.com/office/powerpoint/2010/main" val="14704747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85</a:t>
            </a:fld>
            <a:endParaRPr lang="en-US"/>
          </a:p>
        </p:txBody>
      </p:sp>
    </p:spTree>
    <p:extLst>
      <p:ext uri="{BB962C8B-B14F-4D97-AF65-F5344CB8AC3E}">
        <p14:creationId xmlns:p14="http://schemas.microsoft.com/office/powerpoint/2010/main" val="39923426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86</a:t>
            </a:fld>
            <a:endParaRPr lang="en-US"/>
          </a:p>
        </p:txBody>
      </p:sp>
    </p:spTree>
    <p:extLst>
      <p:ext uri="{BB962C8B-B14F-4D97-AF65-F5344CB8AC3E}">
        <p14:creationId xmlns:p14="http://schemas.microsoft.com/office/powerpoint/2010/main" val="20605317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87</a:t>
            </a:fld>
            <a:endParaRPr lang="en-US"/>
          </a:p>
        </p:txBody>
      </p:sp>
    </p:spTree>
    <p:extLst>
      <p:ext uri="{BB962C8B-B14F-4D97-AF65-F5344CB8AC3E}">
        <p14:creationId xmlns:p14="http://schemas.microsoft.com/office/powerpoint/2010/main" val="766463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88</a:t>
            </a:fld>
            <a:endParaRPr lang="en-US"/>
          </a:p>
        </p:txBody>
      </p:sp>
    </p:spTree>
    <p:extLst>
      <p:ext uri="{BB962C8B-B14F-4D97-AF65-F5344CB8AC3E}">
        <p14:creationId xmlns:p14="http://schemas.microsoft.com/office/powerpoint/2010/main" val="1755496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89</a:t>
            </a:fld>
            <a:endParaRPr lang="en-US"/>
          </a:p>
        </p:txBody>
      </p:sp>
    </p:spTree>
    <p:extLst>
      <p:ext uri="{BB962C8B-B14F-4D97-AF65-F5344CB8AC3E}">
        <p14:creationId xmlns:p14="http://schemas.microsoft.com/office/powerpoint/2010/main" val="24893130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90</a:t>
            </a:fld>
            <a:endParaRPr lang="en-US"/>
          </a:p>
        </p:txBody>
      </p:sp>
    </p:spTree>
    <p:extLst>
      <p:ext uri="{BB962C8B-B14F-4D97-AF65-F5344CB8AC3E}">
        <p14:creationId xmlns:p14="http://schemas.microsoft.com/office/powerpoint/2010/main" val="12194818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91</a:t>
            </a:fld>
            <a:endParaRPr lang="en-US"/>
          </a:p>
        </p:txBody>
      </p:sp>
    </p:spTree>
    <p:extLst>
      <p:ext uri="{BB962C8B-B14F-4D97-AF65-F5344CB8AC3E}">
        <p14:creationId xmlns:p14="http://schemas.microsoft.com/office/powerpoint/2010/main" val="751703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104639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316391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‹Nº›</a:t>
            </a:fld>
            <a:endParaRPr lang="en-US"/>
          </a:p>
        </p:txBody>
      </p:sp>
    </p:spTree>
    <p:extLst>
      <p:ext uri="{BB962C8B-B14F-4D97-AF65-F5344CB8AC3E}">
        <p14:creationId xmlns:p14="http://schemas.microsoft.com/office/powerpoint/2010/main" val="38451823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‹Nº›</a:t>
            </a:fld>
            <a:endParaRPr lang="en-US"/>
          </a:p>
        </p:txBody>
      </p:sp>
    </p:spTree>
    <p:extLst>
      <p:ext uri="{BB962C8B-B14F-4D97-AF65-F5344CB8AC3E}">
        <p14:creationId xmlns:p14="http://schemas.microsoft.com/office/powerpoint/2010/main" val="32612453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‹Nº›</a:t>
            </a:fld>
            <a:endParaRPr lang="en-US"/>
          </a:p>
        </p:txBody>
      </p:sp>
    </p:spTree>
    <p:extLst>
      <p:ext uri="{BB962C8B-B14F-4D97-AF65-F5344CB8AC3E}">
        <p14:creationId xmlns:p14="http://schemas.microsoft.com/office/powerpoint/2010/main" val="35342040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2"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‹Nº›</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s-es/documentation/articles/app-insights-metrics-explorer/" TargetMode="External"/><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hyperlink" Target="https://azure.microsoft.com/es-es/documentation/articles/app-insights-diagnostic-search/" TargetMode="External"/><Relationship Id="rId4" Type="http://schemas.openxmlformats.org/officeDocument/2006/relationships/hyperlink" Target="https://azure.microsoft.com/es-es/documentation/articles/app-insights-api-custom-events-metric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s-es/documentation/articles/app-insights-pricing/"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icrosoft/ApplicationInsights-Home/blob/master/Samples/AzureEmailService/MvcWebRole/Global.asax.cs#L27"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hyperlink" Target="https://github.com/Microsoft/ApplicationInsights-Home/blob/master/Samples/AzureEmailService/MvcWebRole/Views/Shared/_Layout.cshtml#L13" TargetMode="External"/><Relationship Id="rId4" Type="http://schemas.openxmlformats.org/officeDocument/2006/relationships/hyperlink" Target="https://github.com/Microsoft/ApplicationInsights-Home/blob/master/Samples/AzureEmailService/WorkerRoleA/WorkerRoleA.cs#L232"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azure.microsoft.com/es-es/documentation/articles/app-insights-pricing/" TargetMode="External"/><Relationship Id="rId5" Type="http://schemas.openxmlformats.org/officeDocument/2006/relationships/hyperlink" Target="https://azure.microsoft.com/es-es/documentation/articles/app-insights-asp-net/#run" TargetMode="External"/><Relationship Id="rId4" Type="http://schemas.openxmlformats.org/officeDocument/2006/relationships/hyperlink" Target="https://azure.microsoft.com/es-es/documentation/articles/app-insights-overview/#primeros-paso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crosoft/ApplicationInsights-iO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docs.oracle.com/javase/7/docs/technotes/guides/jdbc/"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es-es/documentation/articles/app-insights-api-custom-events-metrics/#track-event"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hyperlink" Target="https://azure.microsoft.com/es-es/documentation/articles/app-insights-asp-net-trace-logs/" TargetMode="External"/><Relationship Id="rId5" Type="http://schemas.openxmlformats.org/officeDocument/2006/relationships/hyperlink" Target="https://azure.microsoft.com/es-es/documentation/articles/app-insights-asp-net-exceptions/#exceptions" TargetMode="External"/><Relationship Id="rId4" Type="http://schemas.openxmlformats.org/officeDocument/2006/relationships/hyperlink" Target="https://azure.microsoft.com/es-es/documentation/articles/app-insights-api-custom-events-metrics/#track-trac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s-es/documentation/articles/app-insights-pricing/#data-rate"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hyperlink" Target="https://azure.microsoft.com/es-es/documentation/articles/app-insights-pric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azure.microsoft.com/es-es/documentation/articles/app-insights-monitor-web-app-availability/#pruebas-web-de-varios-pasos" TargetMode="External"/><Relationship Id="rId5" Type="http://schemas.openxmlformats.org/officeDocument/2006/relationships/hyperlink" Target="https://azure.microsoft.com/es-es/documentation/articles/app-insights-asp-net-dependencies/" TargetMode="External"/><Relationship Id="rId4" Type="http://schemas.openxmlformats.org/officeDocument/2006/relationships/hyperlink" Target="https://azure.microsoft.com/es-es/documentation/articles/app-insights-monitor-web-app-availability/#configuracin-de-una-prueba-de-ping-de-la-direccin-ur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s-es/documentation/articles/app-insights-monitor-web-app-availability/"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hyperlink" Target="https://azure.microsoft.com/es-es/documentation/articles/app-insights-pric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hyperlink" Target="https://azure.microsoft.com/es-es/documentation/articles/app-insights-monitor-web-app-availability/"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hyperlink" Target="https://azure.microsoft.com/es-es/documentation/articles/app-insights-asp-net-exceptions/" TargetMode="External"/><Relationship Id="rId4" Type="http://schemas.openxmlformats.org/officeDocument/2006/relationships/hyperlink" Target="https://azure.microsoft.com/es-es/documentation/articles/app-insights-javascript/"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azure.microsoft.com/pricing/details/application-insights/"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hyperlink" Target="https://azure.microsoft.com/es-es/documentation/articles/app-insights-overview/"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azure.microsoft.com/es-es/documentation/articles/app-insights-pricing/#monthly-quota" TargetMode="External"/><Relationship Id="rId7"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hyperlink" Target="https://azure.microsoft.com/es-es/documentation/articles/app-insights-pricing/#continuous-export" TargetMode="External"/><Relationship Id="rId5" Type="http://schemas.openxmlformats.org/officeDocument/2006/relationships/hyperlink" Target="https://azure.microsoft.com/es-es/documentation/articles/app-insights-pricing/#data-retention" TargetMode="External"/><Relationship Id="rId4" Type="http://schemas.openxmlformats.org/officeDocument/2006/relationships/hyperlink" Target="https://azure.microsoft.com/es-es/documentation/articles/app-insights-pricing/#data-rate"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azure.microsoft.com/es-es/documentation/articles/app-insights-pricing/" TargetMode="External"/><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8" Type="http://schemas.openxmlformats.org/officeDocument/2006/relationships/hyperlink" Target="https://azure.microsoft.com/es-es/documentation/articles/app-insights-diagnostic-search/#filtro-de-los-tipos-de-evento" TargetMode="External"/><Relationship Id="rId3" Type="http://schemas.openxmlformats.org/officeDocument/2006/relationships/image" Target="../media/image3.png"/><Relationship Id="rId7" Type="http://schemas.openxmlformats.org/officeDocument/2006/relationships/hyperlink" Target="https://azure.microsoft.com/es-es/documentation/articles/app-insights-asp-net-dependencie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azure.microsoft.com/es-es/documentation/articles/app-insights-diagnostic-search/#guardado-de-la-bsqueda" TargetMode="External"/><Relationship Id="rId5" Type="http://schemas.openxmlformats.org/officeDocument/2006/relationships/image" Target="../media/image23.png"/><Relationship Id="rId4" Type="http://schemas.openxmlformats.org/officeDocument/2006/relationships/hyperlink" Target="https://azure.microsoft.com/es-es/documentation/articles/app-insights-pricing/"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s-es/documentation/articles/app-insights-detect-triage-diagnose/" TargetMode="External"/><Relationship Id="rId2" Type="http://schemas.openxmlformats.org/officeDocument/2006/relationships/hyperlink" Target="https://azure.microsoft.com/es-es/documentation/articles/app-insights-overview-usage/" TargetMode="Externa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8.xml"/><Relationship Id="rId5" Type="http://schemas.openxmlformats.org/officeDocument/2006/relationships/image" Target="../media/image64.png"/><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6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hyperlink" Target="https://azure.microsoft.com/es-es/documentation/articles/app-insights-web-track-usage/" TargetMode="External"/><Relationship Id="rId13" Type="http://schemas.openxmlformats.org/officeDocument/2006/relationships/hyperlink" Target="https://azure.microsoft.com/es-es/documentation/articles/app-insights-platforms/#projects" TargetMode="External"/><Relationship Id="rId18" Type="http://schemas.openxmlformats.org/officeDocument/2006/relationships/image" Target="../media/image9.jpg"/><Relationship Id="rId3" Type="http://schemas.openxmlformats.org/officeDocument/2006/relationships/notesSlide" Target="../notesSlides/notesSlide3.xml"/><Relationship Id="rId21" Type="http://schemas.openxmlformats.org/officeDocument/2006/relationships/image" Target="../media/image12.jpg"/><Relationship Id="rId7" Type="http://schemas.openxmlformats.org/officeDocument/2006/relationships/hyperlink" Target="https://azure.microsoft.com/es-es/documentation/articles/app-insights-java-get-started/" TargetMode="External"/><Relationship Id="rId12" Type="http://schemas.openxmlformats.org/officeDocument/2006/relationships/hyperlink" Target="https://rubygems.org/gems/application_insights" TargetMode="External"/><Relationship Id="rId17" Type="http://schemas.openxmlformats.org/officeDocument/2006/relationships/image" Target="../media/image8.jpg"/><Relationship Id="rId2" Type="http://schemas.openxmlformats.org/officeDocument/2006/relationships/slideLayout" Target="../slideLayouts/slideLayout8.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customXml" Target="../../customXml/item4.xml"/><Relationship Id="rId6" Type="http://schemas.openxmlformats.org/officeDocument/2006/relationships/hyperlink" Target="https://azure.microsoft.com/es-es/documentation/articles/app-insights-windows-cpp/" TargetMode="External"/><Relationship Id="rId11" Type="http://schemas.openxmlformats.org/officeDocument/2006/relationships/hyperlink" Target="https://pypi.python.org/pypi/applicationinsights/0.1.0" TargetMode="External"/><Relationship Id="rId5" Type="http://schemas.openxmlformats.org/officeDocument/2006/relationships/hyperlink" Target="https://azure.microsoft.com/es-es/documentation/articles/app-insights-windows-get-started/" TargetMode="External"/><Relationship Id="rId15" Type="http://schemas.openxmlformats.org/officeDocument/2006/relationships/image" Target="../media/image6.png"/><Relationship Id="rId10" Type="http://schemas.openxmlformats.org/officeDocument/2006/relationships/hyperlink" Target="https://github.com/Microsoft/ApplicationInsights-PHP" TargetMode="External"/><Relationship Id="rId19" Type="http://schemas.openxmlformats.org/officeDocument/2006/relationships/image" Target="../media/image10.png"/><Relationship Id="rId4" Type="http://schemas.openxmlformats.org/officeDocument/2006/relationships/hyperlink" Target="https://azure.microsoft.com/es-es/documentation/articles/app-insights-asp-net/" TargetMode="External"/><Relationship Id="rId9" Type="http://schemas.openxmlformats.org/officeDocument/2006/relationships/hyperlink" Target="https://github.com/Microsoft/ApplicationInsights-iOS" TargetMode="External"/><Relationship Id="rId1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s://azure.microsoft.com/es-es/documentation/articles/app-insights-overview-usage/#profundizacin-en-eventos-especficos" TargetMode="External"/><Relationship Id="rId5" Type="http://schemas.openxmlformats.org/officeDocument/2006/relationships/image" Target="../media/image23.png"/><Relationship Id="rId4" Type="http://schemas.openxmlformats.org/officeDocument/2006/relationships/hyperlink" Target="https://azure.microsoft.com/es-es/documentation/articles/app-insights-pricing/"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8.xml"/><Relationship Id="rId5" Type="http://schemas.openxmlformats.org/officeDocument/2006/relationships/image" Target="../media/image70.png"/><Relationship Id="rId4" Type="http://schemas.openxmlformats.org/officeDocument/2006/relationships/image" Target="../media/image69.png"/></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52.png"/><Relationship Id="rId5" Type="http://schemas.openxmlformats.org/officeDocument/2006/relationships/image" Target="../media/image73.png"/><Relationship Id="rId4" Type="http://schemas.openxmlformats.org/officeDocument/2006/relationships/image" Target="../media/image72.png"/></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8.xml"/><Relationship Id="rId5" Type="http://schemas.openxmlformats.org/officeDocument/2006/relationships/image" Target="../media/image75.png"/><Relationship Id="rId4" Type="http://schemas.openxmlformats.org/officeDocument/2006/relationships/image" Target="../media/image74.png"/></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hyperlink" Target="https://azure.microsoft.com/es-es/documentation/articles/app-insights-cloudservices/" TargetMode="External"/><Relationship Id="rId13" Type="http://schemas.openxmlformats.org/officeDocument/2006/relationships/hyperlink" Target="https://azure.microsoft.com/es-es/documentation/articles/app-insights-java-live/" TargetMode="External"/><Relationship Id="rId18" Type="http://schemas.openxmlformats.org/officeDocument/2006/relationships/hyperlink" Target="https://azure.microsoft.com/es-es/documentation/articles/app-insights-windows-cpp/" TargetMode="External"/><Relationship Id="rId3" Type="http://schemas.openxmlformats.org/officeDocument/2006/relationships/hyperlink" Target="https://www.npmjs.com/package/angular-applicationinsights" TargetMode="External"/><Relationship Id="rId21" Type="http://schemas.openxmlformats.org/officeDocument/2006/relationships/hyperlink" Target="https://azure.microsoft.com/es-es/documentation/articles/app-insights-platforms/#projects" TargetMode="External"/><Relationship Id="rId7" Type="http://schemas.openxmlformats.org/officeDocument/2006/relationships/hyperlink" Target="https://azure.microsoft.com/es-es/documentation/articles/insights-perf-analytics/" TargetMode="External"/><Relationship Id="rId12" Type="http://schemas.openxmlformats.org/officeDocument/2006/relationships/hyperlink" Target="https://azure.microsoft.com/es-es/documentation/articles/app-insights-java-get-started/" TargetMode="External"/><Relationship Id="rId17" Type="http://schemas.openxmlformats.org/officeDocument/2006/relationships/hyperlink" Target="https://azure.microsoft.com/es-es/documentation/articles/app-insights-windows-get-started/" TargetMode="External"/><Relationship Id="rId2" Type="http://schemas.openxmlformats.org/officeDocument/2006/relationships/notesSlide" Target="../notesSlides/notesSlide4.xml"/><Relationship Id="rId16" Type="http://schemas.openxmlformats.org/officeDocument/2006/relationships/hyperlink" Target="http://joe.blog.freemansoft.com/2015/12/enabling-microsoft-application-insight.html" TargetMode="External"/><Relationship Id="rId20" Type="http://schemas.openxmlformats.org/officeDocument/2006/relationships/hyperlink" Target="https://github.com/Microsoft/ApplicationInsights-Xamarin" TargetMode="External"/><Relationship Id="rId1" Type="http://schemas.openxmlformats.org/officeDocument/2006/relationships/slideLayout" Target="../slideLayouts/slideLayout8.xml"/><Relationship Id="rId6" Type="http://schemas.openxmlformats.org/officeDocument/2006/relationships/hyperlink" Target="https://github.com/Microsoft/ApplicationInsights-Android" TargetMode="External"/><Relationship Id="rId11" Type="http://schemas.openxmlformats.org/officeDocument/2006/relationships/hyperlink" Target="https://github.com/Microsoft/ApplicationInsights-iOS" TargetMode="External"/><Relationship Id="rId5" Type="http://schemas.openxmlformats.org/officeDocument/2006/relationships/hyperlink" Target="https://azure.microsoft.com/es-es/documentation/articles/app-insights-asp-net-five/" TargetMode="External"/><Relationship Id="rId15" Type="http://schemas.openxmlformats.org/officeDocument/2006/relationships/hyperlink" Target="https://github.com/Microsoft/ApplicationInsights-OSX" TargetMode="External"/><Relationship Id="rId10" Type="http://schemas.openxmlformats.org/officeDocument/2006/relationships/hyperlink" Target="https://azure.microsoft.com/es-es/documentation/articles/app-insights-docker/" TargetMode="External"/><Relationship Id="rId19" Type="http://schemas.openxmlformats.org/officeDocument/2006/relationships/hyperlink" Target="https://azure.microsoft.com/es-es/documentation/articles/app-insights-windows-desktop/" TargetMode="External"/><Relationship Id="rId4" Type="http://schemas.openxmlformats.org/officeDocument/2006/relationships/hyperlink" Target="https://azure.microsoft.com/es-es/documentation/articles/app-insights-asp-net/" TargetMode="External"/><Relationship Id="rId9" Type="http://schemas.openxmlformats.org/officeDocument/2006/relationships/hyperlink" Target="https://azure.microsoft.com/es-es/documentation/articles/app-insights-sample-mscrm/" TargetMode="External"/><Relationship Id="rId14" Type="http://schemas.openxmlformats.org/officeDocument/2006/relationships/hyperlink" Target="https://www.npmjs.com/package/applicationinsights"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8" Type="http://schemas.openxmlformats.org/officeDocument/2006/relationships/hyperlink" Target="https://azure.microsoft.com/es-es/documentation/articles/app-insights-api-custom-events-metrics/#track-trace" TargetMode="External"/><Relationship Id="rId3" Type="http://schemas.openxmlformats.org/officeDocument/2006/relationships/hyperlink" Target="https://azure.microsoft.com/es-es/documentation/articles/app-insights-api-custom-events-metrics/#page-views" TargetMode="External"/><Relationship Id="rId7" Type="http://schemas.openxmlformats.org/officeDocument/2006/relationships/hyperlink" Target="https://azure.microsoft.com/es-es/documentation/articles/app-insights-api-custom-events-metrics/#track-request" TargetMode="External"/><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hyperlink" Target="https://azure.microsoft.com/es-es/documentation/articles/app-insights-api-custom-events-metrics/#track-exception" TargetMode="External"/><Relationship Id="rId5" Type="http://schemas.openxmlformats.org/officeDocument/2006/relationships/hyperlink" Target="https://azure.microsoft.com/es-es/documentation/articles/app-insights-api-custom-events-metrics/#track-metric" TargetMode="External"/><Relationship Id="rId4" Type="http://schemas.openxmlformats.org/officeDocument/2006/relationships/hyperlink" Target="https://azure.microsoft.com/es-es/documentation/articles/app-insights-api-custom-events-metrics/#track-event" TargetMode="External"/><Relationship Id="rId9" Type="http://schemas.openxmlformats.org/officeDocument/2006/relationships/hyperlink" Target="https://azure.microsoft.com/es-es/documentation/articles/app-insights-api-custom-events-metrics/#track-dependency"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2.xml"/><Relationship Id="rId1" Type="http://schemas.openxmlformats.org/officeDocument/2006/relationships/slideLayout" Target="../slideLayouts/slideLayout8.xml"/><Relationship Id="rId5" Type="http://schemas.openxmlformats.org/officeDocument/2006/relationships/image" Target="../media/image80.png"/><Relationship Id="rId4" Type="http://schemas.openxmlformats.org/officeDocument/2006/relationships/image" Target="../media/image79.png"/></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3.xml"/><Relationship Id="rId1" Type="http://schemas.openxmlformats.org/officeDocument/2006/relationships/slideLayout" Target="../slideLayouts/slideLayout8.xml"/><Relationship Id="rId4" Type="http://schemas.openxmlformats.org/officeDocument/2006/relationships/image" Target="../media/image82.png"/></Relationships>
</file>

<file path=ppt/slides/_rels/slide7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4.xml"/><Relationship Id="rId1" Type="http://schemas.openxmlformats.org/officeDocument/2006/relationships/slideLayout" Target="../slideLayouts/slideLayout8.xml"/><Relationship Id="rId4" Type="http://schemas.openxmlformats.org/officeDocument/2006/relationships/image" Target="../media/image84.png"/></Relationships>
</file>

<file path=ppt/slides/_rels/slide7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s-es/documentation/articles/app-insights-diagnostic-search/" TargetMode="External"/><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github.com/Microsoft/ApplicationInsights-iOS" TargetMode="External"/><Relationship Id="rId5" Type="http://schemas.openxmlformats.org/officeDocument/2006/relationships/hyperlink" Target="http://blogs.msdn.com/b/visualstudioalm/archive/2015/07/30/getting-application-insights-counters-with-cloud-based-load-testing.aspx" TargetMode="External"/><Relationship Id="rId4" Type="http://schemas.openxmlformats.org/officeDocument/2006/relationships/hyperlink" Target="https://azure.microsoft.com/es-es/documentation/articles/app-insights-java-trace-logs/"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71.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8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72.xml"/><Relationship Id="rId1" Type="http://schemas.openxmlformats.org/officeDocument/2006/relationships/slideLayout" Target="../slideLayouts/slideLayout8.xml"/><Relationship Id="rId5" Type="http://schemas.openxmlformats.org/officeDocument/2006/relationships/image" Target="../media/image52.png"/><Relationship Id="rId4" Type="http://schemas.openxmlformats.org/officeDocument/2006/relationships/image" Target="../media/image93.png"/></Relationships>
</file>

<file path=ppt/slides/_rels/slide8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hyperlink" Target="https://azure.microsoft.com/es-es/documentation/articles/app-insights-export-telemetry/" TargetMode="External"/><Relationship Id="rId2" Type="http://schemas.openxmlformats.org/officeDocument/2006/relationships/notesSlide" Target="../notesSlides/notesSlide74.xml"/><Relationship Id="rId1" Type="http://schemas.openxmlformats.org/officeDocument/2006/relationships/slideLayout" Target="../slideLayouts/slideLayout8.xml"/><Relationship Id="rId4" Type="http://schemas.openxmlformats.org/officeDocument/2006/relationships/image" Target="../media/image95.png"/></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8" Type="http://schemas.openxmlformats.org/officeDocument/2006/relationships/hyperlink" Target="https://azure.microsoft.com/es-es/documentation/articles/app-insights-search-diagnostic-logs/" TargetMode="External"/><Relationship Id="rId3" Type="http://schemas.openxmlformats.org/officeDocument/2006/relationships/hyperlink" Target="https://azure.microsoft.com/es-es/documentation/articles/app-insights-monitor-web-app-availability/" TargetMode="External"/><Relationship Id="rId7" Type="http://schemas.openxmlformats.org/officeDocument/2006/relationships/hyperlink" Target="https://azure.microsoft.com/es-es/documentation/articles/app-insights-search-diagnostic-logs/#exceptions" TargetMode="External"/><Relationship Id="rId2" Type="http://schemas.openxmlformats.org/officeDocument/2006/relationships/notesSlide" Target="../notesSlides/notesSlide77.xml"/><Relationship Id="rId1" Type="http://schemas.openxmlformats.org/officeDocument/2006/relationships/slideLayout" Target="../slideLayouts/slideLayout8.xml"/><Relationship Id="rId6" Type="http://schemas.openxmlformats.org/officeDocument/2006/relationships/hyperlink" Target="https://azure.microsoft.com/es-es/documentation/articles/app-insights-api-custom-events-metrics/#track-dependency" TargetMode="External"/><Relationship Id="rId11" Type="http://schemas.openxmlformats.org/officeDocument/2006/relationships/image" Target="../media/image52.png"/><Relationship Id="rId5" Type="http://schemas.openxmlformats.org/officeDocument/2006/relationships/hyperlink" Target="https://azure.microsoft.com/es-es/documentation/articles/app-insights-monitor-performance-live-website-now/" TargetMode="External"/><Relationship Id="rId10" Type="http://schemas.openxmlformats.org/officeDocument/2006/relationships/hyperlink" Target="https://azure.microsoft.com/es-es/documentation/articles/app-insights-api-custom-events-metrics/" TargetMode="External"/><Relationship Id="rId4" Type="http://schemas.openxmlformats.org/officeDocument/2006/relationships/hyperlink" Target="https://azure.microsoft.com/es-es/documentation/articles/app-insights-asp-net/" TargetMode="External"/><Relationship Id="rId9" Type="http://schemas.openxmlformats.org/officeDocument/2006/relationships/hyperlink" Target="https://azure.microsoft.com/es-es/documentation/articles/app-insights-javascrip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ordpress.org/plugins/application-insights/" TargetMode="External"/><Relationship Id="rId13" Type="http://schemas.openxmlformats.org/officeDocument/2006/relationships/image" Target="../media/image17.jpg"/><Relationship Id="rId3" Type="http://schemas.openxmlformats.org/officeDocument/2006/relationships/hyperlink" Target="https://github.com/fidmor89/appInsights-Concrete" TargetMode="External"/><Relationship Id="rId7" Type="http://schemas.openxmlformats.org/officeDocument/2006/relationships/hyperlink" Target="https://azure.microsoft.com/es-es/documentation/articles/app-insights-sharepoint/" TargetMode="External"/><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s://orchardazureappinsights.codeplex.com/" TargetMode="External"/><Relationship Id="rId11" Type="http://schemas.openxmlformats.org/officeDocument/2006/relationships/image" Target="../media/image15.png"/><Relationship Id="rId5" Type="http://schemas.openxmlformats.org/officeDocument/2006/relationships/hyperlink" Target="https://github.com/fidmor89/AppInsights-Joomla" TargetMode="External"/><Relationship Id="rId15" Type="http://schemas.openxmlformats.org/officeDocument/2006/relationships/image" Target="../media/image19.png"/><Relationship Id="rId10" Type="http://schemas.openxmlformats.org/officeDocument/2006/relationships/image" Target="../media/image14.jpg"/><Relationship Id="rId4" Type="http://schemas.openxmlformats.org/officeDocument/2006/relationships/hyperlink" Target="https://github.com/fidmor89/AppInsights-Drupal" TargetMode="External"/><Relationship Id="rId9" Type="http://schemas.openxmlformats.org/officeDocument/2006/relationships/hyperlink" Target="https://github.com/Microsoft/ApplicationInsights-iOS" TargetMode="External"/><Relationship Id="rId14" Type="http://schemas.openxmlformats.org/officeDocument/2006/relationships/image" Target="../media/image18.png"/></Relationships>
</file>

<file path=ppt/slides/_rels/slide90.xml.rels><?xml version="1.0" encoding="UTF-8" standalone="yes"?>
<Relationships xmlns="http://schemas.openxmlformats.org/package/2006/relationships"><Relationship Id="rId3" Type="http://schemas.openxmlformats.org/officeDocument/2006/relationships/hyperlink" Target="https://azure.microsoft.com/es-es/documentation/services/application-insights/" TargetMode="External"/><Relationship Id="rId7" Type="http://schemas.openxmlformats.org/officeDocument/2006/relationships/image" Target="../media/image52.png"/><Relationship Id="rId2" Type="http://schemas.openxmlformats.org/officeDocument/2006/relationships/notesSlide" Target="../notesSlides/notesSlide78.xml"/><Relationship Id="rId1" Type="http://schemas.openxmlformats.org/officeDocument/2006/relationships/slideLayout" Target="../slideLayouts/slideLayout8.xml"/><Relationship Id="rId6" Type="http://schemas.openxmlformats.org/officeDocument/2006/relationships/hyperlink" Target="https://azure.microsoft.com/en-us/blog/tag/application-insights/" TargetMode="External"/><Relationship Id="rId5" Type="http://schemas.openxmlformats.org/officeDocument/2006/relationships/hyperlink" Target="https://channel9.msdn.com/Blogs/channel9spain/Application-Insights" TargetMode="External"/><Relationship Id="rId4" Type="http://schemas.openxmlformats.org/officeDocument/2006/relationships/hyperlink" Target="https://mva.microsoft.com/"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8.xml"/><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3" y="-11119"/>
            <a:ext cx="12210661" cy="6858000"/>
          </a:xfrm>
          <a:prstGeom prst="rect">
            <a:avLst/>
          </a:prstGeom>
        </p:spPr>
      </p:pic>
      <p:sp>
        <p:nvSpPr>
          <p:cNvPr id="2" name="Title 1"/>
          <p:cNvSpPr>
            <a:spLocks noGrp="1"/>
          </p:cNvSpPr>
          <p:nvPr>
            <p:ph type="ctrTitle"/>
          </p:nvPr>
        </p:nvSpPr>
        <p:spPr>
          <a:xfrm>
            <a:off x="-18661" y="1519101"/>
            <a:ext cx="12210662" cy="2070325"/>
          </a:xfrm>
        </p:spPr>
        <p:txBody>
          <a:bodyPr>
            <a:noAutofit/>
          </a:bodyPr>
          <a:lstStyle/>
          <a:p>
            <a:pPr algn="ctr"/>
            <a:r>
              <a:rPr lang="en-US" sz="9600" dirty="0" smtClean="0"/>
              <a:t>Application Insight</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s-AR" sz="4400" dirty="0" smtClean="0">
                <a:solidFill>
                  <a:srgbClr val="00B0F0"/>
                </a:solidFill>
                <a:latin typeface="+mj-lt"/>
              </a:rPr>
              <a:t>Germán Küber</a:t>
            </a:r>
            <a:endParaRPr lang="en-US" sz="4400" dirty="0" smtClean="0">
              <a:solidFill>
                <a:srgbClr val="00B0F0"/>
              </a:solidFill>
              <a:latin typeface="+mj-lt"/>
            </a:endParaRPr>
          </a:p>
          <a:p>
            <a:r>
              <a:rPr lang="en-US" sz="2800" dirty="0" err="1">
                <a:solidFill>
                  <a:schemeClr val="bg1"/>
                </a:solidFill>
                <a:latin typeface="+mj-lt"/>
              </a:rPr>
              <a:t>.Net</a:t>
            </a:r>
            <a:r>
              <a:rPr lang="en-US" sz="2800" dirty="0">
                <a:solidFill>
                  <a:schemeClr val="bg1"/>
                </a:solidFill>
                <a:latin typeface="+mj-lt"/>
              </a:rPr>
              <a:t> Technical Lead</a:t>
            </a:r>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4919" y="3851191"/>
            <a:ext cx="1463498" cy="2175734"/>
          </a:xfrm>
          <a:prstGeom prst="rect">
            <a:avLst/>
          </a:prstGeom>
        </p:spPr>
      </p:pic>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par>
                                <p:cTn id="11" presetID="1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par>
                                <p:cTn id="15" presetID="22" presetClass="entr" presetSubtype="8"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smtClean="0"/>
              <a:t>¿Como </a:t>
            </a:r>
            <a:r>
              <a:rPr lang="en-US" dirty="0" err="1" smtClean="0"/>
              <a:t>funciona</a:t>
            </a:r>
            <a:r>
              <a:rPr lang="en-US" dirty="0" smtClean="0"/>
              <a:t>?</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501" y="5029200"/>
            <a:ext cx="8349875" cy="1287273"/>
          </a:xfrm>
          <a:prstGeom prst="rect">
            <a:avLst/>
          </a:prstGeom>
        </p:spPr>
      </p:pic>
      <p:sp>
        <p:nvSpPr>
          <p:cNvPr id="4" name="Content Placeholder 2"/>
          <p:cNvSpPr txBox="1">
            <a:spLocks/>
          </p:cNvSpPr>
          <p:nvPr/>
        </p:nvSpPr>
        <p:spPr>
          <a:xfrm>
            <a:off x="745660" y="1607451"/>
            <a:ext cx="11079822" cy="322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buFont typeface="+mj-lt"/>
              <a:buAutoNum type="arabicPeriod"/>
            </a:pPr>
            <a:r>
              <a:rPr lang="es-ES" sz="4000" dirty="0" smtClean="0">
                <a:latin typeface="+mj-lt"/>
              </a:rPr>
              <a:t>Instale </a:t>
            </a:r>
            <a:r>
              <a:rPr lang="es-ES" sz="4000" dirty="0">
                <a:latin typeface="+mj-lt"/>
              </a:rPr>
              <a:t>un pequeño SDK en su </a:t>
            </a:r>
            <a:r>
              <a:rPr lang="es-ES" sz="4000" dirty="0" smtClean="0">
                <a:latin typeface="+mj-lt"/>
              </a:rPr>
              <a:t>aplicación.</a:t>
            </a:r>
          </a:p>
          <a:p>
            <a:pPr marL="742950" indent="-742950">
              <a:buFont typeface="+mj-lt"/>
              <a:buAutoNum type="arabicPeriod"/>
            </a:pPr>
            <a:r>
              <a:rPr lang="es-ES" sz="4000" dirty="0" smtClean="0">
                <a:latin typeface="+mj-lt"/>
              </a:rPr>
              <a:t>Configure </a:t>
            </a:r>
            <a:r>
              <a:rPr lang="es-ES" sz="4000" dirty="0">
                <a:latin typeface="+mj-lt"/>
              </a:rPr>
              <a:t>una cuenta en el portal de Application </a:t>
            </a:r>
            <a:r>
              <a:rPr lang="es-ES" sz="4000" dirty="0" smtClean="0">
                <a:latin typeface="+mj-lt"/>
              </a:rPr>
              <a:t>Insights.</a:t>
            </a:r>
          </a:p>
          <a:p>
            <a:pPr marL="742950" indent="-742950">
              <a:buFont typeface="+mj-lt"/>
              <a:buAutoNum type="arabicPeriod"/>
            </a:pPr>
            <a:r>
              <a:rPr lang="es-ES" sz="4000" dirty="0" smtClean="0">
                <a:latin typeface="+mj-lt"/>
              </a:rPr>
              <a:t>El </a:t>
            </a:r>
            <a:r>
              <a:rPr lang="es-ES" sz="4000" dirty="0">
                <a:latin typeface="+mj-lt"/>
              </a:rPr>
              <a:t>SDK supervisa la aplicación y envía los datos de telemetría al portal.</a:t>
            </a:r>
          </a:p>
        </p:txBody>
      </p:sp>
    </p:spTree>
    <p:extLst>
      <p:ext uri="{BB962C8B-B14F-4D97-AF65-F5344CB8AC3E}">
        <p14:creationId xmlns:p14="http://schemas.microsoft.com/office/powerpoint/2010/main" val="39119259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par>
                                <p:cTn id="16" presetID="17"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a:t>Application Insights para ASP.NET 5</a:t>
            </a:r>
          </a:p>
        </p:txBody>
      </p:sp>
      <p:sp>
        <p:nvSpPr>
          <p:cNvPr id="4" name="Content Placeholder 2"/>
          <p:cNvSpPr txBox="1">
            <a:spLocks/>
          </p:cNvSpPr>
          <p:nvPr/>
        </p:nvSpPr>
        <p:spPr>
          <a:xfrm>
            <a:off x="745660" y="1607451"/>
            <a:ext cx="11079822" cy="322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a:latin typeface="+mj-lt"/>
                <a:hlinkClick r:id="rId3"/>
              </a:rPr>
              <a:t>El explorador de métricas</a:t>
            </a:r>
            <a:r>
              <a:rPr lang="es-ES" sz="3200" dirty="0">
                <a:latin typeface="+mj-lt"/>
              </a:rPr>
              <a:t> muestra gráficos y tablas de métricas y recuentos, como tiempos de respuesta, tasas de errores o las métricas que crea el usuario con la </a:t>
            </a:r>
            <a:r>
              <a:rPr lang="es-ES" sz="3200" dirty="0">
                <a:latin typeface="+mj-lt"/>
                <a:hlinkClick r:id="rId4"/>
              </a:rPr>
              <a:t>API</a:t>
            </a:r>
            <a:r>
              <a:rPr lang="es-ES" sz="3200" dirty="0">
                <a:latin typeface="+mj-lt"/>
              </a:rPr>
              <a:t>. </a:t>
            </a:r>
          </a:p>
          <a:p>
            <a:r>
              <a:rPr lang="es-ES" sz="3200" dirty="0" smtClean="0">
                <a:latin typeface="+mj-lt"/>
                <a:hlinkClick r:id="rId5"/>
              </a:rPr>
              <a:t>El explorador de búsqueda</a:t>
            </a:r>
            <a:r>
              <a:rPr lang="es-ES" sz="3200" dirty="0" smtClean="0">
                <a:latin typeface="+mj-lt"/>
              </a:rPr>
              <a:t> enumera los eventos individuales, como solicitudes específicas, excepciones, seguimientos de registros o eventos creados por el usuario con la </a:t>
            </a:r>
            <a:r>
              <a:rPr lang="es-ES" sz="3200" dirty="0" smtClean="0">
                <a:latin typeface="+mj-lt"/>
                <a:hlinkClick r:id="rId4"/>
              </a:rPr>
              <a:t>API</a:t>
            </a:r>
            <a:r>
              <a:rPr lang="es-ES" sz="3200" dirty="0" smtClean="0">
                <a:latin typeface="+mj-lt"/>
              </a:rPr>
              <a:t>. </a:t>
            </a:r>
            <a:endParaRPr lang="es-ES" sz="4000" dirty="0">
              <a:latin typeface="+mj-lt"/>
            </a:endParaRPr>
          </a:p>
        </p:txBody>
      </p:sp>
      <p:pic>
        <p:nvPicPr>
          <p:cNvPr id="3" name="Imagen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0178" y="4547768"/>
            <a:ext cx="3478071" cy="2167358"/>
          </a:xfrm>
          <a:prstGeom prst="rect">
            <a:avLst/>
          </a:prstGeom>
        </p:spPr>
      </p:pic>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5342" y="5550946"/>
            <a:ext cx="3205814" cy="1164180"/>
          </a:xfrm>
          <a:prstGeom prst="rect">
            <a:avLst/>
          </a:prstGeom>
        </p:spPr>
      </p:pic>
    </p:spTree>
    <p:extLst>
      <p:ext uri="{BB962C8B-B14F-4D97-AF65-F5344CB8AC3E}">
        <p14:creationId xmlns:p14="http://schemas.microsoft.com/office/powerpoint/2010/main" val="29256222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par>
                                <p:cTn id="12" presetID="3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style.rotation</p:attrName>
                                        </p:attrNameLst>
                                      </p:cBhvr>
                                      <p:tavLst>
                                        <p:tav tm="0">
                                          <p:val>
                                            <p:fltVal val="90"/>
                                          </p:val>
                                        </p:tav>
                                        <p:tav tm="100000">
                                          <p:val>
                                            <p:fltVal val="0"/>
                                          </p:val>
                                        </p:tav>
                                      </p:tavLst>
                                    </p:anim>
                                    <p:animEffect transition="in" filter="fade">
                                      <p:cBhvr>
                                        <p:cTn id="17" dur="1000"/>
                                        <p:tgtEl>
                                          <p:spTgt spid="3"/>
                                        </p:tgtEl>
                                      </p:cBhvr>
                                    </p:animEffect>
                                  </p:childTnLst>
                                </p:cTn>
                              </p:par>
                              <p:par>
                                <p:cTn id="18" presetID="3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smtClean="0"/>
              <a:t>Application Insights para JavaScript</a:t>
            </a:r>
          </a:p>
          <a:p>
            <a:pPr algn="ctr"/>
            <a:endParaRPr lang="en-US" dirty="0"/>
          </a:p>
        </p:txBody>
      </p:sp>
      <p:sp>
        <p:nvSpPr>
          <p:cNvPr id="4" name="Content Placeholder 2"/>
          <p:cNvSpPr txBox="1">
            <a:spLocks/>
          </p:cNvSpPr>
          <p:nvPr/>
        </p:nvSpPr>
        <p:spPr>
          <a:xfrm>
            <a:off x="745660" y="1607451"/>
            <a:ext cx="11079822" cy="322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sz="3200" dirty="0">
                <a:latin typeface="+mj-lt"/>
              </a:rPr>
              <a:t>Obtenga información sobre el rendimiento y el uso de su página web</a:t>
            </a:r>
            <a:r>
              <a:rPr lang="es-AR" sz="3200" dirty="0" smtClean="0">
                <a:latin typeface="+mj-lt"/>
              </a:rPr>
              <a:t>.</a:t>
            </a:r>
          </a:p>
          <a:p>
            <a:r>
              <a:rPr lang="es-AR" sz="3200" dirty="0" smtClean="0">
                <a:latin typeface="+mj-lt"/>
              </a:rPr>
              <a:t>Averigüe </a:t>
            </a:r>
            <a:r>
              <a:rPr lang="es-AR" sz="3200" dirty="0">
                <a:latin typeface="+mj-lt"/>
              </a:rPr>
              <a:t>cuántos usuarios tiene, la frecuencia con que vuelven y las páginas que más usan</a:t>
            </a:r>
            <a:r>
              <a:rPr lang="es-AR" sz="3200" dirty="0" smtClean="0">
                <a:latin typeface="+mj-lt"/>
              </a:rPr>
              <a:t>.</a:t>
            </a:r>
          </a:p>
          <a:p>
            <a:r>
              <a:rPr lang="es-AR" sz="3200" dirty="0" smtClean="0">
                <a:latin typeface="+mj-lt"/>
              </a:rPr>
              <a:t>Obtenga </a:t>
            </a:r>
            <a:r>
              <a:rPr lang="es-AR" sz="3200" dirty="0">
                <a:latin typeface="+mj-lt"/>
              </a:rPr>
              <a:t>informes de tiempos de carga y las posibles excepciones.</a:t>
            </a:r>
            <a:endParaRPr lang="es-ES" sz="3200" dirty="0">
              <a:latin typeface="+mj-lt"/>
            </a:endParaRPr>
          </a:p>
        </p:txBody>
      </p:sp>
      <p:pic>
        <p:nvPicPr>
          <p:cNvPr id="5" name="Imagen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330" y="5051658"/>
            <a:ext cx="965383" cy="1435203"/>
          </a:xfrm>
          <a:prstGeom prst="rect">
            <a:avLst/>
          </a:prstGeom>
        </p:spPr>
      </p:pic>
    </p:spTree>
    <p:extLst>
      <p:ext uri="{BB962C8B-B14F-4D97-AF65-F5344CB8AC3E}">
        <p14:creationId xmlns:p14="http://schemas.microsoft.com/office/powerpoint/2010/main" val="12635865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dirty="0"/>
              <a:t>Agregar el script de </a:t>
            </a:r>
            <a:r>
              <a:rPr lang="es-ES" dirty="0" smtClean="0"/>
              <a:t>SDK</a:t>
            </a:r>
            <a:endParaRPr lang="en-US"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5372" y="1396773"/>
            <a:ext cx="4474791" cy="5036299"/>
          </a:xfrm>
          <a:prstGeom prst="rect">
            <a:avLst/>
          </a:prstGeom>
        </p:spPr>
      </p:pic>
      <p:sp>
        <p:nvSpPr>
          <p:cNvPr id="5" name="Content Placeholder 2"/>
          <p:cNvSpPr txBox="1">
            <a:spLocks/>
          </p:cNvSpPr>
          <p:nvPr/>
        </p:nvSpPr>
        <p:spPr>
          <a:xfrm>
            <a:off x="556089" y="2301201"/>
            <a:ext cx="6859283" cy="322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buFont typeface="+mj-lt"/>
              <a:buAutoNum type="arabicPeriod"/>
            </a:pPr>
            <a:r>
              <a:rPr lang="es-ES" sz="4000" dirty="0" smtClean="0">
                <a:latin typeface="+mj-lt"/>
              </a:rPr>
              <a:t>Copiamos el fragmento </a:t>
            </a:r>
            <a:r>
              <a:rPr lang="es-ES" sz="4000" dirty="0" err="1" smtClean="0">
                <a:latin typeface="+mj-lt"/>
              </a:rPr>
              <a:t>Js</a:t>
            </a:r>
            <a:r>
              <a:rPr lang="es-ES" sz="4000" dirty="0">
                <a:latin typeface="+mj-lt"/>
              </a:rPr>
              <a:t/>
            </a:r>
            <a:br>
              <a:rPr lang="es-ES" sz="4000" dirty="0">
                <a:latin typeface="+mj-lt"/>
              </a:rPr>
            </a:br>
            <a:r>
              <a:rPr lang="es-ES" sz="4000" dirty="0" smtClean="0">
                <a:latin typeface="+mj-lt"/>
              </a:rPr>
              <a:t>de la pagina de </a:t>
            </a:r>
            <a:r>
              <a:rPr lang="es-ES" sz="4000" dirty="0" err="1" smtClean="0">
                <a:latin typeface="+mj-lt"/>
              </a:rPr>
              <a:t>Azure</a:t>
            </a:r>
            <a:r>
              <a:rPr lang="es-ES" sz="4000" dirty="0" smtClean="0">
                <a:latin typeface="+mj-lt"/>
              </a:rPr>
              <a:t>.</a:t>
            </a:r>
          </a:p>
          <a:p>
            <a:pPr marL="742950" indent="-742950">
              <a:buFont typeface="+mj-lt"/>
              <a:buAutoNum type="arabicPeriod"/>
            </a:pPr>
            <a:r>
              <a:rPr lang="es-ES" sz="4000" dirty="0" smtClean="0">
                <a:latin typeface="+mj-lt"/>
              </a:rPr>
              <a:t>Agregamos esta fracción</a:t>
            </a:r>
            <a:r>
              <a:rPr lang="es-ES" sz="4000" dirty="0">
                <a:latin typeface="+mj-lt"/>
              </a:rPr>
              <a:t/>
            </a:r>
            <a:br>
              <a:rPr lang="es-ES" sz="4000" dirty="0">
                <a:latin typeface="+mj-lt"/>
              </a:rPr>
            </a:br>
            <a:r>
              <a:rPr lang="es-ES" sz="4000" dirty="0" smtClean="0">
                <a:latin typeface="+mj-lt"/>
              </a:rPr>
              <a:t>de código a nuestra app.</a:t>
            </a:r>
          </a:p>
          <a:p>
            <a:pPr marL="742950" indent="-742950">
              <a:buFont typeface="+mj-lt"/>
              <a:buAutoNum type="arabicPeriod"/>
            </a:pPr>
            <a:r>
              <a:rPr lang="es-ES" sz="4000" dirty="0" smtClean="0">
                <a:latin typeface="+mj-lt"/>
              </a:rPr>
              <a:t>Listo!!!!</a:t>
            </a:r>
          </a:p>
          <a:p>
            <a:pPr marL="0" indent="0">
              <a:buNone/>
            </a:pPr>
            <a:endParaRPr lang="es-ES" sz="4000" dirty="0" smtClean="0"/>
          </a:p>
        </p:txBody>
      </p:sp>
    </p:spTree>
    <p:extLst>
      <p:ext uri="{BB962C8B-B14F-4D97-AF65-F5344CB8AC3E}">
        <p14:creationId xmlns:p14="http://schemas.microsoft.com/office/powerpoint/2010/main" val="3139217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wipe(left)">
                                      <p:cBhvr>
                                        <p:cTn id="14" dur="500"/>
                                        <p:tgtEl>
                                          <p:spTgt spid="5">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left)">
                                      <p:cBhvr>
                                        <p:cTn id="1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err="1"/>
              <a:t>Exploración</a:t>
            </a:r>
            <a:r>
              <a:rPr lang="en-US" dirty="0"/>
              <a:t> de </a:t>
            </a:r>
            <a:r>
              <a:rPr lang="en-US" dirty="0" err="1"/>
              <a:t>los</a:t>
            </a:r>
            <a:r>
              <a:rPr lang="en-US" dirty="0"/>
              <a:t> </a:t>
            </a:r>
            <a:r>
              <a:rPr lang="en-US" dirty="0" err="1"/>
              <a:t>datos</a:t>
            </a:r>
            <a:endParaRPr lang="en-US" dirty="0"/>
          </a:p>
        </p:txBody>
      </p:sp>
      <p:sp>
        <p:nvSpPr>
          <p:cNvPr id="5" name="Content Placeholder 2"/>
          <p:cNvSpPr txBox="1">
            <a:spLocks/>
          </p:cNvSpPr>
          <p:nvPr/>
        </p:nvSpPr>
        <p:spPr>
          <a:xfrm>
            <a:off x="556089" y="2301201"/>
            <a:ext cx="11079822" cy="322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4000" dirty="0" smtClean="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115" y="1299955"/>
            <a:ext cx="5433509" cy="5433509"/>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89" y="4576833"/>
            <a:ext cx="5066765" cy="2077001"/>
          </a:xfrm>
          <a:prstGeom prst="rect">
            <a:avLst/>
          </a:prstGeom>
        </p:spPr>
      </p:pic>
      <p:sp>
        <p:nvSpPr>
          <p:cNvPr id="8" name="Content Placeholder 2"/>
          <p:cNvSpPr txBox="1">
            <a:spLocks/>
          </p:cNvSpPr>
          <p:nvPr/>
        </p:nvSpPr>
        <p:spPr>
          <a:xfrm>
            <a:off x="632289" y="1825297"/>
            <a:ext cx="5637626" cy="2130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4000" dirty="0" smtClean="0">
                <a:latin typeface="+mj-lt"/>
              </a:rPr>
              <a:t>Siempre encontrara</a:t>
            </a:r>
          </a:p>
          <a:p>
            <a:pPr marL="0" indent="0">
              <a:buNone/>
            </a:pPr>
            <a:r>
              <a:rPr lang="es-ES" sz="4000" dirty="0" smtClean="0">
                <a:latin typeface="+mj-lt"/>
              </a:rPr>
              <a:t>una vista tan detallada </a:t>
            </a:r>
          </a:p>
          <a:p>
            <a:pPr marL="0" indent="0">
              <a:buNone/>
            </a:pPr>
            <a:r>
              <a:rPr lang="es-ES" sz="4000" dirty="0" smtClean="0">
                <a:latin typeface="+mj-lt"/>
              </a:rPr>
              <a:t>como le sea necesaria.</a:t>
            </a:r>
          </a:p>
        </p:txBody>
      </p:sp>
    </p:spTree>
    <p:extLst>
      <p:ext uri="{BB962C8B-B14F-4D97-AF65-F5344CB8AC3E}">
        <p14:creationId xmlns:p14="http://schemas.microsoft.com/office/powerpoint/2010/main" val="11308424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plus(in)">
                                      <p:cBhvr>
                                        <p:cTn id="10" dur="2000"/>
                                        <p:tgtEl>
                                          <p:spTgt spid="3"/>
                                        </p:tgtEl>
                                      </p:cBhvr>
                                    </p:animEffect>
                                  </p:childTnLst>
                                </p:cTn>
                              </p:par>
                              <p:par>
                                <p:cTn id="11" presetID="13"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plus(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dirty="0"/>
              <a:t>Información general del uso de clientes</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280" y="3582296"/>
            <a:ext cx="4792466" cy="3192521"/>
          </a:xfrm>
          <a:prstGeom prst="rect">
            <a:avLst/>
          </a:prstGeom>
        </p:spPr>
      </p:pic>
      <p:sp>
        <p:nvSpPr>
          <p:cNvPr id="9" name="Content Placeholder 2"/>
          <p:cNvSpPr txBox="1">
            <a:spLocks/>
          </p:cNvSpPr>
          <p:nvPr/>
        </p:nvSpPr>
        <p:spPr>
          <a:xfrm>
            <a:off x="321214" y="1399351"/>
            <a:ext cx="11079822" cy="3495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b="1" dirty="0">
                <a:latin typeface="+mj-lt"/>
              </a:rPr>
              <a:t>Usuarios</a:t>
            </a:r>
            <a:r>
              <a:rPr lang="es-ES" sz="2800" b="1" dirty="0" smtClean="0">
                <a:latin typeface="+mj-lt"/>
              </a:rPr>
              <a:t>:</a:t>
            </a:r>
            <a:r>
              <a:rPr lang="es-ES" sz="2800" dirty="0" smtClean="0">
                <a:latin typeface="+mj-lt"/>
              </a:rPr>
              <a:t> </a:t>
            </a:r>
            <a:r>
              <a:rPr lang="es-ES" sz="2800" dirty="0">
                <a:latin typeface="+mj-lt"/>
              </a:rPr>
              <a:t>el número de usuarios diferentes durante el intervalo de tiempo del gráfico. (Las cookies se usan para identificar a los usuarios que vuelven).</a:t>
            </a:r>
          </a:p>
          <a:p>
            <a:r>
              <a:rPr lang="es-ES" sz="2800" b="1" dirty="0">
                <a:latin typeface="+mj-lt"/>
              </a:rPr>
              <a:t>Sesiones</a:t>
            </a:r>
            <a:r>
              <a:rPr lang="es-ES" sz="2800" b="1" dirty="0" smtClean="0">
                <a:latin typeface="+mj-lt"/>
              </a:rPr>
              <a:t>:</a:t>
            </a:r>
            <a:r>
              <a:rPr lang="es-ES" sz="2800" dirty="0" smtClean="0">
                <a:latin typeface="+mj-lt"/>
              </a:rPr>
              <a:t> </a:t>
            </a:r>
            <a:r>
              <a:rPr lang="es-ES" sz="2800" dirty="0">
                <a:latin typeface="+mj-lt"/>
              </a:rPr>
              <a:t>una sesión se cuenta cuando un usuario no ha realizado ninguna solicitud durante 30 minutos.</a:t>
            </a:r>
          </a:p>
          <a:p>
            <a:r>
              <a:rPr lang="es-ES" sz="2800" b="1" dirty="0">
                <a:latin typeface="+mj-lt"/>
              </a:rPr>
              <a:t>Vistas de página</a:t>
            </a:r>
            <a:r>
              <a:rPr lang="es-ES" sz="2800" dirty="0">
                <a:latin typeface="+mj-lt"/>
              </a:rPr>
              <a:t>: cuenta el número de </a:t>
            </a:r>
            <a:r>
              <a:rPr lang="es-ES" sz="2800" dirty="0" smtClean="0">
                <a:latin typeface="+mj-lt"/>
              </a:rPr>
              <a:t/>
            </a:r>
            <a:br>
              <a:rPr lang="es-ES" sz="2800" dirty="0" smtClean="0">
                <a:latin typeface="+mj-lt"/>
              </a:rPr>
            </a:br>
            <a:r>
              <a:rPr lang="es-ES" sz="2800" dirty="0" smtClean="0">
                <a:latin typeface="+mj-lt"/>
              </a:rPr>
              <a:t>llamadas </a:t>
            </a:r>
            <a:r>
              <a:rPr lang="es-ES" sz="2800" dirty="0">
                <a:latin typeface="+mj-lt"/>
              </a:rPr>
              <a:t>a </a:t>
            </a:r>
            <a:r>
              <a:rPr lang="es-ES" sz="2800" dirty="0" err="1">
                <a:latin typeface="+mj-lt"/>
              </a:rPr>
              <a:t>trackPageView</a:t>
            </a:r>
            <a:r>
              <a:rPr lang="es-ES" sz="2800" dirty="0">
                <a:latin typeface="+mj-lt"/>
              </a:rPr>
              <a:t>(), normalmente </a:t>
            </a:r>
            <a:r>
              <a:rPr lang="es-ES" sz="2800" dirty="0" smtClean="0">
                <a:latin typeface="+mj-lt"/>
              </a:rPr>
              <a:t/>
            </a:r>
            <a:br>
              <a:rPr lang="es-ES" sz="2800" dirty="0" smtClean="0">
                <a:latin typeface="+mj-lt"/>
              </a:rPr>
            </a:br>
            <a:r>
              <a:rPr lang="es-ES" sz="2800" dirty="0" smtClean="0">
                <a:latin typeface="+mj-lt"/>
              </a:rPr>
              <a:t>se llama </a:t>
            </a:r>
            <a:r>
              <a:rPr lang="es-ES" sz="2800" dirty="0">
                <a:latin typeface="+mj-lt"/>
              </a:rPr>
              <a:t>una vez en cada página </a:t>
            </a:r>
            <a:r>
              <a:rPr lang="es-ES" sz="2800" dirty="0" smtClean="0">
                <a:latin typeface="+mj-lt"/>
              </a:rPr>
              <a:t>web.</a:t>
            </a:r>
            <a:endParaRPr lang="es-ES" sz="2800" dirty="0">
              <a:latin typeface="+mj-lt"/>
            </a:endParaRPr>
          </a:p>
          <a:p>
            <a:pPr marL="0" indent="0">
              <a:buNone/>
            </a:pPr>
            <a:endParaRPr lang="es-ES" sz="4000" dirty="0" smtClean="0"/>
          </a:p>
        </p:txBody>
      </p:sp>
    </p:spTree>
    <p:extLst>
      <p:ext uri="{BB962C8B-B14F-4D97-AF65-F5344CB8AC3E}">
        <p14:creationId xmlns:p14="http://schemas.microsoft.com/office/powerpoint/2010/main" val="41654981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dirty="0"/>
              <a:t>Application Insights para los Servicios en la nube de </a:t>
            </a:r>
            <a:r>
              <a:rPr lang="es-ES" dirty="0" err="1"/>
              <a:t>Azure</a:t>
            </a:r>
            <a:endParaRPr lang="es-ES" dirty="0"/>
          </a:p>
        </p:txBody>
      </p:sp>
      <p:sp>
        <p:nvSpPr>
          <p:cNvPr id="4" name="Content Placeholder 2"/>
          <p:cNvSpPr txBox="1">
            <a:spLocks/>
          </p:cNvSpPr>
          <p:nvPr/>
        </p:nvSpPr>
        <p:spPr>
          <a:xfrm>
            <a:off x="734902" y="1865635"/>
            <a:ext cx="11079822" cy="1985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dirty="0" err="1">
                <a:latin typeface="+mj-lt"/>
                <a:hlinkClick r:id="rId3"/>
              </a:rPr>
              <a:t>Rol</a:t>
            </a:r>
            <a:r>
              <a:rPr lang="en-US" dirty="0">
                <a:latin typeface="+mj-lt"/>
                <a:hlinkClick r:id="rId3"/>
              </a:rPr>
              <a:t> web</a:t>
            </a:r>
            <a:endParaRPr lang="en-US" dirty="0">
              <a:latin typeface="+mj-lt"/>
            </a:endParaRPr>
          </a:p>
          <a:p>
            <a:pPr>
              <a:lnSpc>
                <a:spcPct val="200000"/>
              </a:lnSpc>
            </a:pPr>
            <a:r>
              <a:rPr lang="en-US" dirty="0" err="1">
                <a:latin typeface="+mj-lt"/>
                <a:hlinkClick r:id="rId4"/>
              </a:rPr>
              <a:t>Rol</a:t>
            </a:r>
            <a:r>
              <a:rPr lang="en-US" dirty="0">
                <a:latin typeface="+mj-lt"/>
                <a:hlinkClick r:id="rId4"/>
              </a:rPr>
              <a:t> de </a:t>
            </a:r>
            <a:r>
              <a:rPr lang="en-US" dirty="0" err="1">
                <a:latin typeface="+mj-lt"/>
                <a:hlinkClick r:id="rId4"/>
              </a:rPr>
              <a:t>trabajo</a:t>
            </a:r>
            <a:endParaRPr lang="en-US" dirty="0">
              <a:latin typeface="+mj-lt"/>
            </a:endParaRPr>
          </a:p>
          <a:p>
            <a:pPr>
              <a:lnSpc>
                <a:spcPct val="200000"/>
              </a:lnSpc>
            </a:pPr>
            <a:r>
              <a:rPr lang="en-US" dirty="0" err="1" smtClean="0">
                <a:latin typeface="+mj-lt"/>
                <a:hlinkClick r:id="rId5"/>
              </a:rPr>
              <a:t>Páginas</a:t>
            </a:r>
            <a:r>
              <a:rPr lang="en-US" dirty="0" smtClean="0">
                <a:latin typeface="+mj-lt"/>
                <a:hlinkClick r:id="rId5"/>
              </a:rPr>
              <a:t> </a:t>
            </a:r>
            <a:r>
              <a:rPr lang="en-US" dirty="0">
                <a:latin typeface="+mj-lt"/>
                <a:hlinkClick r:id="rId5"/>
              </a:rPr>
              <a:t>web</a:t>
            </a:r>
            <a:endParaRPr lang="en-US" dirty="0">
              <a:latin typeface="+mj-lt"/>
            </a:endParaRPr>
          </a:p>
        </p:txBody>
      </p:sp>
      <p:pic>
        <p:nvPicPr>
          <p:cNvPr id="8" name="Imagen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2888" y="2045442"/>
            <a:ext cx="3713886" cy="4434281"/>
          </a:xfrm>
          <a:prstGeom prst="rect">
            <a:avLst/>
          </a:prstGeom>
        </p:spPr>
      </p:pic>
    </p:spTree>
    <p:extLst>
      <p:ext uri="{BB962C8B-B14F-4D97-AF65-F5344CB8AC3E}">
        <p14:creationId xmlns:p14="http://schemas.microsoft.com/office/powerpoint/2010/main" val="23392448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left)">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1736257"/>
            <a:ext cx="12192000" cy="2289333"/>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AR" dirty="0" smtClean="0"/>
              <a:t>¿</a:t>
            </a:r>
            <a:r>
              <a:rPr lang="en-US" dirty="0" err="1" smtClean="0"/>
              <a:t>Cual</a:t>
            </a:r>
            <a:r>
              <a:rPr lang="en-US" dirty="0" smtClean="0"/>
              <a:t> </a:t>
            </a:r>
            <a:r>
              <a:rPr lang="en-US" dirty="0" err="1" smtClean="0"/>
              <a:t>es</a:t>
            </a:r>
            <a:r>
              <a:rPr lang="en-US" dirty="0" smtClean="0"/>
              <a:t> el </a:t>
            </a:r>
            <a:r>
              <a:rPr lang="en-US" dirty="0" err="1" smtClean="0"/>
              <a:t>impacto</a:t>
            </a:r>
            <a:r>
              <a:rPr lang="en-US" dirty="0" smtClean="0"/>
              <a:t> </a:t>
            </a:r>
            <a:r>
              <a:rPr lang="en-US" dirty="0" err="1" smtClean="0"/>
              <a:t>en</a:t>
            </a:r>
            <a:r>
              <a:rPr lang="en-US" dirty="0" smtClean="0"/>
              <a:t> el </a:t>
            </a:r>
            <a:r>
              <a:rPr lang="en-US" dirty="0" err="1" smtClean="0"/>
              <a:t>rendimiento</a:t>
            </a:r>
            <a:r>
              <a:rPr lang="en-US" dirty="0" smtClean="0"/>
              <a:t> de </a:t>
            </a:r>
            <a:r>
              <a:rPr lang="en-US" dirty="0" err="1" smtClean="0"/>
              <a:t>nuestras</a:t>
            </a:r>
            <a:r>
              <a:rPr lang="en-US" dirty="0" smtClean="0"/>
              <a:t> </a:t>
            </a:r>
            <a:r>
              <a:rPr lang="en-US" dirty="0" err="1" smtClean="0"/>
              <a:t>aplicaciones</a:t>
            </a:r>
            <a:r>
              <a:rPr lang="en-US" dirty="0" smtClean="0"/>
              <a:t>?</a:t>
            </a:r>
            <a:endParaRPr lang="en-U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8142" y="3754419"/>
            <a:ext cx="1534050" cy="2280621"/>
          </a:xfrm>
          <a:prstGeom prst="rect">
            <a:avLst/>
          </a:prstGeom>
        </p:spPr>
      </p:pic>
    </p:spTree>
    <p:extLst>
      <p:ext uri="{BB962C8B-B14F-4D97-AF65-F5344CB8AC3E}">
        <p14:creationId xmlns:p14="http://schemas.microsoft.com/office/powerpoint/2010/main" val="2400620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+Application Insight</a:t>
            </a:r>
            <a:endParaRPr lang="en-US" dirty="0"/>
          </a:p>
        </p:txBody>
      </p:sp>
      <p:pic>
        <p:nvPicPr>
          <p:cNvPr id="5" name="Content Placeholder 4"/>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7828941" y="3971522"/>
            <a:ext cx="4363059" cy="2886478"/>
          </a:xfrm>
          <a:prstGeom prst="rect">
            <a:avLst/>
          </a:prstGeom>
        </p:spPr>
      </p:pic>
      <p:sp>
        <p:nvSpPr>
          <p:cNvPr id="6" name="Content Placeholder 2"/>
          <p:cNvSpPr txBox="1">
            <a:spLocks/>
          </p:cNvSpPr>
          <p:nvPr/>
        </p:nvSpPr>
        <p:spPr>
          <a:xfrm>
            <a:off x="560798" y="1482812"/>
            <a:ext cx="11079822" cy="44197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a:pPr>
            <a:r>
              <a:rPr lang="es-ES" sz="2800" dirty="0" smtClean="0">
                <a:latin typeface="+mj-lt"/>
              </a:rPr>
              <a:t>Agrega </a:t>
            </a:r>
            <a:r>
              <a:rPr lang="es-ES" sz="2800" dirty="0">
                <a:latin typeface="+mj-lt"/>
              </a:rPr>
              <a:t>el paquete </a:t>
            </a:r>
            <a:r>
              <a:rPr lang="es-ES" sz="2800" dirty="0" err="1">
                <a:latin typeface="+mj-lt"/>
              </a:rPr>
              <a:t>NuGet</a:t>
            </a:r>
            <a:r>
              <a:rPr lang="es-ES" sz="2800" dirty="0">
                <a:latin typeface="+mj-lt"/>
              </a:rPr>
              <a:t> del SDK web de Application Insights al proyecto. </a:t>
            </a:r>
            <a:endParaRPr lang="es-ES" sz="2800" dirty="0" smtClean="0">
              <a:latin typeface="+mj-lt"/>
            </a:endParaRPr>
          </a:p>
          <a:p>
            <a:pPr marL="514350" indent="-514350">
              <a:lnSpc>
                <a:spcPct val="150000"/>
              </a:lnSpc>
              <a:buFont typeface="+mj-lt"/>
              <a:buAutoNum type="arabicPeriod"/>
            </a:pPr>
            <a:r>
              <a:rPr lang="es-ES" sz="2800" dirty="0" smtClean="0">
                <a:latin typeface="+mj-lt"/>
              </a:rPr>
              <a:t>Coloca </a:t>
            </a:r>
            <a:r>
              <a:rPr lang="es-ES" sz="2800" dirty="0">
                <a:latin typeface="+mj-lt"/>
              </a:rPr>
              <a:t>la clave de instrumentación en </a:t>
            </a:r>
            <a:r>
              <a:rPr lang="es-ES" sz="2800" dirty="0" err="1">
                <a:latin typeface="+mj-lt"/>
              </a:rPr>
              <a:t>ApplicationInsights.config</a:t>
            </a:r>
            <a:r>
              <a:rPr lang="es-ES" sz="2800" dirty="0" smtClean="0">
                <a:latin typeface="+mj-lt"/>
              </a:rPr>
              <a:t>.</a:t>
            </a:r>
          </a:p>
          <a:p>
            <a:pPr marL="514350" indent="-514350">
              <a:lnSpc>
                <a:spcPct val="150000"/>
              </a:lnSpc>
              <a:buFont typeface="+mj-lt"/>
              <a:buAutoNum type="arabicPeriod"/>
            </a:pPr>
            <a:r>
              <a:rPr lang="es-ES" sz="2800" dirty="0" smtClean="0">
                <a:latin typeface="+mj-lt"/>
              </a:rPr>
              <a:t>Verificar la telemetría.</a:t>
            </a:r>
            <a:endParaRPr lang="en-US" sz="2800" dirty="0">
              <a:latin typeface="+mj-lt"/>
            </a:endParaRPr>
          </a:p>
        </p:txBody>
      </p:sp>
    </p:spTree>
    <p:extLst>
      <p:ext uri="{BB962C8B-B14F-4D97-AF65-F5344CB8AC3E}">
        <p14:creationId xmlns:p14="http://schemas.microsoft.com/office/powerpoint/2010/main" val="1288029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47"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left)">
                                      <p:cBhvr>
                                        <p:cTn id="16" dur="500"/>
                                        <p:tgtEl>
                                          <p:spTgt spid="6">
                                            <p:txEl>
                                              <p:pRg st="1" end="1"/>
                                            </p:txEl>
                                          </p:spTgt>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left)">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3" y="-11119"/>
            <a:ext cx="12210661" cy="6858000"/>
          </a:xfrm>
          <a:prstGeom prst="rect">
            <a:avLst/>
          </a:prstGeom>
        </p:spPr>
      </p:pic>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pPr marL="571500" indent="-571500">
              <a:buFont typeface="Arial" panose="020B0604020202020204" pitchFamily="34" charset="0"/>
              <a:buChar char="•"/>
            </a:pPr>
            <a:r>
              <a:rPr lang="en-US" sz="4400" dirty="0" smtClean="0">
                <a:latin typeface="+mj-lt"/>
                <a:hlinkClick r:id="rId4"/>
              </a:rPr>
              <a:t>Registrar Application Insight</a:t>
            </a:r>
            <a:endParaRPr lang="en-US" sz="4400" dirty="0" smtClean="0">
              <a:latin typeface="+mj-lt"/>
            </a:endParaRPr>
          </a:p>
          <a:p>
            <a:pPr marL="571500" indent="-571500">
              <a:buFont typeface="Arial" panose="020B0604020202020204" pitchFamily="34" charset="0"/>
              <a:buChar char="•"/>
            </a:pPr>
            <a:r>
              <a:rPr lang="en-US" sz="4400" dirty="0" err="1">
                <a:latin typeface="+mj-lt"/>
                <a:hlinkClick r:id="rId5"/>
              </a:rPr>
              <a:t>Apertura</a:t>
            </a:r>
            <a:r>
              <a:rPr lang="en-US" sz="4400" dirty="0">
                <a:latin typeface="+mj-lt"/>
                <a:hlinkClick r:id="rId5"/>
              </a:rPr>
              <a:t> de Application Insights</a:t>
            </a:r>
            <a:endParaRPr lang="en-US" sz="4400" dirty="0">
              <a:latin typeface="+mj-lt"/>
            </a:endParaRPr>
          </a:p>
        </p:txBody>
      </p:sp>
      <p:pic>
        <p:nvPicPr>
          <p:cNvPr id="4" name="Imagen 3">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8330" y="5051658"/>
            <a:ext cx="965383" cy="1435203"/>
          </a:xfrm>
          <a:prstGeom prst="rect">
            <a:avLst/>
          </a:prstGeom>
        </p:spPr>
      </p:pic>
    </p:spTree>
    <p:extLst>
      <p:ext uri="{BB962C8B-B14F-4D97-AF65-F5344CB8AC3E}">
        <p14:creationId xmlns:p14="http://schemas.microsoft.com/office/powerpoint/2010/main" val="3293826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187721" cy="4416879"/>
          </a:xfrm>
        </p:spPr>
        <p:txBody>
          <a:bodyPr numCol="2">
            <a:noAutofit/>
          </a:bodyPr>
          <a:lstStyle/>
          <a:p>
            <a:pPr marL="571500" indent="-571500">
              <a:buFont typeface="Wingdings" panose="05000000000000000000" pitchFamily="2" charset="2"/>
              <a:buChar char="à"/>
            </a:pPr>
            <a:r>
              <a:rPr lang="es-ES" sz="4000" dirty="0">
                <a:solidFill>
                  <a:schemeClr val="bg1"/>
                </a:solidFill>
                <a:latin typeface="+mj-lt"/>
                <a:sym typeface="Wingdings" panose="05000000000000000000" pitchFamily="2" charset="2"/>
              </a:rPr>
              <a:t>Introducción a Application Insights</a:t>
            </a:r>
          </a:p>
          <a:p>
            <a:pPr marL="571500" indent="-571500">
              <a:buFont typeface="Wingdings" panose="05000000000000000000" pitchFamily="2" charset="2"/>
              <a:buChar char="à"/>
            </a:pPr>
            <a:r>
              <a:rPr lang="es-ES" sz="4000" dirty="0">
                <a:solidFill>
                  <a:schemeClr val="bg1"/>
                </a:solidFill>
                <a:latin typeface="+mj-lt"/>
                <a:sym typeface="Wingdings" panose="05000000000000000000" pitchFamily="2" charset="2"/>
              </a:rPr>
              <a:t>Agregar más telemetría</a:t>
            </a:r>
          </a:p>
          <a:p>
            <a:pPr marL="571500" indent="-571500">
              <a:buFont typeface="Wingdings" panose="05000000000000000000" pitchFamily="2" charset="2"/>
              <a:buChar char="à"/>
            </a:pPr>
            <a:r>
              <a:rPr lang="es-ES" sz="4000" dirty="0">
                <a:solidFill>
                  <a:schemeClr val="bg1"/>
                </a:solidFill>
                <a:latin typeface="+mj-lt"/>
                <a:sym typeface="Wingdings" panose="05000000000000000000" pitchFamily="2" charset="2"/>
              </a:rPr>
              <a:t>Uso del portal</a:t>
            </a:r>
          </a:p>
          <a:p>
            <a:pPr marL="571500" indent="-571500">
              <a:buFont typeface="Wingdings" panose="05000000000000000000" pitchFamily="2" charset="2"/>
              <a:buChar char="à"/>
            </a:pPr>
            <a:r>
              <a:rPr lang="es-ES" sz="4000" dirty="0">
                <a:solidFill>
                  <a:schemeClr val="bg1"/>
                </a:solidFill>
                <a:latin typeface="+mj-lt"/>
                <a:sym typeface="Wingdings" panose="05000000000000000000" pitchFamily="2" charset="2"/>
              </a:rPr>
              <a:t>Detección y diagnóstico</a:t>
            </a:r>
          </a:p>
          <a:p>
            <a:pPr marL="571500" indent="-571500">
              <a:buFont typeface="Wingdings" panose="05000000000000000000" pitchFamily="2" charset="2"/>
              <a:buChar char="à"/>
            </a:pPr>
            <a:r>
              <a:rPr lang="es-ES" sz="4000" dirty="0">
                <a:solidFill>
                  <a:schemeClr val="bg1"/>
                </a:solidFill>
                <a:latin typeface="+mj-lt"/>
                <a:sym typeface="Wingdings" panose="05000000000000000000" pitchFamily="2" charset="2"/>
              </a:rPr>
              <a:t>Seguimiento de uso</a:t>
            </a:r>
          </a:p>
          <a:p>
            <a:pPr marL="571500" indent="-571500">
              <a:buFont typeface="Wingdings" panose="05000000000000000000" pitchFamily="2" charset="2"/>
              <a:buChar char="à"/>
            </a:pPr>
            <a:r>
              <a:rPr lang="es-ES" sz="4000" dirty="0">
                <a:solidFill>
                  <a:schemeClr val="bg1"/>
                </a:solidFill>
                <a:latin typeface="+mj-lt"/>
                <a:sym typeface="Wingdings" panose="05000000000000000000" pitchFamily="2" charset="2"/>
              </a:rPr>
              <a:t>Exportar telemetría</a:t>
            </a:r>
          </a:p>
          <a:p>
            <a:pPr marL="571500" indent="-571500">
              <a:buFont typeface="Wingdings" panose="05000000000000000000" pitchFamily="2" charset="2"/>
              <a:buChar char="à"/>
            </a:pPr>
            <a:r>
              <a:rPr lang="es-ES" sz="4000" dirty="0" smtClean="0">
                <a:solidFill>
                  <a:schemeClr val="bg1"/>
                </a:solidFill>
                <a:latin typeface="+mj-lt"/>
                <a:sym typeface="Wingdings" panose="05000000000000000000" pitchFamily="2" charset="2"/>
              </a:rPr>
              <a:t>API</a:t>
            </a:r>
          </a:p>
          <a:p>
            <a:pPr marL="571500" indent="-571500">
              <a:buFont typeface="Wingdings" panose="05000000000000000000" pitchFamily="2" charset="2"/>
              <a:buChar char="à"/>
            </a:pPr>
            <a:r>
              <a:rPr lang="es-ES" sz="4000" dirty="0" smtClean="0">
                <a:solidFill>
                  <a:schemeClr val="bg1"/>
                </a:solidFill>
                <a:latin typeface="+mj-lt"/>
                <a:sym typeface="Wingdings" panose="05000000000000000000" pitchFamily="2" charset="2"/>
              </a:rPr>
              <a:t>Recursos</a:t>
            </a:r>
          </a:p>
          <a:p>
            <a:pPr marL="571500" indent="-571500">
              <a:buFont typeface="Wingdings" panose="05000000000000000000" pitchFamily="2" charset="2"/>
              <a:buChar char="à"/>
            </a:pPr>
            <a:r>
              <a:rPr lang="es-ES" sz="4000" dirty="0" smtClean="0">
                <a:solidFill>
                  <a:schemeClr val="bg1"/>
                </a:solidFill>
                <a:latin typeface="+mj-lt"/>
                <a:sym typeface="Wingdings" panose="05000000000000000000" pitchFamily="2" charset="2"/>
              </a:rPr>
              <a:t>Preguntas</a:t>
            </a:r>
            <a:endParaRPr lang="en-US" sz="4000" dirty="0" smtClean="0">
              <a:solidFill>
                <a:schemeClr val="bg1"/>
              </a:solidFill>
              <a:latin typeface="+mj-lt"/>
            </a:endParaRPr>
          </a:p>
        </p:txBody>
      </p:sp>
    </p:spTree>
    <p:extLst>
      <p:ext uri="{BB962C8B-B14F-4D97-AF65-F5344CB8AC3E}">
        <p14:creationId xmlns:p14="http://schemas.microsoft.com/office/powerpoint/2010/main" val="1467015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50"/>
                                        <p:tgtEl>
                                          <p:spTgt spid="6">
                                            <p:txEl>
                                              <p:pRg st="0" end="0"/>
                                            </p:txEl>
                                          </p:spTgt>
                                        </p:tgtEl>
                                      </p:cBhvr>
                                    </p:animEffect>
                                    <p:anim calcmode="lin" valueType="num">
                                      <p:cBhvr>
                                        <p:cTn id="8"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250"/>
                                        <p:tgtEl>
                                          <p:spTgt spid="6">
                                            <p:txEl>
                                              <p:pRg st="1" end="1"/>
                                            </p:txEl>
                                          </p:spTgt>
                                        </p:tgtEl>
                                      </p:cBhvr>
                                    </p:animEffect>
                                    <p:anim calcmode="lin" valueType="num">
                                      <p:cBhvr>
                                        <p:cTn id="14" dur="25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25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250"/>
                                        <p:tgtEl>
                                          <p:spTgt spid="6">
                                            <p:txEl>
                                              <p:pRg st="2" end="2"/>
                                            </p:txEl>
                                          </p:spTgt>
                                        </p:tgtEl>
                                      </p:cBhvr>
                                    </p:animEffect>
                                    <p:anim calcmode="lin" valueType="num">
                                      <p:cBhvr>
                                        <p:cTn id="20" dur="25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250"/>
                                        <p:tgtEl>
                                          <p:spTgt spid="6">
                                            <p:txEl>
                                              <p:pRg st="3" end="3"/>
                                            </p:txEl>
                                          </p:spTgt>
                                        </p:tgtEl>
                                      </p:cBhvr>
                                    </p:animEffect>
                                    <p:anim calcmode="lin" valueType="num">
                                      <p:cBhvr>
                                        <p:cTn id="26" dur="25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25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250"/>
                                        <p:tgtEl>
                                          <p:spTgt spid="6">
                                            <p:txEl>
                                              <p:pRg st="4" end="4"/>
                                            </p:txEl>
                                          </p:spTgt>
                                        </p:tgtEl>
                                      </p:cBhvr>
                                    </p:animEffect>
                                    <p:anim calcmode="lin" valueType="num">
                                      <p:cBhvr>
                                        <p:cTn id="32" dur="25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50"/>
                                        <p:tgtEl>
                                          <p:spTgt spid="6">
                                            <p:txEl>
                                              <p:pRg st="5" end="5"/>
                                            </p:txEl>
                                          </p:spTgt>
                                        </p:tgtEl>
                                      </p:cBhvr>
                                    </p:animEffect>
                                    <p:anim calcmode="lin" valueType="num">
                                      <p:cBhvr>
                                        <p:cTn id="38" dur="25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9" dur="25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250"/>
                                        <p:tgtEl>
                                          <p:spTgt spid="6">
                                            <p:txEl>
                                              <p:pRg st="6" end="6"/>
                                            </p:txEl>
                                          </p:spTgt>
                                        </p:tgtEl>
                                      </p:cBhvr>
                                    </p:animEffect>
                                    <p:anim calcmode="lin" valueType="num">
                                      <p:cBhvr>
                                        <p:cTn id="44" dur="25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5" dur="25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250"/>
                                        <p:tgtEl>
                                          <p:spTgt spid="6">
                                            <p:txEl>
                                              <p:pRg st="7" end="7"/>
                                            </p:txEl>
                                          </p:spTgt>
                                        </p:tgtEl>
                                      </p:cBhvr>
                                    </p:animEffect>
                                    <p:anim calcmode="lin" valueType="num">
                                      <p:cBhvr>
                                        <p:cTn id="50" dur="25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1" dur="25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Effect transition="in" filter="fade">
                                      <p:cBhvr>
                                        <p:cTn id="55" dur="250"/>
                                        <p:tgtEl>
                                          <p:spTgt spid="6">
                                            <p:txEl>
                                              <p:pRg st="8" end="8"/>
                                            </p:txEl>
                                          </p:spTgt>
                                        </p:tgtEl>
                                      </p:cBhvr>
                                    </p:animEffect>
                                    <p:anim calcmode="lin" valueType="num">
                                      <p:cBhvr>
                                        <p:cTn id="56" dur="25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7" dur="25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2377441"/>
            <a:ext cx="12192000" cy="79606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MX" dirty="0" smtClean="0"/>
              <a:t>Agregar más telemetría</a:t>
            </a:r>
            <a:endParaRPr lang="en-U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631" y="3754419"/>
            <a:ext cx="1534050" cy="2280621"/>
          </a:xfrm>
          <a:prstGeom prst="rect">
            <a:avLst/>
          </a:prstGeom>
        </p:spPr>
      </p:pic>
    </p:spTree>
    <p:extLst>
      <p:ext uri="{BB962C8B-B14F-4D97-AF65-F5344CB8AC3E}">
        <p14:creationId xmlns:p14="http://schemas.microsoft.com/office/powerpoint/2010/main" val="18156214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err="1"/>
              <a:t>Pruebas</a:t>
            </a:r>
            <a:r>
              <a:rPr lang="en-US" dirty="0"/>
              <a:t> web de </a:t>
            </a:r>
            <a:r>
              <a:rPr lang="en-US" dirty="0" err="1"/>
              <a:t>disponibilidad</a:t>
            </a:r>
            <a:endParaRPr lang="en-US" dirty="0"/>
          </a:p>
        </p:txBody>
      </p:sp>
      <p:sp>
        <p:nvSpPr>
          <p:cNvPr id="4" name="Content Placeholder 2"/>
          <p:cNvSpPr txBox="1">
            <a:spLocks/>
          </p:cNvSpPr>
          <p:nvPr/>
        </p:nvSpPr>
        <p:spPr>
          <a:xfrm>
            <a:off x="777931" y="1590412"/>
            <a:ext cx="9538651"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err="1" smtClean="0">
                <a:latin typeface="+mj-lt"/>
              </a:rPr>
              <a:t>Envia</a:t>
            </a:r>
            <a:r>
              <a:rPr lang="en-US" sz="2800" dirty="0" smtClean="0">
                <a:latin typeface="+mj-lt"/>
              </a:rPr>
              <a:t> </a:t>
            </a:r>
            <a:r>
              <a:rPr lang="en-US" sz="2800" dirty="0">
                <a:latin typeface="+mj-lt"/>
              </a:rPr>
              <a:t>solicitudes web a </a:t>
            </a:r>
            <a:r>
              <a:rPr lang="en-US" sz="2800" dirty="0" err="1">
                <a:latin typeface="+mj-lt"/>
              </a:rPr>
              <a:t>intervalos</a:t>
            </a:r>
            <a:r>
              <a:rPr lang="en-US" sz="2800" dirty="0">
                <a:latin typeface="+mj-lt"/>
              </a:rPr>
              <a:t> </a:t>
            </a:r>
            <a:r>
              <a:rPr lang="en-US" sz="2800" dirty="0" err="1">
                <a:latin typeface="+mj-lt"/>
              </a:rPr>
              <a:t>regulares</a:t>
            </a:r>
            <a:r>
              <a:rPr lang="en-US" sz="2800" dirty="0">
                <a:latin typeface="+mj-lt"/>
              </a:rPr>
              <a:t> </a:t>
            </a:r>
            <a:r>
              <a:rPr lang="en-US" sz="2800" dirty="0" err="1">
                <a:latin typeface="+mj-lt"/>
              </a:rPr>
              <a:t>desde</a:t>
            </a:r>
            <a:r>
              <a:rPr lang="en-US" sz="2800" dirty="0">
                <a:latin typeface="+mj-lt"/>
              </a:rPr>
              <a:t> </a:t>
            </a:r>
            <a:r>
              <a:rPr lang="en-US" sz="2800" dirty="0" err="1">
                <a:latin typeface="+mj-lt"/>
              </a:rPr>
              <a:t>puntos</a:t>
            </a:r>
            <a:r>
              <a:rPr lang="en-US" sz="2800" dirty="0">
                <a:latin typeface="+mj-lt"/>
              </a:rPr>
              <a:t> de </a:t>
            </a:r>
            <a:r>
              <a:rPr lang="en-US" sz="2800" dirty="0" err="1">
                <a:latin typeface="+mj-lt"/>
              </a:rPr>
              <a:t>todo</a:t>
            </a:r>
            <a:r>
              <a:rPr lang="en-US" sz="2800" dirty="0">
                <a:latin typeface="+mj-lt"/>
              </a:rPr>
              <a:t> el </a:t>
            </a:r>
            <a:r>
              <a:rPr lang="en-US" sz="2800" dirty="0" err="1" smtClean="0">
                <a:latin typeface="+mj-lt"/>
              </a:rPr>
              <a:t>mundo</a:t>
            </a:r>
            <a:r>
              <a:rPr lang="en-US" sz="2800" dirty="0" smtClean="0">
                <a:latin typeface="+mj-lt"/>
              </a:rPr>
              <a:t>.</a:t>
            </a:r>
          </a:p>
          <a:p>
            <a:r>
              <a:rPr lang="en-US" sz="2800" dirty="0" smtClean="0">
                <a:latin typeface="+mj-lt"/>
              </a:rPr>
              <a:t>Genera </a:t>
            </a:r>
            <a:r>
              <a:rPr lang="en-US" sz="2800" dirty="0" err="1" smtClean="0">
                <a:latin typeface="+mj-lt"/>
              </a:rPr>
              <a:t>alertas</a:t>
            </a:r>
            <a:r>
              <a:rPr lang="en-US" sz="2800" dirty="0">
                <a:latin typeface="+mj-lt"/>
              </a:rPr>
              <a:t> </a:t>
            </a:r>
            <a:r>
              <a:rPr lang="en-US" sz="2800" dirty="0" err="1" smtClean="0">
                <a:latin typeface="+mj-lt"/>
              </a:rPr>
              <a:t>si</a:t>
            </a:r>
            <a:r>
              <a:rPr lang="en-US" sz="2800" dirty="0" smtClean="0">
                <a:latin typeface="+mj-lt"/>
              </a:rPr>
              <a:t> la </a:t>
            </a:r>
            <a:r>
              <a:rPr lang="en-US" sz="2800" dirty="0" err="1" smtClean="0">
                <a:latin typeface="+mj-lt"/>
              </a:rPr>
              <a:t>aplicacion</a:t>
            </a:r>
            <a:r>
              <a:rPr lang="en-US" sz="2800" dirty="0" smtClean="0">
                <a:latin typeface="+mj-lt"/>
              </a:rPr>
              <a:t> no </a:t>
            </a:r>
            <a:r>
              <a:rPr lang="en-US" sz="2800" dirty="0" err="1" smtClean="0">
                <a:latin typeface="+mj-lt"/>
              </a:rPr>
              <a:t>responde</a:t>
            </a:r>
            <a:r>
              <a:rPr lang="en-US" sz="2800" dirty="0" smtClean="0">
                <a:latin typeface="+mj-lt"/>
              </a:rPr>
              <a:t> o lo </a:t>
            </a:r>
            <a:r>
              <a:rPr lang="en-US" sz="2800" dirty="0" err="1" smtClean="0">
                <a:latin typeface="+mj-lt"/>
              </a:rPr>
              <a:t>hace</a:t>
            </a:r>
            <a:r>
              <a:rPr lang="en-US" sz="2800" dirty="0" smtClean="0">
                <a:latin typeface="+mj-lt"/>
              </a:rPr>
              <a:t> </a:t>
            </a:r>
            <a:r>
              <a:rPr lang="en-US" sz="2800" dirty="0" err="1" smtClean="0">
                <a:latin typeface="+mj-lt"/>
              </a:rPr>
              <a:t>bajo</a:t>
            </a:r>
            <a:r>
              <a:rPr lang="en-US" sz="2800" dirty="0" smtClean="0">
                <a:latin typeface="+mj-lt"/>
              </a:rPr>
              <a:t> </a:t>
            </a:r>
            <a:r>
              <a:rPr lang="en-US" sz="2800" dirty="0" err="1" smtClean="0">
                <a:latin typeface="+mj-lt"/>
              </a:rPr>
              <a:t>los</a:t>
            </a:r>
            <a:r>
              <a:rPr lang="en-US" sz="2800" dirty="0" smtClean="0">
                <a:latin typeface="+mj-lt"/>
              </a:rPr>
              <a:t> </a:t>
            </a:r>
            <a:r>
              <a:rPr lang="en-US" sz="2800" dirty="0" err="1" smtClean="0">
                <a:latin typeface="+mj-lt"/>
              </a:rPr>
              <a:t>unbrales</a:t>
            </a:r>
            <a:r>
              <a:rPr lang="en-US" sz="2800" dirty="0" smtClean="0">
                <a:latin typeface="+mj-lt"/>
              </a:rPr>
              <a:t> </a:t>
            </a:r>
            <a:r>
              <a:rPr lang="en-US" sz="2800" dirty="0" err="1" smtClean="0">
                <a:latin typeface="+mj-lt"/>
              </a:rPr>
              <a:t>estrablecidos</a:t>
            </a:r>
            <a:r>
              <a:rPr lang="en-US" sz="2800" dirty="0" smtClean="0">
                <a:latin typeface="+mj-lt"/>
              </a:rPr>
              <a:t>.</a:t>
            </a:r>
            <a:endParaRPr lang="es-ES" sz="2800" dirty="0" smtClean="0">
              <a:latin typeface="+mj-lt"/>
              <a:hlinkClick r:id="rId3"/>
            </a:endParaRP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930" y="3474720"/>
            <a:ext cx="7054383" cy="3255869"/>
          </a:xfrm>
          <a:prstGeom prst="rect">
            <a:avLst/>
          </a:prstGeom>
        </p:spPr>
      </p:pic>
    </p:spTree>
    <p:extLst>
      <p:ext uri="{BB962C8B-B14F-4D97-AF65-F5344CB8AC3E}">
        <p14:creationId xmlns:p14="http://schemas.microsoft.com/office/powerpoint/2010/main" val="28375140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fltVal val="0"/>
                                          </p:val>
                                        </p:tav>
                                        <p:tav tm="100000">
                                          <p:val>
                                            <p:strVal val="#ppt_w"/>
                                          </p:val>
                                        </p:tav>
                                      </p:tavLst>
                                    </p:anim>
                                    <p:anim calcmode="lin" valueType="num">
                                      <p:cBhvr>
                                        <p:cTn id="8" dur="1250" fill="hold"/>
                                        <p:tgtEl>
                                          <p:spTgt spid="3"/>
                                        </p:tgtEl>
                                        <p:attrNameLst>
                                          <p:attrName>ppt_h</p:attrName>
                                        </p:attrNameLst>
                                      </p:cBhvr>
                                      <p:tavLst>
                                        <p:tav tm="0">
                                          <p:val>
                                            <p:fltVal val="0"/>
                                          </p:val>
                                        </p:tav>
                                        <p:tav tm="100000">
                                          <p:val>
                                            <p:strVal val="#ppt_h"/>
                                          </p:val>
                                        </p:tav>
                                      </p:tavLst>
                                    </p:anim>
                                    <p:animEffect transition="in" filter="fade">
                                      <p:cBhvr>
                                        <p:cTn id="9" dur="1250"/>
                                        <p:tgtEl>
                                          <p:spTgt spid="3"/>
                                        </p:tgtEl>
                                      </p:cBhvr>
                                    </p:animEffect>
                                  </p:childTnLst>
                                </p:cTn>
                              </p:par>
                            </p:childTnLst>
                          </p:cTn>
                        </p:par>
                        <p:par>
                          <p:cTn id="10" fill="hold">
                            <p:stCondLst>
                              <p:cond delay="1250"/>
                            </p:stCondLst>
                            <p:childTnLst>
                              <p:par>
                                <p:cTn id="11" presetID="22" presetClass="entr" presetSubtype="8"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left)">
                                      <p:cBhvr>
                                        <p:cTn id="13" dur="500"/>
                                        <p:tgtEl>
                                          <p:spTgt spid="4">
                                            <p:txEl>
                                              <p:pRg st="0" end="0"/>
                                            </p:txEl>
                                          </p:spTgt>
                                        </p:tgtEl>
                                      </p:cBhvr>
                                    </p:animEffect>
                                  </p:childTnLst>
                                </p:cTn>
                              </p:par>
                            </p:childTnLst>
                          </p:cTn>
                        </p:par>
                        <p:par>
                          <p:cTn id="14" fill="hold">
                            <p:stCondLst>
                              <p:cond delay="1750"/>
                            </p:stCondLst>
                            <p:childTnLst>
                              <p:par>
                                <p:cTn id="15" presetID="22" presetClass="entr" presetSubtype="8" fill="hold"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err="1" smtClean="0"/>
              <a:t>Diagnosticar</a:t>
            </a:r>
            <a:r>
              <a:rPr lang="en-US" dirty="0" smtClean="0"/>
              <a:t> </a:t>
            </a:r>
            <a:r>
              <a:rPr lang="en-US" dirty="0" err="1"/>
              <a:t>excepciones</a:t>
            </a:r>
            <a:endParaRPr lang="en-US" dirty="0"/>
          </a:p>
        </p:txBody>
      </p:sp>
      <p:sp>
        <p:nvSpPr>
          <p:cNvPr id="4" name="Content Placeholder 2"/>
          <p:cNvSpPr txBox="1">
            <a:spLocks/>
          </p:cNvSpPr>
          <p:nvPr/>
        </p:nvSpPr>
        <p:spPr>
          <a:xfrm>
            <a:off x="777931" y="1590412"/>
            <a:ext cx="11414069"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dirty="0" smtClean="0">
                <a:latin typeface="+mj-lt"/>
              </a:rPr>
              <a:t>En </a:t>
            </a:r>
            <a:r>
              <a:rPr lang="es-ES" sz="2800" dirty="0">
                <a:latin typeface="+mj-lt"/>
              </a:rPr>
              <a:t>la hoja de información general, el icono Problemas muestra los gráficos de excepciones y las solicitudes HTTP con error, junto con una lista de las direcciones URL de solicitudes que provocan los errores más frecuentes</a:t>
            </a:r>
            <a:r>
              <a:rPr lang="es-ES" sz="2800" dirty="0" smtClean="0">
                <a:latin typeface="+mj-lt"/>
              </a:rPr>
              <a:t>.</a:t>
            </a:r>
            <a:endParaRPr lang="es-ES" sz="2800" dirty="0">
              <a:latin typeface="+mj-lt"/>
            </a:endParaRPr>
          </a:p>
          <a:p>
            <a:r>
              <a:rPr lang="es-ES" sz="2800" u="sng" dirty="0" smtClean="0">
                <a:latin typeface="+mj-lt"/>
              </a:rPr>
              <a:t>Notifica</a:t>
            </a:r>
            <a:r>
              <a:rPr lang="es-ES" sz="2800" dirty="0" smtClean="0">
                <a:latin typeface="+mj-lt"/>
              </a:rPr>
              <a:t> </a:t>
            </a:r>
            <a:r>
              <a:rPr lang="es-ES" sz="2800" u="sng" dirty="0">
                <a:latin typeface="+mj-lt"/>
              </a:rPr>
              <a:t>las</a:t>
            </a:r>
            <a:r>
              <a:rPr lang="es-ES" sz="2800" dirty="0">
                <a:latin typeface="+mj-lt"/>
              </a:rPr>
              <a:t> </a:t>
            </a:r>
            <a:r>
              <a:rPr lang="es-ES" sz="2800" u="sng" dirty="0">
                <a:latin typeface="+mj-lt"/>
              </a:rPr>
              <a:t>excepciones</a:t>
            </a:r>
            <a:r>
              <a:rPr lang="es-ES" sz="2800" dirty="0">
                <a:latin typeface="+mj-lt"/>
              </a:rPr>
              <a:t> </a:t>
            </a:r>
            <a:r>
              <a:rPr lang="es-ES" sz="2800" u="sng" dirty="0">
                <a:latin typeface="+mj-lt"/>
              </a:rPr>
              <a:t>no</a:t>
            </a:r>
            <a:r>
              <a:rPr lang="es-ES" sz="2800" dirty="0">
                <a:latin typeface="+mj-lt"/>
              </a:rPr>
              <a:t> </a:t>
            </a:r>
            <a:r>
              <a:rPr lang="es-ES" sz="2800" u="sng" dirty="0" smtClean="0">
                <a:latin typeface="+mj-lt"/>
              </a:rPr>
              <a:t>controladas</a:t>
            </a:r>
            <a:r>
              <a:rPr lang="es-ES" sz="2800" dirty="0" smtClean="0">
                <a:latin typeface="+mj-lt"/>
              </a:rPr>
              <a:t> </a:t>
            </a:r>
            <a:br>
              <a:rPr lang="es-ES" sz="2800" dirty="0" smtClean="0">
                <a:latin typeface="+mj-lt"/>
              </a:rPr>
            </a:br>
            <a:r>
              <a:rPr lang="es-ES" sz="2800" u="sng" dirty="0" smtClean="0">
                <a:latin typeface="+mj-lt"/>
              </a:rPr>
              <a:t>siempre</a:t>
            </a:r>
            <a:r>
              <a:rPr lang="es-ES" sz="2800" dirty="0" smtClean="0">
                <a:latin typeface="+mj-lt"/>
              </a:rPr>
              <a:t> </a:t>
            </a:r>
            <a:r>
              <a:rPr lang="es-ES" sz="2800" u="sng" dirty="0">
                <a:latin typeface="+mj-lt"/>
              </a:rPr>
              <a:t>que</a:t>
            </a:r>
            <a:r>
              <a:rPr lang="es-ES" sz="2800" dirty="0">
                <a:latin typeface="+mj-lt"/>
              </a:rPr>
              <a:t> </a:t>
            </a:r>
            <a:r>
              <a:rPr lang="es-ES" sz="2800" u="sng" dirty="0">
                <a:latin typeface="+mj-lt"/>
              </a:rPr>
              <a:t>sea</a:t>
            </a:r>
            <a:r>
              <a:rPr lang="es-ES" sz="2800" dirty="0">
                <a:latin typeface="+mj-lt"/>
              </a:rPr>
              <a:t> </a:t>
            </a:r>
            <a:r>
              <a:rPr lang="es-ES" sz="2800" u="sng" dirty="0" smtClean="0">
                <a:latin typeface="+mj-lt"/>
              </a:rPr>
              <a:t>posible</a:t>
            </a:r>
            <a:r>
              <a:rPr lang="es-ES" sz="2800" dirty="0" smtClean="0">
                <a:latin typeface="+mj-lt"/>
              </a:rPr>
              <a:t>.</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744" y="3528508"/>
            <a:ext cx="4999214" cy="3216536"/>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336" y="4535250"/>
            <a:ext cx="6548289" cy="2209794"/>
          </a:xfrm>
          <a:prstGeom prst="rect">
            <a:avLst/>
          </a:prstGeom>
        </p:spPr>
      </p:pic>
    </p:spTree>
    <p:extLst>
      <p:ext uri="{BB962C8B-B14F-4D97-AF65-F5344CB8AC3E}">
        <p14:creationId xmlns:p14="http://schemas.microsoft.com/office/powerpoint/2010/main" val="42432050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750"/>
                                        <p:tgtEl>
                                          <p:spTgt spid="5"/>
                                        </p:tgtEl>
                                      </p:cBhvr>
                                    </p:animEffect>
                                  </p:childTnLst>
                                </p:cTn>
                              </p:par>
                            </p:childTnLst>
                          </p:cTn>
                        </p:par>
                        <p:par>
                          <p:cTn id="16" fill="hold">
                            <p:stCondLst>
                              <p:cond delay="1750"/>
                            </p:stCondLst>
                            <p:childTnLst>
                              <p:par>
                                <p:cTn id="17" presetID="22" presetClass="entr" presetSubtype="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err="1"/>
              <a:t>Seguimientos</a:t>
            </a:r>
            <a:r>
              <a:rPr lang="en-US" dirty="0"/>
              <a:t> de </a:t>
            </a:r>
            <a:r>
              <a:rPr lang="en-US" dirty="0" err="1"/>
              <a:t>registro</a:t>
            </a:r>
            <a:r>
              <a:rPr lang="en-US" dirty="0"/>
              <a:t>: ASP.NET</a:t>
            </a:r>
          </a:p>
        </p:txBody>
      </p:sp>
      <p:sp>
        <p:nvSpPr>
          <p:cNvPr id="4" name="Content Placeholder 2"/>
          <p:cNvSpPr txBox="1">
            <a:spLocks/>
          </p:cNvSpPr>
          <p:nvPr/>
        </p:nvSpPr>
        <p:spPr>
          <a:xfrm>
            <a:off x="777931" y="1590412"/>
            <a:ext cx="11414069"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800" dirty="0" smtClean="0">
              <a:latin typeface="+mj-lt"/>
            </a:endParaRPr>
          </a:p>
        </p:txBody>
      </p:sp>
      <p:sp>
        <p:nvSpPr>
          <p:cNvPr id="8" name="Content Placeholder 2"/>
          <p:cNvSpPr txBox="1">
            <a:spLocks/>
          </p:cNvSpPr>
          <p:nvPr/>
        </p:nvSpPr>
        <p:spPr>
          <a:xfrm>
            <a:off x="777930" y="1299955"/>
            <a:ext cx="11414069" cy="18754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s-ES" sz="2800" dirty="0" smtClean="0">
                <a:latin typeface="+mj-lt"/>
              </a:rPr>
              <a:t>Notifica </a:t>
            </a:r>
            <a:r>
              <a:rPr lang="es-ES" sz="2800" dirty="0">
                <a:latin typeface="+mj-lt"/>
              </a:rPr>
              <a:t>las excepciones no </a:t>
            </a:r>
            <a:r>
              <a:rPr lang="es-ES" sz="2800" dirty="0" smtClean="0">
                <a:latin typeface="+mj-lt"/>
              </a:rPr>
              <a:t>controladas siempre </a:t>
            </a:r>
            <a:r>
              <a:rPr lang="es-ES" sz="2800" dirty="0">
                <a:latin typeface="+mj-lt"/>
              </a:rPr>
              <a:t>que sea </a:t>
            </a:r>
            <a:r>
              <a:rPr lang="es-ES" sz="2800" dirty="0" smtClean="0">
                <a:latin typeface="+mj-lt"/>
              </a:rPr>
              <a:t>posible.</a:t>
            </a:r>
          </a:p>
          <a:p>
            <a:pPr>
              <a:lnSpc>
                <a:spcPct val="150000"/>
              </a:lnSpc>
            </a:pPr>
            <a:r>
              <a:rPr lang="es-ES" sz="2800" dirty="0" smtClean="0">
                <a:latin typeface="+mj-lt"/>
              </a:rPr>
              <a:t>Necesario </a:t>
            </a:r>
            <a:r>
              <a:rPr lang="es-ES" sz="2800" dirty="0">
                <a:latin typeface="+mj-lt"/>
              </a:rPr>
              <a:t>escribir un pequeño controlador de </a:t>
            </a:r>
            <a:r>
              <a:rPr lang="es-ES" sz="2800" dirty="0" smtClean="0">
                <a:latin typeface="+mj-lt"/>
              </a:rPr>
              <a:t>excepciones.</a:t>
            </a:r>
          </a:p>
          <a:p>
            <a:pPr>
              <a:lnSpc>
                <a:spcPct val="150000"/>
              </a:lnSpc>
            </a:pPr>
            <a:r>
              <a:rPr lang="es-ES" sz="2800" dirty="0" smtClean="0">
                <a:latin typeface="+mj-lt"/>
              </a:rPr>
              <a:t>Posibilidad de asignar una versión de compilación.</a:t>
            </a:r>
          </a:p>
        </p:txBody>
      </p:sp>
      <p:pic>
        <p:nvPicPr>
          <p:cNvPr id="2" name="Imagen 1"/>
          <p:cNvPicPr>
            <a:picLocks noChangeAspect="1"/>
          </p:cNvPicPr>
          <p:nvPr/>
        </p:nvPicPr>
        <p:blipFill>
          <a:blip r:embed="rId3"/>
          <a:stretch>
            <a:fillRect/>
          </a:stretch>
        </p:blipFill>
        <p:spPr>
          <a:xfrm>
            <a:off x="2805790" y="3965591"/>
            <a:ext cx="5743575" cy="2390775"/>
          </a:xfrm>
          <a:prstGeom prst="rect">
            <a:avLst/>
          </a:prstGeom>
        </p:spPr>
      </p:pic>
    </p:spTree>
    <p:extLst>
      <p:ext uri="{BB962C8B-B14F-4D97-AF65-F5344CB8AC3E}">
        <p14:creationId xmlns:p14="http://schemas.microsoft.com/office/powerpoint/2010/main" val="19211414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err="1" smtClean="0"/>
              <a:t>Seguimiento</a:t>
            </a:r>
            <a:r>
              <a:rPr lang="en-US" dirty="0" smtClean="0"/>
              <a:t> </a:t>
            </a:r>
            <a:r>
              <a:rPr lang="en-US" dirty="0"/>
              <a:t>de </a:t>
            </a:r>
            <a:r>
              <a:rPr lang="en-US" dirty="0" err="1"/>
              <a:t>dependencias</a:t>
            </a:r>
            <a:endParaRPr lang="en-US" dirty="0"/>
          </a:p>
        </p:txBody>
      </p:sp>
      <p:sp>
        <p:nvSpPr>
          <p:cNvPr id="4" name="Content Placeholder 2"/>
          <p:cNvSpPr txBox="1">
            <a:spLocks/>
          </p:cNvSpPr>
          <p:nvPr/>
        </p:nvSpPr>
        <p:spPr>
          <a:xfrm>
            <a:off x="777931" y="1590412"/>
            <a:ext cx="11414069"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800" dirty="0" smtClean="0">
              <a:latin typeface="+mj-lt"/>
            </a:endParaRPr>
          </a:p>
        </p:txBody>
      </p:sp>
      <p:sp>
        <p:nvSpPr>
          <p:cNvPr id="8" name="Content Placeholder 2"/>
          <p:cNvSpPr txBox="1">
            <a:spLocks/>
          </p:cNvSpPr>
          <p:nvPr/>
        </p:nvSpPr>
        <p:spPr>
          <a:xfrm>
            <a:off x="777930" y="1590412"/>
            <a:ext cx="11414069"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3200" dirty="0">
                <a:latin typeface="+mj-lt"/>
              </a:rPr>
              <a:t>Una </a:t>
            </a:r>
            <a:r>
              <a:rPr lang="es-ES" sz="3200" i="1" dirty="0">
                <a:latin typeface="+mj-lt"/>
              </a:rPr>
              <a:t>dependencia</a:t>
            </a:r>
            <a:r>
              <a:rPr lang="es-ES" sz="3200" dirty="0">
                <a:latin typeface="+mj-lt"/>
              </a:rPr>
              <a:t> es un componente externo al que llama la aplicación. Suele ser un servicio al que se llama mediante HTTP, una base de datos o un sistema de archivos. </a:t>
            </a:r>
            <a:endParaRPr lang="es-ES" sz="3200" dirty="0" smtClean="0">
              <a:latin typeface="+mj-l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467" y="3053975"/>
            <a:ext cx="6646686" cy="3407937"/>
          </a:xfrm>
          <a:prstGeom prst="rect">
            <a:avLst/>
          </a:prstGeom>
        </p:spPr>
      </p:pic>
    </p:spTree>
    <p:extLst>
      <p:ext uri="{BB962C8B-B14F-4D97-AF65-F5344CB8AC3E}">
        <p14:creationId xmlns:p14="http://schemas.microsoft.com/office/powerpoint/2010/main" val="18004370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err="1" smtClean="0"/>
              <a:t>Dependencias</a:t>
            </a:r>
            <a:endParaRPr lang="en-US" dirty="0"/>
          </a:p>
        </p:txBody>
      </p:sp>
      <p:sp>
        <p:nvSpPr>
          <p:cNvPr id="4" name="Content Placeholder 2"/>
          <p:cNvSpPr txBox="1">
            <a:spLocks/>
          </p:cNvSpPr>
          <p:nvPr/>
        </p:nvSpPr>
        <p:spPr>
          <a:xfrm>
            <a:off x="777931" y="1590412"/>
            <a:ext cx="11414069"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800" dirty="0" smtClean="0">
              <a:latin typeface="+mj-lt"/>
            </a:endParaRPr>
          </a:p>
        </p:txBody>
      </p:sp>
      <p:sp>
        <p:nvSpPr>
          <p:cNvPr id="8" name="Content Placeholder 2"/>
          <p:cNvSpPr txBox="1">
            <a:spLocks/>
          </p:cNvSpPr>
          <p:nvPr/>
        </p:nvSpPr>
        <p:spPr>
          <a:xfrm>
            <a:off x="388965" y="963092"/>
            <a:ext cx="11414069" cy="56609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800" dirty="0">
                <a:latin typeface="+mj-lt"/>
              </a:rPr>
              <a:t>ASP.NET</a:t>
            </a:r>
          </a:p>
          <a:p>
            <a:pPr lvl="1">
              <a:lnSpc>
                <a:spcPct val="150000"/>
              </a:lnSpc>
            </a:pPr>
            <a:r>
              <a:rPr lang="en-US" sz="2800" dirty="0" smtClean="0">
                <a:latin typeface="+mj-lt"/>
              </a:rPr>
              <a:t>Bases de </a:t>
            </a:r>
            <a:r>
              <a:rPr lang="en-US" sz="2800" dirty="0" err="1" smtClean="0">
                <a:latin typeface="+mj-lt"/>
              </a:rPr>
              <a:t>datos</a:t>
            </a:r>
            <a:r>
              <a:rPr lang="en-US" sz="2800" dirty="0" smtClean="0">
                <a:latin typeface="+mj-lt"/>
              </a:rPr>
              <a:t> SQL</a:t>
            </a:r>
          </a:p>
          <a:p>
            <a:pPr lvl="1">
              <a:lnSpc>
                <a:spcPct val="150000"/>
              </a:lnSpc>
            </a:pPr>
            <a:r>
              <a:rPr lang="en-US" sz="2800" dirty="0" err="1" smtClean="0">
                <a:latin typeface="+mj-lt"/>
              </a:rPr>
              <a:t>Servicios</a:t>
            </a:r>
            <a:r>
              <a:rPr lang="en-US" sz="2800" dirty="0" smtClean="0">
                <a:latin typeface="+mj-lt"/>
              </a:rPr>
              <a:t> WFC y web de ASP.NET que </a:t>
            </a:r>
            <a:r>
              <a:rPr lang="en-US" sz="2800" dirty="0" err="1" smtClean="0">
                <a:latin typeface="+mj-lt"/>
              </a:rPr>
              <a:t>usan</a:t>
            </a:r>
            <a:r>
              <a:rPr lang="en-US" sz="2800" dirty="0" smtClean="0">
                <a:latin typeface="+mj-lt"/>
              </a:rPr>
              <a:t> enlaces </a:t>
            </a:r>
            <a:r>
              <a:rPr lang="en-US" sz="2800" dirty="0" err="1" smtClean="0">
                <a:latin typeface="+mj-lt"/>
              </a:rPr>
              <a:t>basados</a:t>
            </a:r>
            <a:r>
              <a:rPr lang="en-US" sz="2800" dirty="0" smtClean="0">
                <a:latin typeface="+mj-lt"/>
              </a:rPr>
              <a:t> </a:t>
            </a:r>
            <a:r>
              <a:rPr lang="en-US" sz="2800" dirty="0" err="1" smtClean="0">
                <a:latin typeface="+mj-lt"/>
              </a:rPr>
              <a:t>en</a:t>
            </a:r>
            <a:r>
              <a:rPr lang="en-US" sz="2800" dirty="0" smtClean="0">
                <a:latin typeface="+mj-lt"/>
              </a:rPr>
              <a:t> HTTP</a:t>
            </a:r>
          </a:p>
          <a:p>
            <a:pPr lvl="1">
              <a:lnSpc>
                <a:spcPct val="150000"/>
              </a:lnSpc>
            </a:pPr>
            <a:r>
              <a:rPr lang="en-US" sz="2800" dirty="0" err="1" smtClean="0">
                <a:latin typeface="+mj-lt"/>
              </a:rPr>
              <a:t>Llamadas</a:t>
            </a:r>
            <a:r>
              <a:rPr lang="en-US" sz="2800" dirty="0" smtClean="0">
                <a:latin typeface="+mj-lt"/>
              </a:rPr>
              <a:t> HTTP locales o </a:t>
            </a:r>
            <a:r>
              <a:rPr lang="en-US" sz="2800" dirty="0" err="1" smtClean="0">
                <a:latin typeface="+mj-lt"/>
              </a:rPr>
              <a:t>remotas</a:t>
            </a:r>
            <a:endParaRPr lang="en-US" sz="2800" dirty="0" smtClean="0">
              <a:latin typeface="+mj-lt"/>
            </a:endParaRPr>
          </a:p>
          <a:p>
            <a:pPr lvl="1">
              <a:lnSpc>
                <a:spcPct val="150000"/>
              </a:lnSpc>
            </a:pPr>
            <a:r>
              <a:rPr lang="en-US" sz="2800" dirty="0" err="1" smtClean="0">
                <a:latin typeface="+mj-lt"/>
              </a:rPr>
              <a:t>DocumentDb</a:t>
            </a:r>
            <a:r>
              <a:rPr lang="en-US" sz="2800" dirty="0" smtClean="0">
                <a:latin typeface="+mj-lt"/>
              </a:rPr>
              <a:t>, </a:t>
            </a:r>
            <a:r>
              <a:rPr lang="en-US" sz="2800" dirty="0" err="1" smtClean="0">
                <a:latin typeface="+mj-lt"/>
              </a:rPr>
              <a:t>tabla</a:t>
            </a:r>
            <a:r>
              <a:rPr lang="en-US" sz="2800" dirty="0" smtClean="0">
                <a:latin typeface="+mj-lt"/>
              </a:rPr>
              <a:t>, </a:t>
            </a:r>
            <a:r>
              <a:rPr lang="en-US" sz="2800" dirty="0" err="1" smtClean="0">
                <a:latin typeface="+mj-lt"/>
              </a:rPr>
              <a:t>almacenamiento</a:t>
            </a:r>
            <a:r>
              <a:rPr lang="en-US" sz="2800" dirty="0" smtClean="0">
                <a:latin typeface="+mj-lt"/>
              </a:rPr>
              <a:t> de blobs y cola de Azure</a:t>
            </a:r>
          </a:p>
          <a:p>
            <a:pPr>
              <a:lnSpc>
                <a:spcPct val="150000"/>
              </a:lnSpc>
            </a:pPr>
            <a:r>
              <a:rPr lang="en-US" sz="2800" dirty="0" smtClean="0">
                <a:latin typeface="+mj-lt"/>
              </a:rPr>
              <a:t>Java</a:t>
            </a:r>
            <a:endParaRPr lang="en-US" sz="2800" dirty="0">
              <a:latin typeface="+mj-lt"/>
            </a:endParaRPr>
          </a:p>
          <a:p>
            <a:pPr lvl="1">
              <a:lnSpc>
                <a:spcPct val="150000"/>
              </a:lnSpc>
            </a:pPr>
            <a:r>
              <a:rPr lang="en-US" sz="2800" dirty="0" err="1">
                <a:latin typeface="+mj-lt"/>
              </a:rPr>
              <a:t>Llamadas</a:t>
            </a:r>
            <a:r>
              <a:rPr lang="en-US" sz="2800" dirty="0">
                <a:latin typeface="+mj-lt"/>
              </a:rPr>
              <a:t> a </a:t>
            </a:r>
            <a:r>
              <a:rPr lang="en-US" sz="2800" dirty="0" err="1">
                <a:latin typeface="+mj-lt"/>
              </a:rPr>
              <a:t>una</a:t>
            </a:r>
            <a:r>
              <a:rPr lang="en-US" sz="2800" dirty="0">
                <a:latin typeface="+mj-lt"/>
              </a:rPr>
              <a:t> base de </a:t>
            </a:r>
            <a:r>
              <a:rPr lang="en-US" sz="2800" dirty="0" err="1">
                <a:latin typeface="+mj-lt"/>
              </a:rPr>
              <a:t>datos</a:t>
            </a:r>
            <a:r>
              <a:rPr lang="en-US" sz="2800" dirty="0">
                <a:latin typeface="+mj-lt"/>
              </a:rPr>
              <a:t> a </a:t>
            </a:r>
            <a:r>
              <a:rPr lang="en-US" sz="2800" dirty="0" err="1">
                <a:latin typeface="+mj-lt"/>
              </a:rPr>
              <a:t>través</a:t>
            </a:r>
            <a:r>
              <a:rPr lang="en-US" sz="2800" dirty="0">
                <a:latin typeface="+mj-lt"/>
              </a:rPr>
              <a:t> de un </a:t>
            </a:r>
            <a:r>
              <a:rPr lang="en-US" sz="2800" dirty="0" err="1">
                <a:latin typeface="+mj-lt"/>
              </a:rPr>
              <a:t>controlador</a:t>
            </a:r>
            <a:r>
              <a:rPr lang="en-US" sz="2800" dirty="0">
                <a:latin typeface="+mj-lt"/>
              </a:rPr>
              <a:t> </a:t>
            </a:r>
            <a:r>
              <a:rPr lang="en-US" sz="2800" dirty="0">
                <a:latin typeface="+mj-lt"/>
                <a:hlinkClick r:id="rId3"/>
              </a:rPr>
              <a:t>JDBC</a:t>
            </a:r>
            <a:r>
              <a:rPr lang="en-US" sz="2800" dirty="0">
                <a:latin typeface="+mj-lt"/>
              </a:rPr>
              <a:t>, </a:t>
            </a:r>
            <a:r>
              <a:rPr lang="en-US" sz="2800" dirty="0" err="1">
                <a:latin typeface="+mj-lt"/>
              </a:rPr>
              <a:t>por</a:t>
            </a:r>
            <a:r>
              <a:rPr lang="en-US" sz="2800" dirty="0">
                <a:latin typeface="+mj-lt"/>
              </a:rPr>
              <a:t> </a:t>
            </a:r>
            <a:r>
              <a:rPr lang="en-US" sz="2800" dirty="0" err="1">
                <a:latin typeface="+mj-lt"/>
              </a:rPr>
              <a:t>ejemplo</a:t>
            </a:r>
            <a:r>
              <a:rPr lang="en-US" sz="2800" dirty="0">
                <a:latin typeface="+mj-lt"/>
              </a:rPr>
              <a:t>, MySQL, SQL Server, PostgreSQL o SQLite.</a:t>
            </a:r>
          </a:p>
        </p:txBody>
      </p:sp>
    </p:spTree>
    <p:extLst>
      <p:ext uri="{BB962C8B-B14F-4D97-AF65-F5344CB8AC3E}">
        <p14:creationId xmlns:p14="http://schemas.microsoft.com/office/powerpoint/2010/main" val="34312614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down)">
                                      <p:cBhvr>
                                        <p:cTn id="11" dur="500"/>
                                        <p:tgtEl>
                                          <p:spTgt spid="8">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down)">
                                      <p:cBhvr>
                                        <p:cTn id="19" dur="500"/>
                                        <p:tgtEl>
                                          <p:spTgt spid="8">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left)">
                                      <p:cBhvr>
                                        <p:cTn id="27" dur="500"/>
                                        <p:tgtEl>
                                          <p:spTgt spid="8">
                                            <p:txEl>
                                              <p:pRg st="5" end="5"/>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wipe(down)">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err="1" smtClean="0"/>
              <a:t>Dependencias</a:t>
            </a:r>
            <a:r>
              <a:rPr lang="en-US" dirty="0" smtClean="0"/>
              <a:t> </a:t>
            </a:r>
            <a:r>
              <a:rPr lang="en-US" dirty="0" err="1" smtClean="0"/>
              <a:t>en</a:t>
            </a:r>
            <a:r>
              <a:rPr lang="en-US" dirty="0" smtClean="0"/>
              <a:t> Azure</a:t>
            </a:r>
            <a:endParaRPr lang="en-US"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91" y="2415939"/>
            <a:ext cx="5421188" cy="3886742"/>
          </a:xfrm>
          <a:prstGeom prst="rect">
            <a:avLst/>
          </a:prstGeom>
        </p:spPr>
      </p:pic>
      <p:sp>
        <p:nvSpPr>
          <p:cNvPr id="6" name="Title 2"/>
          <p:cNvSpPr txBox="1">
            <a:spLocks/>
          </p:cNvSpPr>
          <p:nvPr/>
        </p:nvSpPr>
        <p:spPr>
          <a:xfrm>
            <a:off x="1750444" y="1730982"/>
            <a:ext cx="2666882" cy="563772"/>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3200" dirty="0" err="1" smtClean="0"/>
              <a:t>Configuración</a:t>
            </a:r>
            <a:endParaRPr lang="en-US" sz="3200" dirty="0"/>
          </a:p>
        </p:txBody>
      </p:sp>
      <p:sp>
        <p:nvSpPr>
          <p:cNvPr id="9" name="Title 2"/>
          <p:cNvSpPr txBox="1">
            <a:spLocks/>
          </p:cNvSpPr>
          <p:nvPr/>
        </p:nvSpPr>
        <p:spPr>
          <a:xfrm>
            <a:off x="7602025" y="1730982"/>
            <a:ext cx="2666882" cy="563772"/>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3200" dirty="0" err="1" smtClean="0"/>
              <a:t>Detalles</a:t>
            </a:r>
            <a:endParaRPr lang="en-US" sz="3200" dirty="0"/>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9068" y="2415939"/>
            <a:ext cx="5172797" cy="3886742"/>
          </a:xfrm>
          <a:prstGeom prst="rect">
            <a:avLst/>
          </a:prstGeom>
        </p:spPr>
      </p:pic>
    </p:spTree>
    <p:extLst>
      <p:ext uri="{BB962C8B-B14F-4D97-AF65-F5344CB8AC3E}">
        <p14:creationId xmlns:p14="http://schemas.microsoft.com/office/powerpoint/2010/main" val="193848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750"/>
                                        <p:tgtEl>
                                          <p:spTgt spid="2"/>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750"/>
                            </p:stCondLst>
                            <p:childTnLst>
                              <p:par>
                                <p:cTn id="17" presetID="21"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400" dirty="0" err="1"/>
              <a:t>Seguimiento</a:t>
            </a:r>
            <a:r>
              <a:rPr lang="en-US" sz="4400" dirty="0"/>
              <a:t> de </a:t>
            </a:r>
            <a:r>
              <a:rPr lang="en-US" sz="4400" dirty="0" err="1"/>
              <a:t>dependencias</a:t>
            </a:r>
            <a:r>
              <a:rPr lang="en-US" sz="4400" dirty="0"/>
              <a:t> </a:t>
            </a:r>
            <a:r>
              <a:rPr lang="en-US" sz="4400" dirty="0" err="1"/>
              <a:t>personalizadas</a:t>
            </a:r>
            <a:endParaRPr lang="en-US" sz="4400" dirty="0"/>
          </a:p>
        </p:txBody>
      </p:sp>
      <p:pic>
        <p:nvPicPr>
          <p:cNvPr id="4" name="Imagen 3"/>
          <p:cNvPicPr>
            <a:picLocks noChangeAspect="1"/>
          </p:cNvPicPr>
          <p:nvPr/>
        </p:nvPicPr>
        <p:blipFill>
          <a:blip r:embed="rId3"/>
          <a:stretch>
            <a:fillRect/>
          </a:stretch>
        </p:blipFill>
        <p:spPr>
          <a:xfrm>
            <a:off x="1201872" y="3806844"/>
            <a:ext cx="9484490" cy="2637657"/>
          </a:xfrm>
          <a:prstGeom prst="rect">
            <a:avLst/>
          </a:prstGeom>
        </p:spPr>
      </p:pic>
      <p:sp>
        <p:nvSpPr>
          <p:cNvPr id="10" name="Title 2"/>
          <p:cNvSpPr txBox="1">
            <a:spLocks/>
          </p:cNvSpPr>
          <p:nvPr/>
        </p:nvSpPr>
        <p:spPr>
          <a:xfrm>
            <a:off x="565532" y="1490669"/>
            <a:ext cx="11060935" cy="217794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ES" sz="3600" dirty="0" smtClean="0"/>
              <a:t>Si </a:t>
            </a:r>
            <a:r>
              <a:rPr lang="es-ES" sz="3600" dirty="0"/>
              <a:t>compila el código con un ensamblado que no escribió usted </a:t>
            </a:r>
            <a:r>
              <a:rPr lang="es-ES" sz="3600" dirty="0" smtClean="0"/>
              <a:t>mismo</a:t>
            </a:r>
            <a:r>
              <a:rPr lang="es-ES" sz="3200" dirty="0"/>
              <a:t>, podría cronometrar todas las llamadas al ensamblado para averiguar cómo contribuye a los tiempos de respuesta</a:t>
            </a:r>
            <a:endParaRPr lang="en-US" sz="3200" dirty="0"/>
          </a:p>
        </p:txBody>
      </p:sp>
    </p:spTree>
    <p:extLst>
      <p:ext uri="{BB962C8B-B14F-4D97-AF65-F5344CB8AC3E}">
        <p14:creationId xmlns:p14="http://schemas.microsoft.com/office/powerpoint/2010/main" val="31875269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Anotaciones de la </a:t>
            </a:r>
            <a:r>
              <a:rPr lang="es-ES" sz="4400" dirty="0" smtClean="0"/>
              <a:t>versión</a:t>
            </a:r>
            <a:endParaRPr lang="es-ES" sz="4400" dirty="0"/>
          </a:p>
        </p:txBody>
      </p:sp>
      <p:sp>
        <p:nvSpPr>
          <p:cNvPr id="10" name="Title 2"/>
          <p:cNvSpPr txBox="1">
            <a:spLocks/>
          </p:cNvSpPr>
          <p:nvPr/>
        </p:nvSpPr>
        <p:spPr>
          <a:xfrm>
            <a:off x="565532" y="1464426"/>
            <a:ext cx="11060935" cy="4463038"/>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685800" indent="-685800">
              <a:buFont typeface="Arial" panose="020B0604020202020204" pitchFamily="34" charset="0"/>
              <a:buChar char="•"/>
            </a:pPr>
            <a:r>
              <a:rPr lang="es-ES" sz="3200" dirty="0" smtClean="0"/>
              <a:t>Muestra </a:t>
            </a:r>
            <a:r>
              <a:rPr lang="es-ES" sz="3200" dirty="0"/>
              <a:t>donde se ha implementado una nueva compilación</a:t>
            </a:r>
            <a:r>
              <a:rPr lang="es-ES" sz="3200" dirty="0" smtClean="0"/>
              <a:t>.</a:t>
            </a:r>
          </a:p>
          <a:p>
            <a:pPr marL="685800" indent="-685800">
              <a:buFont typeface="Arial" panose="020B0604020202020204" pitchFamily="34" charset="0"/>
              <a:buChar char="•"/>
            </a:pPr>
            <a:r>
              <a:rPr lang="es-ES" sz="3200" dirty="0"/>
              <a:t>Permiten ver fácilmente si los cambios tuvieron algún efecto en el rendimiento de la </a:t>
            </a:r>
            <a:r>
              <a:rPr lang="es-ES" sz="3200" dirty="0" smtClean="0"/>
              <a:t>aplicación.</a:t>
            </a:r>
          </a:p>
          <a:p>
            <a:pPr marL="685800" indent="-685800">
              <a:buFont typeface="Arial" panose="020B0604020202020204" pitchFamily="34" charset="0"/>
              <a:buChar char="•"/>
            </a:pPr>
            <a:r>
              <a:rPr lang="es-ES" sz="3200" dirty="0"/>
              <a:t>Las anotaciones de versión </a:t>
            </a:r>
            <a:r>
              <a:rPr lang="es-ES" sz="3200" dirty="0" smtClean="0"/>
              <a:t>son</a:t>
            </a:r>
            <a:br>
              <a:rPr lang="es-ES" sz="3200" dirty="0" smtClean="0"/>
            </a:br>
            <a:r>
              <a:rPr lang="es-ES" sz="3200" dirty="0" smtClean="0"/>
              <a:t>una </a:t>
            </a:r>
            <a:r>
              <a:rPr lang="es-ES" sz="3200" dirty="0"/>
              <a:t>característica del servicio </a:t>
            </a:r>
            <a:r>
              <a:rPr lang="es-ES" sz="3200" dirty="0" smtClean="0"/>
              <a:t/>
            </a:r>
            <a:br>
              <a:rPr lang="es-ES" sz="3200" dirty="0" smtClean="0"/>
            </a:br>
            <a:r>
              <a:rPr lang="es-ES" sz="3200" dirty="0" smtClean="0"/>
              <a:t>de </a:t>
            </a:r>
            <a:r>
              <a:rPr lang="es-ES" sz="3200" dirty="0"/>
              <a:t>versiones y </a:t>
            </a:r>
            <a:r>
              <a:rPr lang="es-ES" sz="3200" dirty="0" smtClean="0"/>
              <a:t>compilaciones</a:t>
            </a:r>
            <a:br>
              <a:rPr lang="es-ES" sz="3200" dirty="0" smtClean="0"/>
            </a:br>
            <a:r>
              <a:rPr lang="es-ES" sz="3200" dirty="0" smtClean="0"/>
              <a:t>basado </a:t>
            </a:r>
            <a:r>
              <a:rPr lang="es-ES" sz="3200" dirty="0"/>
              <a:t>en la nube de </a:t>
            </a:r>
            <a:r>
              <a:rPr lang="es-ES" sz="3200" dirty="0" smtClean="0"/>
              <a:t>Visual</a:t>
            </a:r>
            <a:br>
              <a:rPr lang="es-ES" sz="3200" dirty="0" smtClean="0"/>
            </a:br>
            <a:r>
              <a:rPr lang="es-ES" sz="3200" dirty="0" smtClean="0"/>
              <a:t>Studio </a:t>
            </a:r>
            <a:r>
              <a:rPr lang="es-ES" sz="3200" dirty="0" err="1"/>
              <a:t>Team</a:t>
            </a:r>
            <a:r>
              <a:rPr lang="es-ES" sz="3200" dirty="0"/>
              <a:t> </a:t>
            </a:r>
            <a:r>
              <a:rPr lang="es-ES" sz="3200" dirty="0" err="1"/>
              <a:t>Services</a:t>
            </a:r>
            <a:r>
              <a:rPr lang="es-ES" sz="3200" dirty="0"/>
              <a:t>.</a:t>
            </a:r>
            <a:endParaRPr lang="en-US" sz="32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937" y="3410174"/>
            <a:ext cx="5258567" cy="3274011"/>
          </a:xfrm>
          <a:prstGeom prst="rect">
            <a:avLst/>
          </a:prstGeom>
        </p:spPr>
      </p:pic>
    </p:spTree>
    <p:extLst>
      <p:ext uri="{BB962C8B-B14F-4D97-AF65-F5344CB8AC3E}">
        <p14:creationId xmlns:p14="http://schemas.microsoft.com/office/powerpoint/2010/main" val="7819437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left)">
                                      <p:cBhvr>
                                        <p:cTn id="15" dur="500"/>
                                        <p:tgtEl>
                                          <p:spTgt spid="10">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wipe(left)">
                                      <p:cBhvr>
                                        <p:cTn id="19" dur="500"/>
                                        <p:tgtEl>
                                          <p:spTgt spid="10">
                                            <p:txEl>
                                              <p:pRg st="2" end="2"/>
                                            </p:txEl>
                                          </p:spTgt>
                                        </p:tgtEl>
                                      </p:cBhvr>
                                    </p:animEffect>
                                  </p:childTnLst>
                                </p:cTn>
                              </p:par>
                              <p:par>
                                <p:cTn id="20" presetID="47"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Personalización del seguimiento y del registro de datos</a:t>
            </a:r>
          </a:p>
        </p:txBody>
      </p:sp>
      <p:sp>
        <p:nvSpPr>
          <p:cNvPr id="4" name="Content Placeholder 2"/>
          <p:cNvSpPr txBox="1">
            <a:spLocks/>
          </p:cNvSpPr>
          <p:nvPr/>
        </p:nvSpPr>
        <p:spPr>
          <a:xfrm>
            <a:off x="584293" y="1880869"/>
            <a:ext cx="11414069"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dirty="0" err="1">
                <a:latin typeface="+mj-lt"/>
                <a:hlinkClick r:id="rId3"/>
              </a:rPr>
              <a:t>TrackEvent</a:t>
            </a:r>
            <a:r>
              <a:rPr lang="es-ES" sz="2800" dirty="0">
                <a:latin typeface="+mj-lt"/>
                <a:hlinkClick r:id="rId3"/>
              </a:rPr>
              <a:t>()</a:t>
            </a:r>
            <a:r>
              <a:rPr lang="es-ES" sz="2800" dirty="0">
                <a:latin typeface="+mj-lt"/>
              </a:rPr>
              <a:t> normalmente se usa para supervisar patrones de uso, pero los datos que envía también aparecen en Eventos personalizados en la búsqueda de diagnóstico. </a:t>
            </a:r>
          </a:p>
          <a:p>
            <a:r>
              <a:rPr lang="es-ES" sz="2800" dirty="0" err="1">
                <a:latin typeface="+mj-lt"/>
                <a:hlinkClick r:id="rId4"/>
              </a:rPr>
              <a:t>TrackTrace</a:t>
            </a:r>
            <a:r>
              <a:rPr lang="es-ES" sz="2800" dirty="0">
                <a:latin typeface="+mj-lt"/>
                <a:hlinkClick r:id="rId4"/>
              </a:rPr>
              <a:t>()</a:t>
            </a:r>
            <a:r>
              <a:rPr lang="es-ES" sz="2800" dirty="0">
                <a:latin typeface="+mj-lt"/>
              </a:rPr>
              <a:t> le permite enviar datos más grandes, como la información de POST.</a:t>
            </a:r>
          </a:p>
          <a:p>
            <a:r>
              <a:rPr lang="es-ES" sz="2800" dirty="0" err="1">
                <a:latin typeface="+mj-lt"/>
                <a:hlinkClick r:id="rId5"/>
              </a:rPr>
              <a:t>TrackException</a:t>
            </a:r>
            <a:r>
              <a:rPr lang="es-ES" sz="2800" dirty="0">
                <a:latin typeface="+mj-lt"/>
                <a:hlinkClick r:id="rId5"/>
              </a:rPr>
              <a:t>()</a:t>
            </a:r>
            <a:r>
              <a:rPr lang="es-ES" sz="2800" dirty="0">
                <a:latin typeface="+mj-lt"/>
              </a:rPr>
              <a:t> envía seguimientos de la pila. </a:t>
            </a:r>
          </a:p>
          <a:p>
            <a:r>
              <a:rPr lang="es-ES" sz="2800" dirty="0" smtClean="0">
                <a:latin typeface="+mj-lt"/>
              </a:rPr>
              <a:t>Si ya utiliza un marco de registro como Log4Net o </a:t>
            </a:r>
            <a:r>
              <a:rPr lang="es-ES" sz="2800" dirty="0" err="1" smtClean="0">
                <a:latin typeface="+mj-lt"/>
              </a:rPr>
              <a:t>NLog</a:t>
            </a:r>
            <a:r>
              <a:rPr lang="es-ES" sz="2800" dirty="0" smtClean="0">
                <a:latin typeface="+mj-lt"/>
              </a:rPr>
              <a:t>, puede </a:t>
            </a:r>
            <a:r>
              <a:rPr lang="es-ES" sz="2800" dirty="0" smtClean="0">
                <a:latin typeface="+mj-lt"/>
                <a:hlinkClick r:id="rId6"/>
              </a:rPr>
              <a:t>capturar aquellos registros</a:t>
            </a:r>
            <a:r>
              <a:rPr lang="es-ES" sz="2800" dirty="0" smtClean="0">
                <a:latin typeface="+mj-lt"/>
              </a:rPr>
              <a:t> y verlos en la búsqueda de diagnósticos junto con datos de solicitud y excepción.</a:t>
            </a:r>
            <a:endParaRPr lang="es-ES" sz="2800" dirty="0">
              <a:latin typeface="+mj-lt"/>
            </a:endParaRPr>
          </a:p>
        </p:txBody>
      </p:sp>
    </p:spTree>
    <p:extLst>
      <p:ext uri="{BB962C8B-B14F-4D97-AF65-F5344CB8AC3E}">
        <p14:creationId xmlns:p14="http://schemas.microsoft.com/office/powerpoint/2010/main" val="4738719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2377441"/>
            <a:ext cx="12192000" cy="79606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MX" dirty="0"/>
              <a:t>Introducción a Application Insights</a:t>
            </a: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631" y="3754419"/>
            <a:ext cx="1534050" cy="2280621"/>
          </a:xfrm>
          <a:prstGeom prst="rect">
            <a:avLst/>
          </a:prstGeom>
        </p:spPr>
      </p:pic>
    </p:spTree>
    <p:extLst>
      <p:ext uri="{BB962C8B-B14F-4D97-AF65-F5344CB8AC3E}">
        <p14:creationId xmlns:p14="http://schemas.microsoft.com/office/powerpoint/2010/main" val="3173268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err="1"/>
              <a:t>Muestreo</a:t>
            </a:r>
            <a:r>
              <a:rPr lang="en-US" dirty="0"/>
              <a:t> </a:t>
            </a:r>
            <a:r>
              <a:rPr lang="en-US" dirty="0" err="1"/>
              <a:t>en</a:t>
            </a:r>
            <a:r>
              <a:rPr lang="en-US" dirty="0"/>
              <a:t> Application </a:t>
            </a:r>
            <a:r>
              <a:rPr lang="en-US" dirty="0" smtClean="0"/>
              <a:t>Insights.</a:t>
            </a:r>
            <a:endParaRPr lang="en-US" dirty="0"/>
          </a:p>
        </p:txBody>
      </p:sp>
      <p:sp>
        <p:nvSpPr>
          <p:cNvPr id="4" name="Content Placeholder 2"/>
          <p:cNvSpPr txBox="1">
            <a:spLocks/>
          </p:cNvSpPr>
          <p:nvPr/>
        </p:nvSpPr>
        <p:spPr>
          <a:xfrm>
            <a:off x="584293" y="1880869"/>
            <a:ext cx="11414069"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smtClean="0">
                <a:latin typeface="+mj-lt"/>
              </a:rPr>
              <a:t>Permite recopilar y almacenar un conjunto reducido de telemetría al mismo tiempo que se mantiene un análisis estadísticamente correcto de los datos de la aplicación.</a:t>
            </a:r>
          </a:p>
          <a:p>
            <a:r>
              <a:rPr lang="es-ES" sz="3200" dirty="0" smtClean="0">
                <a:latin typeface="+mj-lt"/>
              </a:rPr>
              <a:t>Reduce el tráfico y ayuda a evitar la </a:t>
            </a:r>
            <a:r>
              <a:rPr lang="es-ES" sz="3200" dirty="0" smtClean="0">
                <a:latin typeface="+mj-lt"/>
                <a:hlinkClick r:id="rId3"/>
              </a:rPr>
              <a:t>limitación</a:t>
            </a:r>
            <a:r>
              <a:rPr lang="es-ES" sz="3200" dirty="0" smtClean="0">
                <a:latin typeface="+mj-lt"/>
              </a:rPr>
              <a:t>.</a:t>
            </a:r>
          </a:p>
          <a:p>
            <a:r>
              <a:rPr lang="es-ES" sz="3200" dirty="0" smtClean="0">
                <a:latin typeface="+mj-lt"/>
              </a:rPr>
              <a:t>Cuando los recuentos de métrica se presentan al usuario en el portal, se </a:t>
            </a:r>
            <a:r>
              <a:rPr lang="es-ES" sz="3200" dirty="0" err="1" smtClean="0">
                <a:latin typeface="+mj-lt"/>
              </a:rPr>
              <a:t>renormalizan</a:t>
            </a:r>
            <a:r>
              <a:rPr lang="es-ES" sz="3200" dirty="0" smtClean="0">
                <a:latin typeface="+mj-lt"/>
              </a:rPr>
              <a:t> para tener en cuenta el muestreo y minimizar cualquier efecto en las estadísticas.</a:t>
            </a:r>
          </a:p>
          <a:p>
            <a:endParaRPr lang="es-ES" sz="2800" dirty="0">
              <a:latin typeface="+mj-lt"/>
            </a:endParaRPr>
          </a:p>
        </p:txBody>
      </p:sp>
    </p:spTree>
    <p:extLst>
      <p:ext uri="{BB962C8B-B14F-4D97-AF65-F5344CB8AC3E}">
        <p14:creationId xmlns:p14="http://schemas.microsoft.com/office/powerpoint/2010/main" val="20717054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1" y="0"/>
            <a:ext cx="12210661" cy="6858000"/>
          </a:xfrm>
          <a:prstGeom prst="rect">
            <a:avLst/>
          </a:prstGeom>
        </p:spPr>
      </p:pic>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pPr marL="571500" indent="-571500">
              <a:buFont typeface="Arial" panose="020B0604020202020204" pitchFamily="34" charset="0"/>
              <a:buChar char="•"/>
            </a:pPr>
            <a:r>
              <a:rPr lang="en-US" sz="2400" dirty="0" err="1" smtClean="0">
                <a:latin typeface="+mj-lt"/>
                <a:hlinkClick r:id="rId4"/>
              </a:rPr>
              <a:t>Pruebas</a:t>
            </a:r>
            <a:r>
              <a:rPr lang="en-US" sz="2400" dirty="0" smtClean="0">
                <a:latin typeface="+mj-lt"/>
                <a:hlinkClick r:id="rId4"/>
              </a:rPr>
              <a:t> </a:t>
            </a:r>
            <a:r>
              <a:rPr lang="en-US" sz="2400" dirty="0">
                <a:latin typeface="+mj-lt"/>
                <a:hlinkClick r:id="rId4"/>
              </a:rPr>
              <a:t>web de </a:t>
            </a:r>
            <a:r>
              <a:rPr lang="en-US" sz="2400" dirty="0" err="1" smtClean="0">
                <a:latin typeface="+mj-lt"/>
                <a:hlinkClick r:id="rId4"/>
              </a:rPr>
              <a:t>disponibilidad</a:t>
            </a:r>
            <a:endParaRPr lang="en-US" sz="2400" dirty="0" smtClean="0">
              <a:latin typeface="+mj-lt"/>
            </a:endParaRPr>
          </a:p>
          <a:p>
            <a:pPr marL="571500" indent="-571500">
              <a:buFont typeface="Arial" panose="020B0604020202020204" pitchFamily="34" charset="0"/>
              <a:buChar char="•"/>
            </a:pPr>
            <a:r>
              <a:rPr lang="en-US" sz="2400" dirty="0" err="1" smtClean="0">
                <a:latin typeface="+mj-lt"/>
                <a:hlinkClick r:id="rId5"/>
              </a:rPr>
              <a:t>Dependencias</a:t>
            </a:r>
            <a:endParaRPr lang="en-US" sz="2400" dirty="0" smtClean="0">
              <a:latin typeface="+mj-lt"/>
            </a:endParaRPr>
          </a:p>
          <a:p>
            <a:pPr marL="571500" indent="-571500">
              <a:buFont typeface="Arial" panose="020B0604020202020204" pitchFamily="34" charset="0"/>
              <a:buChar char="•"/>
            </a:pPr>
            <a:r>
              <a:rPr lang="es-AR" sz="2400" dirty="0">
                <a:latin typeface="+mj-lt"/>
                <a:hlinkClick r:id="rId6"/>
              </a:rPr>
              <a:t>Pruebas web de varios pasos</a:t>
            </a:r>
            <a:endParaRPr lang="en-US" sz="2400" dirty="0">
              <a:latin typeface="+mj-lt"/>
            </a:endParaRPr>
          </a:p>
        </p:txBody>
      </p:sp>
      <p:pic>
        <p:nvPicPr>
          <p:cNvPr id="4" name="Imagen 3">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88330" y="5051658"/>
            <a:ext cx="965383" cy="1435203"/>
          </a:xfrm>
          <a:prstGeom prst="rect">
            <a:avLst/>
          </a:prstGeom>
        </p:spPr>
      </p:pic>
    </p:spTree>
    <p:extLst>
      <p:ext uri="{BB962C8B-B14F-4D97-AF65-F5344CB8AC3E}">
        <p14:creationId xmlns:p14="http://schemas.microsoft.com/office/powerpoint/2010/main" val="15508083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2377441"/>
            <a:ext cx="12192000" cy="79606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MX" dirty="0" smtClean="0"/>
              <a:t>Uso del portal</a:t>
            </a:r>
            <a:endParaRPr lang="en-U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631" y="3754419"/>
            <a:ext cx="1534050" cy="2280621"/>
          </a:xfrm>
          <a:prstGeom prst="rect">
            <a:avLst/>
          </a:prstGeom>
        </p:spPr>
      </p:pic>
    </p:spTree>
    <p:extLst>
      <p:ext uri="{BB962C8B-B14F-4D97-AF65-F5344CB8AC3E}">
        <p14:creationId xmlns:p14="http://schemas.microsoft.com/office/powerpoint/2010/main" val="8050053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Explorador de búsqueda</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170" y="1299955"/>
            <a:ext cx="10087660" cy="5206910"/>
          </a:xfrm>
          <a:prstGeom prst="rect">
            <a:avLst/>
          </a:prstGeom>
        </p:spPr>
      </p:pic>
    </p:spTree>
    <p:extLst>
      <p:ext uri="{BB962C8B-B14F-4D97-AF65-F5344CB8AC3E}">
        <p14:creationId xmlns:p14="http://schemas.microsoft.com/office/powerpoint/2010/main" val="32713516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Filtro de los valores de propiedad</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024" y="1193843"/>
            <a:ext cx="7816677" cy="5259925"/>
          </a:xfrm>
          <a:prstGeom prst="rect">
            <a:avLst/>
          </a:prstGeom>
        </p:spPr>
      </p:pic>
    </p:spTree>
    <p:extLst>
      <p:ext uri="{BB962C8B-B14F-4D97-AF65-F5344CB8AC3E}">
        <p14:creationId xmlns:p14="http://schemas.microsoft.com/office/powerpoint/2010/main" val="19105040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smtClean="0"/>
              <a:t>Filtros</a:t>
            </a:r>
            <a:endParaRPr lang="es-ES" sz="44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68" y="2183802"/>
            <a:ext cx="3717996" cy="4349488"/>
          </a:xfrm>
          <a:prstGeom prst="rect">
            <a:avLst/>
          </a:prstGeom>
        </p:spPr>
      </p:pic>
      <p:sp>
        <p:nvSpPr>
          <p:cNvPr id="5" name="Title 2"/>
          <p:cNvSpPr txBox="1">
            <a:spLocks/>
          </p:cNvSpPr>
          <p:nvPr/>
        </p:nvSpPr>
        <p:spPr>
          <a:xfrm>
            <a:off x="203994" y="1471992"/>
            <a:ext cx="5195944" cy="539772"/>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2400" dirty="0"/>
              <a:t>Búsqueda por valor de métrica</a:t>
            </a:r>
          </a:p>
        </p:txBody>
      </p:sp>
      <p:sp>
        <p:nvSpPr>
          <p:cNvPr id="6" name="Title 2"/>
          <p:cNvSpPr txBox="1">
            <a:spLocks/>
          </p:cNvSpPr>
          <p:nvPr/>
        </p:nvSpPr>
        <p:spPr>
          <a:xfrm>
            <a:off x="6972658" y="1471992"/>
            <a:ext cx="3714630" cy="44495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2400" dirty="0"/>
              <a:t>Búsqueda de los datos</a:t>
            </a:r>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658" y="2183802"/>
            <a:ext cx="3714630" cy="4332627"/>
          </a:xfrm>
          <a:prstGeom prst="rect">
            <a:avLst/>
          </a:prstGeom>
        </p:spPr>
      </p:pic>
    </p:spTree>
    <p:extLst>
      <p:ext uri="{BB962C8B-B14F-4D97-AF65-F5344CB8AC3E}">
        <p14:creationId xmlns:p14="http://schemas.microsoft.com/office/powerpoint/2010/main" val="1412429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Guardado de la búsqueda</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704" y="4953852"/>
            <a:ext cx="5970183" cy="1224653"/>
          </a:xfrm>
          <a:prstGeom prst="rect">
            <a:avLst/>
          </a:prstGeom>
        </p:spPr>
      </p:pic>
      <p:sp>
        <p:nvSpPr>
          <p:cNvPr id="8" name="Content Placeholder 2"/>
          <p:cNvSpPr txBox="1">
            <a:spLocks/>
          </p:cNvSpPr>
          <p:nvPr/>
        </p:nvSpPr>
        <p:spPr>
          <a:xfrm>
            <a:off x="681112" y="1299955"/>
            <a:ext cx="11414069"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a:latin typeface="+mj-lt"/>
              </a:rPr>
              <a:t>Si trabaja en una cuenta de organización, puede elegir si </a:t>
            </a:r>
            <a:r>
              <a:rPr lang="es-ES" sz="3200" dirty="0" smtClean="0">
                <a:latin typeface="+mj-lt"/>
              </a:rPr>
              <a:t>compartir la búsqueda </a:t>
            </a:r>
            <a:r>
              <a:rPr lang="es-ES" sz="3200" dirty="0">
                <a:latin typeface="+mj-lt"/>
              </a:rPr>
              <a:t>con otros miembros del </a:t>
            </a:r>
            <a:r>
              <a:rPr lang="es-ES" sz="3200" dirty="0" smtClean="0">
                <a:latin typeface="+mj-lt"/>
              </a:rPr>
              <a:t>equipo.</a:t>
            </a:r>
            <a:endParaRPr lang="es-ES" sz="2800" dirty="0">
              <a:latin typeface="+mj-lt"/>
            </a:endParaRPr>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93" y="2261686"/>
            <a:ext cx="6981714" cy="4262093"/>
          </a:xfrm>
          <a:prstGeom prst="rect">
            <a:avLst/>
          </a:prstGeom>
        </p:spPr>
      </p:pic>
    </p:spTree>
    <p:extLst>
      <p:ext uri="{BB962C8B-B14F-4D97-AF65-F5344CB8AC3E}">
        <p14:creationId xmlns:p14="http://schemas.microsoft.com/office/powerpoint/2010/main" val="1712123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smtClean="0"/>
              <a:t>Exploración </a:t>
            </a:r>
            <a:r>
              <a:rPr lang="es-ES" sz="4400" dirty="0"/>
              <a:t>de </a:t>
            </a:r>
            <a:r>
              <a:rPr lang="es-ES" sz="4400" dirty="0" smtClean="0"/>
              <a:t>métricas</a:t>
            </a:r>
            <a:endParaRPr lang="es-ES" sz="4400" dirty="0"/>
          </a:p>
        </p:txBody>
      </p:sp>
      <p:sp>
        <p:nvSpPr>
          <p:cNvPr id="4" name="Content Placeholder 2"/>
          <p:cNvSpPr txBox="1">
            <a:spLocks/>
          </p:cNvSpPr>
          <p:nvPr/>
        </p:nvSpPr>
        <p:spPr>
          <a:xfrm>
            <a:off x="681112" y="1299955"/>
            <a:ext cx="11414069" cy="5186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smtClean="0">
                <a:latin typeface="+mj-lt"/>
              </a:rPr>
              <a:t>Son valores </a:t>
            </a:r>
            <a:r>
              <a:rPr lang="es-ES" sz="3200" dirty="0">
                <a:latin typeface="+mj-lt"/>
              </a:rPr>
              <a:t>medidos y recuentos de eventos que se envían en telemetría desde la aplicación</a:t>
            </a:r>
            <a:r>
              <a:rPr lang="es-ES" sz="3200" dirty="0" smtClean="0">
                <a:latin typeface="+mj-lt"/>
              </a:rPr>
              <a:t>.</a:t>
            </a:r>
          </a:p>
          <a:p>
            <a:r>
              <a:rPr lang="es-ES" sz="2800" dirty="0" smtClean="0">
                <a:latin typeface="+mj-lt"/>
              </a:rPr>
              <a:t>Ayudan </a:t>
            </a:r>
            <a:r>
              <a:rPr lang="es-ES" sz="2800" dirty="0">
                <a:latin typeface="+mj-lt"/>
              </a:rPr>
              <a:t>a detectar problemas de </a:t>
            </a:r>
            <a:r>
              <a:rPr lang="es-ES" sz="2800" dirty="0" smtClean="0">
                <a:latin typeface="+mj-lt"/>
              </a:rPr>
              <a:t>rendimiento.</a:t>
            </a:r>
          </a:p>
          <a:p>
            <a:r>
              <a:rPr lang="es-ES" sz="2800" dirty="0" smtClean="0">
                <a:latin typeface="+mj-lt"/>
              </a:rPr>
              <a:t>Ayudan </a:t>
            </a:r>
            <a:r>
              <a:rPr lang="es-ES" sz="2800" dirty="0">
                <a:latin typeface="+mj-lt"/>
              </a:rPr>
              <a:t>a observar las tendencias sobre cómo se utiliza la </a:t>
            </a:r>
            <a:r>
              <a:rPr lang="es-ES" sz="2800" dirty="0" smtClean="0">
                <a:latin typeface="+mj-lt"/>
              </a:rPr>
              <a:t>aplicación.</a:t>
            </a:r>
          </a:p>
          <a:p>
            <a:r>
              <a:rPr lang="es-ES" sz="2800" dirty="0" smtClean="0">
                <a:latin typeface="+mj-lt"/>
              </a:rPr>
              <a:t>Se pueden crear eventos </a:t>
            </a:r>
            <a:r>
              <a:rPr lang="es-ES" sz="2800" dirty="0">
                <a:latin typeface="+mj-lt"/>
              </a:rPr>
              <a:t>y </a:t>
            </a:r>
            <a:r>
              <a:rPr lang="es-ES" sz="2800" dirty="0" smtClean="0">
                <a:latin typeface="+mj-lt"/>
              </a:rPr>
              <a:t>métricas</a:t>
            </a:r>
            <a:br>
              <a:rPr lang="es-ES" sz="2800" dirty="0" smtClean="0">
                <a:latin typeface="+mj-lt"/>
              </a:rPr>
            </a:br>
            <a:r>
              <a:rPr lang="es-ES" sz="2800" dirty="0" smtClean="0">
                <a:latin typeface="+mj-lt"/>
              </a:rPr>
              <a:t>personalizados.</a:t>
            </a:r>
          </a:p>
          <a:p>
            <a:r>
              <a:rPr lang="es-ES" sz="2800" dirty="0" smtClean="0">
                <a:latin typeface="+mj-lt"/>
              </a:rPr>
              <a:t>Se muestran </a:t>
            </a:r>
            <a:r>
              <a:rPr lang="es-ES" sz="2800" dirty="0">
                <a:latin typeface="+mj-lt"/>
              </a:rPr>
              <a:t>en los gráficos </a:t>
            </a:r>
            <a:r>
              <a:rPr lang="es-ES" sz="2800" dirty="0" smtClean="0">
                <a:latin typeface="+mj-lt"/>
              </a:rPr>
              <a:t>de</a:t>
            </a:r>
            <a:br>
              <a:rPr lang="es-ES" sz="2800" dirty="0" smtClean="0">
                <a:latin typeface="+mj-lt"/>
              </a:rPr>
            </a:br>
            <a:r>
              <a:rPr lang="es-ES" sz="2800" dirty="0" smtClean="0">
                <a:latin typeface="+mj-lt"/>
              </a:rPr>
              <a:t>valores </a:t>
            </a:r>
            <a:r>
              <a:rPr lang="es-ES" sz="2800" dirty="0">
                <a:latin typeface="+mj-lt"/>
              </a:rPr>
              <a:t>agregados, como sumas, </a:t>
            </a:r>
            <a:r>
              <a:rPr lang="es-ES" sz="2800" dirty="0" smtClean="0">
                <a:latin typeface="+mj-lt"/>
              </a:rPr>
              <a:t/>
            </a:r>
            <a:br>
              <a:rPr lang="es-ES" sz="2800" dirty="0" smtClean="0">
                <a:latin typeface="+mj-lt"/>
              </a:rPr>
            </a:br>
            <a:r>
              <a:rPr lang="es-ES" sz="2800" dirty="0" smtClean="0">
                <a:latin typeface="+mj-lt"/>
              </a:rPr>
              <a:t>promedios </a:t>
            </a:r>
            <a:r>
              <a:rPr lang="es-ES" sz="2800" dirty="0">
                <a:latin typeface="+mj-lt"/>
              </a:rPr>
              <a:t>o recuentos.</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104" y="3671141"/>
            <a:ext cx="5527946" cy="3041886"/>
          </a:xfrm>
          <a:prstGeom prst="rect">
            <a:avLst/>
          </a:prstGeom>
        </p:spPr>
      </p:pic>
    </p:spTree>
    <p:extLst>
      <p:ext uri="{BB962C8B-B14F-4D97-AF65-F5344CB8AC3E}">
        <p14:creationId xmlns:p14="http://schemas.microsoft.com/office/powerpoint/2010/main" val="2164211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500"/>
                                        <p:tgtEl>
                                          <p:spTgt spid="4">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left)">
                                      <p:cBhvr>
                                        <p:cTn id="23" dur="500"/>
                                        <p:tgtEl>
                                          <p:spTgt spid="4">
                                            <p:txEl>
                                              <p:pRg st="4" end="4"/>
                                            </p:txEl>
                                          </p:spTgt>
                                        </p:tgtEl>
                                      </p:cBhvr>
                                    </p:animEffect>
                                  </p:childTnLst>
                                </p:cTn>
                              </p:par>
                              <p:par>
                                <p:cTn id="24" presetID="2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edg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smtClean="0"/>
              <a:t>Exportación</a:t>
            </a:r>
            <a:endParaRPr lang="es-ES" sz="4400" dirty="0"/>
          </a:p>
        </p:txBody>
      </p:sp>
      <p:sp>
        <p:nvSpPr>
          <p:cNvPr id="4" name="Content Placeholder 2"/>
          <p:cNvSpPr txBox="1">
            <a:spLocks/>
          </p:cNvSpPr>
          <p:nvPr/>
        </p:nvSpPr>
        <p:spPr>
          <a:xfrm>
            <a:off x="681112" y="1299954"/>
            <a:ext cx="11414069" cy="4552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smtClean="0">
                <a:latin typeface="+mj-lt"/>
              </a:rPr>
              <a:t>Posibilidad de exportar a Excel todos los datos que vemos en cada uno de los gráficos.</a:t>
            </a:r>
          </a:p>
          <a:p>
            <a:r>
              <a:rPr lang="es-ES" sz="2800" dirty="0" smtClean="0">
                <a:latin typeface="+mj-lt"/>
              </a:rPr>
              <a:t>Posibilidad de realizar una exportación continua a nuestra cuenta de almacenamiento.</a:t>
            </a:r>
          </a:p>
          <a:p>
            <a:r>
              <a:rPr lang="es-ES" sz="2800" dirty="0">
                <a:latin typeface="+mj-lt"/>
              </a:rPr>
              <a:t>Si quiere obtener vistas aún más sofisticadas de los datos, puede exportarlos a </a:t>
            </a:r>
            <a:r>
              <a:rPr lang="es-ES" sz="2800" dirty="0" err="1">
                <a:latin typeface="+mj-lt"/>
              </a:rPr>
              <a:t>Power</a:t>
            </a:r>
            <a:r>
              <a:rPr lang="es-ES" sz="2800" dirty="0">
                <a:latin typeface="+mj-lt"/>
              </a:rPr>
              <a:t> BI.</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888" y="4746584"/>
            <a:ext cx="5388088" cy="1105575"/>
          </a:xfrm>
          <a:prstGeom prst="rect">
            <a:avLst/>
          </a:prstGeom>
        </p:spPr>
      </p:pic>
    </p:spTree>
    <p:extLst>
      <p:ext uri="{BB962C8B-B14F-4D97-AF65-F5344CB8AC3E}">
        <p14:creationId xmlns:p14="http://schemas.microsoft.com/office/powerpoint/2010/main" val="2090819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par>
                                <p:cTn id="16" presetID="22" presetClass="entr" presetSubtype="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smtClean="0"/>
              <a:t>Alertas</a:t>
            </a:r>
            <a:endParaRPr lang="es-ES" sz="4400" dirty="0"/>
          </a:p>
        </p:txBody>
      </p:sp>
      <p:sp>
        <p:nvSpPr>
          <p:cNvPr id="4" name="Content Placeholder 2"/>
          <p:cNvSpPr txBox="1">
            <a:spLocks/>
          </p:cNvSpPr>
          <p:nvPr/>
        </p:nvSpPr>
        <p:spPr>
          <a:xfrm>
            <a:off x="831822" y="1299955"/>
            <a:ext cx="10528356" cy="3239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a:latin typeface="+mj-lt"/>
              </a:rPr>
              <a:t>Las </a:t>
            </a:r>
            <a:r>
              <a:rPr lang="es-ES" sz="3200" b="1" dirty="0">
                <a:latin typeface="+mj-lt"/>
              </a:rPr>
              <a:t>pruebas web</a:t>
            </a:r>
            <a:r>
              <a:rPr lang="es-ES" sz="3200" dirty="0">
                <a:latin typeface="+mj-lt"/>
              </a:rPr>
              <a:t> le informan de que el sitio no está disponible en Internet o responde lentamente. </a:t>
            </a:r>
            <a:r>
              <a:rPr lang="es-ES" sz="3200" dirty="0">
                <a:latin typeface="+mj-lt"/>
                <a:hlinkClick r:id="rId3"/>
              </a:rPr>
              <a:t>Más información</a:t>
            </a:r>
            <a:r>
              <a:rPr lang="es-ES" sz="3200" dirty="0">
                <a:latin typeface="+mj-lt"/>
              </a:rPr>
              <a:t>.</a:t>
            </a:r>
          </a:p>
          <a:p>
            <a:pPr>
              <a:lnSpc>
                <a:spcPct val="100000"/>
              </a:lnSpc>
            </a:pPr>
            <a:r>
              <a:rPr lang="es-ES" sz="3200" dirty="0">
                <a:latin typeface="+mj-lt"/>
              </a:rPr>
              <a:t>Las </a:t>
            </a:r>
            <a:r>
              <a:rPr lang="es-ES" sz="3200" b="1" dirty="0">
                <a:latin typeface="+mj-lt"/>
              </a:rPr>
              <a:t>alertas de métricas</a:t>
            </a:r>
            <a:r>
              <a:rPr lang="es-ES" sz="3200" dirty="0">
                <a:latin typeface="+mj-lt"/>
              </a:rPr>
              <a:t> le avisan cuando una métrica cruza un valor de umbral durante un período determinado: por ejemplo, recuentos de error, memoria o vistas de página.</a:t>
            </a:r>
          </a:p>
        </p:txBody>
      </p:sp>
      <p:pic>
        <p:nvPicPr>
          <p:cNvPr id="5" name="Imagen 4">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88330" y="5051658"/>
            <a:ext cx="965383" cy="1435203"/>
          </a:xfrm>
          <a:prstGeom prst="rect">
            <a:avLst/>
          </a:prstGeom>
        </p:spPr>
      </p:pic>
    </p:spTree>
    <p:extLst>
      <p:ext uri="{BB962C8B-B14F-4D97-AF65-F5344CB8AC3E}">
        <p14:creationId xmlns:p14="http://schemas.microsoft.com/office/powerpoint/2010/main" val="24060757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smtClean="0"/>
              <a:t>¿Que </a:t>
            </a:r>
            <a:r>
              <a:rPr lang="es-MX" dirty="0" smtClean="0"/>
              <a:t>es</a:t>
            </a:r>
            <a:r>
              <a:rPr lang="en-US" dirty="0" smtClean="0"/>
              <a:t> Application insight?</a:t>
            </a:r>
            <a:endParaRPr lang="en-US" dirty="0"/>
          </a:p>
        </p:txBody>
      </p:sp>
      <p:sp>
        <p:nvSpPr>
          <p:cNvPr id="5" name="Content Placeholder 2"/>
          <p:cNvSpPr txBox="1">
            <a:spLocks/>
          </p:cNvSpPr>
          <p:nvPr/>
        </p:nvSpPr>
        <p:spPr>
          <a:xfrm>
            <a:off x="0" y="1672383"/>
            <a:ext cx="12192000" cy="1438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3400" dirty="0" smtClean="0"/>
              <a:t>Es un </a:t>
            </a:r>
            <a:r>
              <a:rPr lang="es-ES" sz="3400" dirty="0"/>
              <a:t>servicio de análisis extensible que supervisa </a:t>
            </a:r>
            <a:r>
              <a:rPr lang="es-ES" sz="3400" dirty="0" smtClean="0"/>
              <a:t>nuestra  </a:t>
            </a:r>
            <a:r>
              <a:rPr lang="es-ES" sz="3400" dirty="0"/>
              <a:t>aplicación </a:t>
            </a:r>
            <a:r>
              <a:rPr lang="es-ES" sz="3400" dirty="0" smtClean="0"/>
              <a:t>de manera activa.</a:t>
            </a:r>
            <a:endParaRPr lang="en-US" sz="3400" dirty="0"/>
          </a:p>
        </p:txBody>
      </p:sp>
      <p:sp>
        <p:nvSpPr>
          <p:cNvPr id="6" name="Content Placeholder 2"/>
          <p:cNvSpPr txBox="1">
            <a:spLocks/>
          </p:cNvSpPr>
          <p:nvPr/>
        </p:nvSpPr>
        <p:spPr>
          <a:xfrm>
            <a:off x="678752" y="3769113"/>
            <a:ext cx="11079822" cy="24201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800" dirty="0" smtClean="0">
                <a:latin typeface="+mj-lt"/>
              </a:rPr>
              <a:t>Permite detectar </a:t>
            </a:r>
            <a:r>
              <a:rPr lang="es-ES" sz="2800" dirty="0">
                <a:latin typeface="+mj-lt"/>
              </a:rPr>
              <a:t>y a diagnosticar problemas de </a:t>
            </a:r>
            <a:r>
              <a:rPr lang="es-ES" sz="2800" dirty="0" smtClean="0">
                <a:latin typeface="+mj-lt"/>
              </a:rPr>
              <a:t>rendimiento.</a:t>
            </a:r>
          </a:p>
          <a:p>
            <a:r>
              <a:rPr lang="en-US" sz="2800" dirty="0" err="1" smtClean="0">
                <a:latin typeface="+mj-lt"/>
              </a:rPr>
              <a:t>Ayuda</a:t>
            </a:r>
            <a:r>
              <a:rPr lang="en-US" sz="2800" dirty="0" smtClean="0">
                <a:latin typeface="+mj-lt"/>
              </a:rPr>
              <a:t> a </a:t>
            </a:r>
            <a:r>
              <a:rPr lang="es-ES" sz="2800" dirty="0">
                <a:latin typeface="+mj-lt"/>
              </a:rPr>
              <a:t>comprender qué hacen los usuarios realmente con su </a:t>
            </a:r>
            <a:r>
              <a:rPr lang="es-ES" sz="2800" dirty="0" smtClean="0">
                <a:latin typeface="+mj-lt"/>
              </a:rPr>
              <a:t>aplicación.</a:t>
            </a:r>
            <a:endParaRPr lang="en-US" sz="2800" dirty="0" smtClean="0">
              <a:latin typeface="+mj-lt"/>
            </a:endParaRPr>
          </a:p>
          <a:p>
            <a:r>
              <a:rPr lang="es-ES" sz="2800" dirty="0" smtClean="0">
                <a:latin typeface="+mj-lt"/>
              </a:rPr>
              <a:t>Ayuda </a:t>
            </a:r>
            <a:r>
              <a:rPr lang="es-ES" sz="2800" dirty="0">
                <a:latin typeface="+mj-lt"/>
              </a:rPr>
              <a:t>a mejorar continuamente el rendimiento y la facilidad de uso de la aplicación</a:t>
            </a:r>
            <a:r>
              <a:rPr lang="en-US" sz="2800" dirty="0" smtClean="0">
                <a:latin typeface="+mj-lt"/>
              </a:rPr>
              <a:t> </a:t>
            </a:r>
            <a:endParaRPr lang="en-US" sz="2800" dirty="0">
              <a:latin typeface="+mj-lt"/>
            </a:endParaRPr>
          </a:p>
        </p:txBody>
      </p:sp>
    </p:spTree>
    <p:extLst>
      <p:ext uri="{BB962C8B-B14F-4D97-AF65-F5344CB8AC3E}">
        <p14:creationId xmlns:p14="http://schemas.microsoft.com/office/powerpoint/2010/main" val="36009470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left)">
                                      <p:cBhvr>
                                        <p:cTn id="15" dur="500"/>
                                        <p:tgtEl>
                                          <p:spTgt spid="6">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left)">
                                      <p:cBhvr>
                                        <p:cTn id="1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Establecer alertas</a:t>
            </a:r>
          </a:p>
        </p:txBody>
      </p:sp>
      <p:sp>
        <p:nvSpPr>
          <p:cNvPr id="4" name="Content Placeholder 2"/>
          <p:cNvSpPr txBox="1">
            <a:spLocks/>
          </p:cNvSpPr>
          <p:nvPr/>
        </p:nvSpPr>
        <p:spPr>
          <a:xfrm>
            <a:off x="681113" y="1299954"/>
            <a:ext cx="10528356" cy="25405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smtClean="0">
                <a:latin typeface="+mj-lt"/>
              </a:rPr>
              <a:t>Configurar notificaciones cuando los umbrales establecidos sean atravesados. </a:t>
            </a:r>
          </a:p>
          <a:p>
            <a:r>
              <a:rPr lang="es-ES" sz="3200" dirty="0" smtClean="0">
                <a:latin typeface="+mj-lt"/>
              </a:rPr>
              <a:t>Notificar por mail al administrador y</a:t>
            </a:r>
            <a:br>
              <a:rPr lang="es-ES" sz="3200" dirty="0" smtClean="0">
                <a:latin typeface="+mj-lt"/>
              </a:rPr>
            </a:br>
            <a:r>
              <a:rPr lang="es-ES" sz="3200" dirty="0" smtClean="0">
                <a:latin typeface="+mj-lt"/>
              </a:rPr>
              <a:t>a las cuentas de mail que se detallen.</a:t>
            </a:r>
            <a:endParaRPr lang="es-ES" sz="2800" dirty="0">
              <a:latin typeface="+mj-lt"/>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950" y="1850331"/>
            <a:ext cx="4433244" cy="4883957"/>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432" y="3562537"/>
            <a:ext cx="4960987" cy="2945839"/>
          </a:xfrm>
          <a:prstGeom prst="rect">
            <a:avLst/>
          </a:prstGeom>
        </p:spPr>
      </p:pic>
    </p:spTree>
    <p:extLst>
      <p:ext uri="{BB962C8B-B14F-4D97-AF65-F5344CB8AC3E}">
        <p14:creationId xmlns:p14="http://schemas.microsoft.com/office/powerpoint/2010/main" val="24544775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par>
                                <p:cTn id="15" presetID="2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¿Qué alertas es conveniente establecer?</a:t>
            </a:r>
          </a:p>
        </p:txBody>
      </p:sp>
      <p:sp>
        <p:nvSpPr>
          <p:cNvPr id="4" name="Content Placeholder 2"/>
          <p:cNvSpPr txBox="1">
            <a:spLocks/>
          </p:cNvSpPr>
          <p:nvPr/>
        </p:nvSpPr>
        <p:spPr>
          <a:xfrm>
            <a:off x="831822" y="1299954"/>
            <a:ext cx="10528356" cy="49825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a:latin typeface="+mj-lt"/>
              </a:rPr>
              <a:t>Las </a:t>
            </a:r>
            <a:r>
              <a:rPr lang="es-ES" sz="3200" dirty="0">
                <a:latin typeface="+mj-lt"/>
                <a:hlinkClick r:id="rId3"/>
              </a:rPr>
              <a:t>pruebas web</a:t>
            </a:r>
            <a:r>
              <a:rPr lang="es-ES" sz="3200" dirty="0">
                <a:latin typeface="+mj-lt"/>
              </a:rPr>
              <a:t> son importantes si la aplicación es un servicio web o un sitio web que está visible en Internet de acceso público. </a:t>
            </a:r>
          </a:p>
          <a:p>
            <a:r>
              <a:rPr lang="es-ES" sz="3200" dirty="0">
                <a:latin typeface="+mj-lt"/>
              </a:rPr>
              <a:t>Las </a:t>
            </a:r>
            <a:r>
              <a:rPr lang="es-ES" sz="3200" dirty="0">
                <a:latin typeface="+mj-lt"/>
                <a:hlinkClick r:id="rId4"/>
              </a:rPr>
              <a:t>métricas del explorador</a:t>
            </a:r>
            <a:r>
              <a:rPr lang="es-ES" sz="3200" dirty="0">
                <a:latin typeface="+mj-lt"/>
              </a:rPr>
              <a:t>, especialmente los </a:t>
            </a:r>
            <a:r>
              <a:rPr lang="es-ES" sz="3200" b="1" dirty="0">
                <a:latin typeface="+mj-lt"/>
              </a:rPr>
              <a:t>tiempos de carga de página del explorador</a:t>
            </a:r>
            <a:r>
              <a:rPr lang="es-ES" sz="3200" dirty="0">
                <a:latin typeface="+mj-lt"/>
              </a:rPr>
              <a:t>, son buenas para aplicaciones web</a:t>
            </a:r>
            <a:r>
              <a:rPr lang="es-ES" sz="3200" dirty="0" smtClean="0">
                <a:latin typeface="+mj-lt"/>
              </a:rPr>
              <a:t>.</a:t>
            </a:r>
            <a:endParaRPr lang="es-ES" sz="3200" dirty="0">
              <a:latin typeface="+mj-lt"/>
            </a:endParaRPr>
          </a:p>
          <a:p>
            <a:r>
              <a:rPr lang="es-ES" sz="3200" b="1" u="sng" dirty="0">
                <a:latin typeface="+mj-lt"/>
              </a:rPr>
              <a:t>Tiempo de respuesta del servidor</a:t>
            </a:r>
            <a:r>
              <a:rPr lang="es-ES" sz="3200" dirty="0">
                <a:latin typeface="+mj-lt"/>
              </a:rPr>
              <a:t> y </a:t>
            </a:r>
            <a:r>
              <a:rPr lang="es-ES" sz="3200" b="1" dirty="0">
                <a:latin typeface="+mj-lt"/>
              </a:rPr>
              <a:t>Solicitudes incorrectas</a:t>
            </a:r>
            <a:r>
              <a:rPr lang="es-ES" sz="3200" dirty="0">
                <a:latin typeface="+mj-lt"/>
              </a:rPr>
              <a:t> para las aplicaciones web del lado servidor</a:t>
            </a:r>
            <a:r>
              <a:rPr lang="es-ES" sz="3200" dirty="0" smtClean="0">
                <a:latin typeface="+mj-lt"/>
              </a:rPr>
              <a:t>.</a:t>
            </a:r>
            <a:endParaRPr lang="es-ES" sz="3200" dirty="0">
              <a:latin typeface="+mj-lt"/>
            </a:endParaRPr>
          </a:p>
          <a:p>
            <a:r>
              <a:rPr lang="es-ES" sz="3200" b="1" dirty="0">
                <a:latin typeface="+mj-lt"/>
              </a:rPr>
              <a:t>Excepciones de servidor</a:t>
            </a:r>
            <a:r>
              <a:rPr lang="es-ES" sz="3200" dirty="0">
                <a:latin typeface="+mj-lt"/>
              </a:rPr>
              <a:t>: para verlas, deberá realizar alguna </a:t>
            </a:r>
            <a:r>
              <a:rPr lang="es-ES" sz="3200" dirty="0">
                <a:latin typeface="+mj-lt"/>
                <a:hlinkClick r:id="rId5"/>
              </a:rPr>
              <a:t>configuración adicional</a:t>
            </a:r>
            <a:r>
              <a:rPr lang="es-ES" sz="3200" dirty="0">
                <a:latin typeface="+mj-lt"/>
              </a:rPr>
              <a:t>.</a:t>
            </a:r>
          </a:p>
        </p:txBody>
      </p:sp>
    </p:spTree>
    <p:extLst>
      <p:ext uri="{BB962C8B-B14F-4D97-AF65-F5344CB8AC3E}">
        <p14:creationId xmlns:p14="http://schemas.microsoft.com/office/powerpoint/2010/main" val="16882914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Administración de precios y cuotas</a:t>
            </a:r>
          </a:p>
        </p:txBody>
      </p:sp>
      <p:sp>
        <p:nvSpPr>
          <p:cNvPr id="5" name="Title 2"/>
          <p:cNvSpPr txBox="1">
            <a:spLocks/>
          </p:cNvSpPr>
          <p:nvPr/>
        </p:nvSpPr>
        <p:spPr>
          <a:xfrm>
            <a:off x="441064" y="1471991"/>
            <a:ext cx="11750935" cy="379925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457200" indent="-457200">
              <a:buFont typeface="Arial" panose="020B0604020202020204" pitchFamily="34" charset="0"/>
              <a:buChar char="•"/>
            </a:pPr>
            <a:r>
              <a:rPr lang="es-ES" sz="2800" dirty="0"/>
              <a:t>Los </a:t>
            </a:r>
            <a:r>
              <a:rPr lang="es-ES" sz="2800" dirty="0">
                <a:hlinkClick r:id="rId3"/>
              </a:rPr>
              <a:t>precios</a:t>
            </a:r>
            <a:r>
              <a:rPr lang="es-ES" sz="2800" dirty="0"/>
              <a:t> de </a:t>
            </a:r>
            <a:r>
              <a:rPr lang="es-ES" sz="2800" dirty="0">
                <a:hlinkClick r:id="rId4"/>
              </a:rPr>
              <a:t>Application Insights para Visual Studio</a:t>
            </a:r>
            <a:r>
              <a:rPr lang="es-ES" sz="2800" dirty="0"/>
              <a:t> se basan en el volumen de datos por </a:t>
            </a:r>
            <a:r>
              <a:rPr lang="es-ES" sz="2800" dirty="0" smtClean="0"/>
              <a:t>aplicación.</a:t>
            </a:r>
          </a:p>
          <a:p>
            <a:pPr marL="457200" indent="-457200">
              <a:buFont typeface="Arial" panose="020B0604020202020204" pitchFamily="34" charset="0"/>
              <a:buChar char="•"/>
            </a:pPr>
            <a:r>
              <a:rPr lang="es-ES" sz="2800" dirty="0" smtClean="0"/>
              <a:t>Existe un nivel gratis en el que se </a:t>
            </a:r>
            <a:br>
              <a:rPr lang="es-ES" sz="2800" dirty="0" smtClean="0"/>
            </a:br>
            <a:r>
              <a:rPr lang="es-ES" sz="2800" dirty="0" smtClean="0"/>
              <a:t>puede disfrutar de la mayoría de las </a:t>
            </a:r>
            <a:br>
              <a:rPr lang="es-ES" sz="2800" dirty="0" smtClean="0"/>
            </a:br>
            <a:r>
              <a:rPr lang="es-ES" sz="2800" dirty="0" smtClean="0"/>
              <a:t>características con algunas </a:t>
            </a:r>
            <a:br>
              <a:rPr lang="es-ES" sz="2800" dirty="0" smtClean="0"/>
            </a:br>
            <a:r>
              <a:rPr lang="es-ES" sz="2800" dirty="0" smtClean="0"/>
              <a:t>limitaciones.</a:t>
            </a:r>
          </a:p>
          <a:p>
            <a:pPr marL="457200" indent="-457200">
              <a:buFont typeface="Arial" panose="020B0604020202020204" pitchFamily="34" charset="0"/>
              <a:buChar char="•"/>
            </a:pPr>
            <a:r>
              <a:rPr lang="es-ES" sz="2800" dirty="0"/>
              <a:t>Cada recurso de Application </a:t>
            </a:r>
            <a:r>
              <a:rPr lang="es-ES" sz="2800" dirty="0" smtClean="0"/>
              <a:t>Insights</a:t>
            </a:r>
            <a:br>
              <a:rPr lang="es-ES" sz="2800" dirty="0" smtClean="0"/>
            </a:br>
            <a:r>
              <a:rPr lang="es-ES" sz="2800" dirty="0" smtClean="0"/>
              <a:t>se </a:t>
            </a:r>
            <a:r>
              <a:rPr lang="es-ES" sz="2800" dirty="0"/>
              <a:t>cobra como un servicio </a:t>
            </a:r>
            <a:r>
              <a:rPr lang="es-ES" sz="2800" dirty="0" smtClean="0"/>
              <a:t/>
            </a:r>
            <a:br>
              <a:rPr lang="es-ES" sz="2800" dirty="0" smtClean="0"/>
            </a:br>
            <a:r>
              <a:rPr lang="es-ES" sz="2800" dirty="0" smtClean="0"/>
              <a:t>independiente </a:t>
            </a:r>
            <a:r>
              <a:rPr lang="es-ES" sz="2800" dirty="0"/>
              <a:t>y contribuye a la </a:t>
            </a:r>
            <a:r>
              <a:rPr lang="es-ES" sz="2800" dirty="0" smtClean="0"/>
              <a:t/>
            </a:r>
            <a:br>
              <a:rPr lang="es-ES" sz="2800" dirty="0" smtClean="0"/>
            </a:br>
            <a:r>
              <a:rPr lang="es-ES" sz="2800" dirty="0" smtClean="0"/>
              <a:t>factura </a:t>
            </a:r>
            <a:r>
              <a:rPr lang="es-ES" sz="2800" dirty="0"/>
              <a:t>de la suscripción a </a:t>
            </a:r>
            <a:r>
              <a:rPr lang="es-ES" sz="2800" dirty="0" err="1"/>
              <a:t>Azure</a:t>
            </a:r>
            <a:r>
              <a:rPr lang="es-ES" sz="2800" dirty="0"/>
              <a:t>.</a:t>
            </a:r>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9318" y="2441986"/>
            <a:ext cx="5589792" cy="4281543"/>
          </a:xfrm>
          <a:prstGeom prst="rect">
            <a:avLst/>
          </a:prstGeom>
        </p:spPr>
      </p:pic>
    </p:spTree>
    <p:extLst>
      <p:ext uri="{BB962C8B-B14F-4D97-AF65-F5344CB8AC3E}">
        <p14:creationId xmlns:p14="http://schemas.microsoft.com/office/powerpoint/2010/main" val="25951368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 calcmode="lin" valueType="num">
                                      <p:cBhvr>
                                        <p:cTn id="20" dur="500" fill="hold"/>
                                        <p:tgtEl>
                                          <p:spTgt spid="2"/>
                                        </p:tgtEl>
                                        <p:attrNameLst>
                                          <p:attrName>style.rotation</p:attrName>
                                        </p:attrNameLst>
                                      </p:cBhvr>
                                      <p:tavLst>
                                        <p:tav tm="0">
                                          <p:val>
                                            <p:fltVal val="90"/>
                                          </p:val>
                                        </p:tav>
                                        <p:tav tm="100000">
                                          <p:val>
                                            <p:fltVal val="0"/>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smtClean="0"/>
              <a:t>¿En que afecta la elección de esquema de precios?</a:t>
            </a:r>
            <a:endParaRPr lang="es-ES" sz="4400" dirty="0"/>
          </a:p>
        </p:txBody>
      </p:sp>
      <p:sp>
        <p:nvSpPr>
          <p:cNvPr id="5" name="Title 2"/>
          <p:cNvSpPr txBox="1">
            <a:spLocks/>
          </p:cNvSpPr>
          <p:nvPr/>
        </p:nvSpPr>
        <p:spPr>
          <a:xfrm>
            <a:off x="441064" y="1471991"/>
            <a:ext cx="11750935" cy="379925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457200" indent="-457200">
              <a:buFont typeface="Arial" panose="020B0604020202020204" pitchFamily="34" charset="0"/>
              <a:buChar char="•"/>
            </a:pPr>
            <a:r>
              <a:rPr lang="es-ES" sz="3200" dirty="0">
                <a:hlinkClick r:id="rId3"/>
              </a:rPr>
              <a:t>Cuota mensual</a:t>
            </a:r>
            <a:r>
              <a:rPr lang="es-ES" sz="3200" dirty="0"/>
              <a:t>: la cantidad de telemetría que puede analizar cada mes.</a:t>
            </a:r>
          </a:p>
          <a:p>
            <a:pPr marL="457200" indent="-457200">
              <a:buFont typeface="Arial" panose="020B0604020202020204" pitchFamily="34" charset="0"/>
              <a:buChar char="•"/>
            </a:pPr>
            <a:r>
              <a:rPr lang="es-ES" sz="3200" dirty="0">
                <a:hlinkClick r:id="rId4"/>
              </a:rPr>
              <a:t>Velocidad de datos</a:t>
            </a:r>
            <a:r>
              <a:rPr lang="es-ES" sz="3200" dirty="0"/>
              <a:t>: la velocidad máxima a la que se pueden procesar los datos de su aplicación.</a:t>
            </a:r>
          </a:p>
          <a:p>
            <a:pPr marL="457200" indent="-457200">
              <a:buFont typeface="Arial" panose="020B0604020202020204" pitchFamily="34" charset="0"/>
              <a:buChar char="•"/>
            </a:pPr>
            <a:r>
              <a:rPr lang="es-ES" sz="3200" dirty="0">
                <a:hlinkClick r:id="rId5"/>
              </a:rPr>
              <a:t>Retención</a:t>
            </a:r>
            <a:r>
              <a:rPr lang="es-ES" sz="3200" dirty="0"/>
              <a:t>: cómo se mantienen los datos Long en el portal de Application Insights para que los vea.</a:t>
            </a:r>
          </a:p>
          <a:p>
            <a:pPr marL="457200" indent="-457200">
              <a:buFont typeface="Arial" panose="020B0604020202020204" pitchFamily="34" charset="0"/>
              <a:buChar char="•"/>
            </a:pPr>
            <a:r>
              <a:rPr lang="es-ES" sz="3200" dirty="0" smtClean="0">
                <a:hlinkClick r:id="rId6"/>
              </a:rPr>
              <a:t>Exportación continua</a:t>
            </a:r>
            <a:r>
              <a:rPr lang="es-ES" sz="3200" dirty="0" smtClean="0"/>
              <a:t>: si se pueden exportar datos a otras herramientas y servicios.</a:t>
            </a:r>
            <a:endParaRPr lang="es-ES" sz="3200" dirty="0"/>
          </a:p>
        </p:txBody>
      </p:sp>
      <p:pic>
        <p:nvPicPr>
          <p:cNvPr id="1028" name="Picture 4" descr="bag, cash, dollar, money, salary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7258" y="5055818"/>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732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randombar(horizontal)">
                                      <p:cBhvr>
                                        <p:cTn id="22"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smtClean="0"/>
              <a:t>Mas sobre facturación</a:t>
            </a:r>
            <a:endParaRPr lang="es-ES" sz="4400" dirty="0"/>
          </a:p>
        </p:txBody>
      </p:sp>
      <p:sp>
        <p:nvSpPr>
          <p:cNvPr id="5" name="Title 2"/>
          <p:cNvSpPr txBox="1">
            <a:spLocks/>
          </p:cNvSpPr>
          <p:nvPr/>
        </p:nvSpPr>
        <p:spPr>
          <a:xfrm>
            <a:off x="441064" y="1471991"/>
            <a:ext cx="11750935" cy="501487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457200" indent="-457200">
              <a:buFont typeface="Arial" panose="020B0604020202020204" pitchFamily="34" charset="0"/>
              <a:buChar char="•"/>
            </a:pPr>
            <a:r>
              <a:rPr lang="es-ES" sz="3200" dirty="0" smtClean="0"/>
              <a:t>Evaluación gratuita de Premium.</a:t>
            </a:r>
          </a:p>
          <a:p>
            <a:pPr marL="457200" indent="-457200">
              <a:buFont typeface="Arial" panose="020B0604020202020204" pitchFamily="34" charset="0"/>
              <a:buChar char="•"/>
            </a:pPr>
            <a:r>
              <a:rPr lang="es-ES" sz="3200" dirty="0" smtClean="0"/>
              <a:t>Cuota mensual.</a:t>
            </a:r>
          </a:p>
          <a:p>
            <a:pPr marL="457200" indent="-457200">
              <a:buFont typeface="Arial" panose="020B0604020202020204" pitchFamily="34" charset="0"/>
              <a:buChar char="•"/>
            </a:pPr>
            <a:r>
              <a:rPr lang="es-ES" sz="3200" dirty="0" smtClean="0"/>
              <a:t>Superávit.</a:t>
            </a:r>
          </a:p>
          <a:p>
            <a:pPr marL="457200" indent="-457200">
              <a:buFont typeface="Arial" panose="020B0604020202020204" pitchFamily="34" charset="0"/>
              <a:buChar char="•"/>
            </a:pPr>
            <a:r>
              <a:rPr lang="es-ES" sz="3200" dirty="0" smtClean="0"/>
              <a:t>¿Cuántos datos estoy enviando?</a:t>
            </a:r>
          </a:p>
          <a:p>
            <a:pPr marL="457200" indent="-457200">
              <a:buFont typeface="Arial" panose="020B0604020202020204" pitchFamily="34" charset="0"/>
              <a:buChar char="•"/>
            </a:pPr>
            <a:r>
              <a:rPr lang="es-ES" sz="3200" dirty="0" smtClean="0"/>
              <a:t>Velocidad de datos.</a:t>
            </a:r>
          </a:p>
          <a:p>
            <a:pPr marL="457200" indent="-457200">
              <a:buFont typeface="Arial" panose="020B0604020202020204" pitchFamily="34" charset="0"/>
              <a:buChar char="•"/>
            </a:pPr>
            <a:r>
              <a:rPr lang="es-ES" sz="3200" dirty="0" smtClean="0"/>
              <a:t>Sugerencias para reducir la velocidad de datos.</a:t>
            </a:r>
          </a:p>
          <a:p>
            <a:pPr marL="457200" indent="-457200">
              <a:buFont typeface="Arial" panose="020B0604020202020204" pitchFamily="34" charset="0"/>
              <a:buChar char="•"/>
            </a:pPr>
            <a:r>
              <a:rPr lang="es-ES" sz="3200" dirty="0" smtClean="0"/>
              <a:t>Límites de los nombres.</a:t>
            </a:r>
          </a:p>
          <a:p>
            <a:pPr marL="457200" indent="-457200">
              <a:buFont typeface="Arial" panose="020B0604020202020204" pitchFamily="34" charset="0"/>
              <a:buChar char="•"/>
            </a:pPr>
            <a:r>
              <a:rPr lang="es-ES" sz="3200" dirty="0" smtClean="0"/>
              <a:t>Retención de datos.</a:t>
            </a:r>
          </a:p>
          <a:p>
            <a:pPr marL="457200" indent="-457200">
              <a:buFont typeface="Arial" panose="020B0604020202020204" pitchFamily="34" charset="0"/>
              <a:buChar char="•"/>
            </a:pPr>
            <a:r>
              <a:rPr lang="es-ES" sz="3200" dirty="0"/>
              <a:t>Revisión de la factura de su suscripción a </a:t>
            </a:r>
            <a:r>
              <a:rPr lang="es-ES" sz="3200" dirty="0" err="1" smtClean="0"/>
              <a:t>Azure</a:t>
            </a:r>
            <a:r>
              <a:rPr lang="es-ES" sz="3200" dirty="0" smtClean="0"/>
              <a:t>.</a:t>
            </a:r>
          </a:p>
          <a:p>
            <a:pPr marL="457200" indent="-457200">
              <a:buFont typeface="Arial" panose="020B0604020202020204" pitchFamily="34" charset="0"/>
              <a:buChar char="•"/>
            </a:pPr>
            <a:r>
              <a:rPr lang="es-ES" sz="3200" dirty="0" smtClean="0"/>
              <a:t>Límites.</a:t>
            </a:r>
          </a:p>
          <a:p>
            <a:pPr marL="457200" indent="-457200">
              <a:buFont typeface="Arial" panose="020B0604020202020204" pitchFamily="34" charset="0"/>
              <a:buChar char="•"/>
            </a:pPr>
            <a:endParaRPr lang="es-ES" sz="3200" dirty="0" smtClean="0"/>
          </a:p>
          <a:p>
            <a:pPr marL="457200" indent="-457200">
              <a:buFont typeface="Arial" panose="020B0604020202020204" pitchFamily="34" charset="0"/>
              <a:buChar char="•"/>
            </a:pPr>
            <a:endParaRPr lang="es-ES" sz="3200" dirty="0"/>
          </a:p>
        </p:txBody>
      </p:sp>
      <p:pic>
        <p:nvPicPr>
          <p:cNvPr id="2" name="Imagen 1">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330" y="5051658"/>
            <a:ext cx="965383" cy="1435203"/>
          </a:xfrm>
          <a:prstGeom prst="rect">
            <a:avLst/>
          </a:prstGeom>
        </p:spPr>
      </p:pic>
    </p:spTree>
    <p:extLst>
      <p:ext uri="{BB962C8B-B14F-4D97-AF65-F5344CB8AC3E}">
        <p14:creationId xmlns:p14="http://schemas.microsoft.com/office/powerpoint/2010/main" val="25581123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left)">
                                      <p:cBhvr>
                                        <p:cTn id="39" dur="500"/>
                                        <p:tgtEl>
                                          <p:spTgt spid="5">
                                            <p:txEl>
                                              <p:pRg st="8" end="8"/>
                                            </p:txEl>
                                          </p:spTgt>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wipe(left)">
                                      <p:cBhvr>
                                        <p:cTn id="4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Recursos, roles y control de acceso</a:t>
            </a:r>
          </a:p>
        </p:txBody>
      </p:sp>
      <p:sp>
        <p:nvSpPr>
          <p:cNvPr id="6" name="Title 2"/>
          <p:cNvSpPr txBox="1">
            <a:spLocks/>
          </p:cNvSpPr>
          <p:nvPr/>
        </p:nvSpPr>
        <p:spPr>
          <a:xfrm>
            <a:off x="441064" y="1471991"/>
            <a:ext cx="11750935" cy="379925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457200" indent="-457200">
              <a:buFont typeface="Arial" panose="020B0604020202020204" pitchFamily="34" charset="0"/>
              <a:buChar char="•"/>
            </a:pPr>
            <a:r>
              <a:rPr lang="es-ES" sz="3200" dirty="0"/>
              <a:t>Controlar el acceso en el nivel de grupo de recursos o suscripción.</a:t>
            </a:r>
          </a:p>
          <a:p>
            <a:pPr marL="457200" indent="-457200">
              <a:buFont typeface="Arial" panose="020B0604020202020204" pitchFamily="34" charset="0"/>
              <a:buChar char="•"/>
            </a:pPr>
            <a:r>
              <a:rPr lang="es-ES" sz="3200" dirty="0"/>
              <a:t>Asignar el rol de colaborador de componentes de Application Insights a los usuarios. </a:t>
            </a:r>
            <a:r>
              <a:rPr lang="es-ES" sz="3200" dirty="0" smtClean="0"/>
              <a:t/>
            </a:r>
            <a:br>
              <a:rPr lang="es-ES" sz="3200" dirty="0" smtClean="0"/>
            </a:br>
            <a:r>
              <a:rPr lang="es-ES" sz="3200" dirty="0" smtClean="0"/>
              <a:t>Esto </a:t>
            </a:r>
            <a:r>
              <a:rPr lang="es-ES" sz="3200" dirty="0"/>
              <a:t>les permite editar pruebas </a:t>
            </a:r>
            <a:r>
              <a:rPr lang="es-ES" sz="3200" dirty="0" smtClean="0"/>
              <a:t/>
            </a:r>
            <a:br>
              <a:rPr lang="es-ES" sz="3200" dirty="0" smtClean="0"/>
            </a:br>
            <a:r>
              <a:rPr lang="es-ES" sz="3200" dirty="0" smtClean="0"/>
              <a:t>web</a:t>
            </a:r>
            <a:r>
              <a:rPr lang="es-ES" sz="3200" dirty="0"/>
              <a:t>, alertas y recursos de </a:t>
            </a:r>
            <a:r>
              <a:rPr lang="es-ES" sz="3200" dirty="0" smtClean="0"/>
              <a:t/>
            </a:r>
            <a:br>
              <a:rPr lang="es-ES" sz="3200" dirty="0" smtClean="0"/>
            </a:br>
            <a:r>
              <a:rPr lang="es-ES" sz="3200" dirty="0" smtClean="0"/>
              <a:t>Application </a:t>
            </a:r>
            <a:r>
              <a:rPr lang="es-ES" sz="3200" dirty="0"/>
              <a:t>Insights, sin </a:t>
            </a:r>
            <a:r>
              <a:rPr lang="es-ES" sz="3200" dirty="0" smtClean="0"/>
              <a:t>proporcionar</a:t>
            </a:r>
            <a:br>
              <a:rPr lang="es-ES" sz="3200" dirty="0" smtClean="0"/>
            </a:br>
            <a:r>
              <a:rPr lang="es-ES" sz="3200" dirty="0" smtClean="0"/>
              <a:t> </a:t>
            </a:r>
            <a:r>
              <a:rPr lang="es-ES" sz="3200" dirty="0"/>
              <a:t>acceso a otros servicios en el grupo</a:t>
            </a:r>
            <a:r>
              <a:rPr lang="es-ES" sz="3200" dirty="0" smtClean="0"/>
              <a:t>.</a:t>
            </a:r>
            <a:endParaRPr lang="es-ES" sz="32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882" y="2975031"/>
            <a:ext cx="4593516" cy="3487385"/>
          </a:xfrm>
          <a:prstGeom prst="rect">
            <a:avLst/>
          </a:prstGeom>
        </p:spPr>
      </p:pic>
    </p:spTree>
    <p:extLst>
      <p:ext uri="{BB962C8B-B14F-4D97-AF65-F5344CB8AC3E}">
        <p14:creationId xmlns:p14="http://schemas.microsoft.com/office/powerpoint/2010/main" val="22033207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par>
                                <p:cTn id="12" presetID="18" presetClass="entr" presetSubtype="12"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trips(down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3" y="-11119"/>
            <a:ext cx="12210661" cy="6858000"/>
          </a:xfrm>
          <a:prstGeom prst="rect">
            <a:avLst/>
          </a:prstGeom>
        </p:spPr>
      </p:pic>
      <p:sp>
        <p:nvSpPr>
          <p:cNvPr id="2" name="Title 1"/>
          <p:cNvSpPr>
            <a:spLocks noGrp="1"/>
          </p:cNvSpPr>
          <p:nvPr>
            <p:ph type="ctrTitle"/>
          </p:nvPr>
        </p:nvSpPr>
        <p:spPr/>
        <p:txBody>
          <a:bodyPr/>
          <a:lstStyle/>
          <a:p>
            <a:r>
              <a:rPr lang="en-US" dirty="0" smtClean="0"/>
              <a:t>Demo</a:t>
            </a:r>
            <a:endParaRPr lang="en-US" dirty="0"/>
          </a:p>
        </p:txBody>
      </p:sp>
      <p:pic>
        <p:nvPicPr>
          <p:cNvPr id="4" name="Imagen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88330" y="5051658"/>
            <a:ext cx="965383" cy="1435203"/>
          </a:xfrm>
          <a:prstGeom prst="rect">
            <a:avLst/>
          </a:prstGeom>
        </p:spPr>
      </p:pic>
      <p:sp>
        <p:nvSpPr>
          <p:cNvPr id="6" name="Subtitle 2"/>
          <p:cNvSpPr txBox="1">
            <a:spLocks/>
          </p:cNvSpPr>
          <p:nvPr/>
        </p:nvSpPr>
        <p:spPr>
          <a:xfrm>
            <a:off x="606175" y="3815564"/>
            <a:ext cx="11034445" cy="1655762"/>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 typeface="Arial" panose="020B0604020202020204" pitchFamily="34" charset="0"/>
              <a:buChar char="•"/>
            </a:pPr>
            <a:r>
              <a:rPr lang="en-US" sz="2400" dirty="0" err="1">
                <a:latin typeface="+mj-lt"/>
                <a:hlinkClick r:id="rId6"/>
              </a:rPr>
              <a:t>Guardado</a:t>
            </a:r>
            <a:r>
              <a:rPr lang="en-US" sz="2400" dirty="0">
                <a:latin typeface="+mj-lt"/>
                <a:hlinkClick r:id="rId6"/>
              </a:rPr>
              <a:t> de la </a:t>
            </a:r>
            <a:r>
              <a:rPr lang="en-US" sz="2400" dirty="0" err="1" smtClean="0">
                <a:latin typeface="+mj-lt"/>
                <a:hlinkClick r:id="rId6"/>
              </a:rPr>
              <a:t>búsqueda</a:t>
            </a:r>
            <a:endParaRPr lang="en-US" sz="2400" dirty="0" smtClean="0">
              <a:latin typeface="+mj-lt"/>
              <a:hlinkClick r:id="rId7"/>
            </a:endParaRPr>
          </a:p>
          <a:p>
            <a:pPr marL="571500" indent="-571500">
              <a:buFont typeface="Arial" panose="020B0604020202020204" pitchFamily="34" charset="0"/>
              <a:buChar char="•"/>
            </a:pPr>
            <a:r>
              <a:rPr lang="en-US" sz="2400" dirty="0" err="1" smtClean="0">
                <a:latin typeface="+mj-lt"/>
                <a:hlinkClick r:id="rId8"/>
              </a:rPr>
              <a:t>Filtro</a:t>
            </a:r>
            <a:r>
              <a:rPr lang="es-MX" sz="2400" dirty="0" smtClean="0">
                <a:latin typeface="+mj-lt"/>
                <a:hlinkClick r:id="rId8"/>
              </a:rPr>
              <a:t>s</a:t>
            </a:r>
            <a:endParaRPr lang="en-US" sz="2400" dirty="0">
              <a:latin typeface="+mj-lt"/>
            </a:endParaRPr>
          </a:p>
        </p:txBody>
      </p:sp>
    </p:spTree>
    <p:extLst>
      <p:ext uri="{BB962C8B-B14F-4D97-AF65-F5344CB8AC3E}">
        <p14:creationId xmlns:p14="http://schemas.microsoft.com/office/powerpoint/2010/main" val="4048065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2377441"/>
            <a:ext cx="12192000" cy="79606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MX" dirty="0"/>
              <a:t>Detección y diagnóstico</a:t>
            </a:r>
            <a:endParaRPr lang="en-U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631" y="3754419"/>
            <a:ext cx="1534050" cy="2280621"/>
          </a:xfrm>
          <a:prstGeom prst="rect">
            <a:avLst/>
          </a:prstGeom>
        </p:spPr>
      </p:pic>
    </p:spTree>
    <p:extLst>
      <p:ext uri="{BB962C8B-B14F-4D97-AF65-F5344CB8AC3E}">
        <p14:creationId xmlns:p14="http://schemas.microsoft.com/office/powerpoint/2010/main" val="12426635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400" dirty="0"/>
              <a:t>Detección, evaluación de errores y diagnóstico</a:t>
            </a:r>
          </a:p>
        </p:txBody>
      </p:sp>
      <p:sp>
        <p:nvSpPr>
          <p:cNvPr id="6" name="Title 2"/>
          <p:cNvSpPr txBox="1">
            <a:spLocks/>
          </p:cNvSpPr>
          <p:nvPr/>
        </p:nvSpPr>
        <p:spPr>
          <a:xfrm>
            <a:off x="441064" y="1471991"/>
            <a:ext cx="11750935" cy="5047143"/>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457200" indent="-457200">
              <a:buFont typeface="Arial" panose="020B0604020202020204" pitchFamily="34" charset="0"/>
              <a:buChar char="•"/>
            </a:pPr>
            <a:r>
              <a:rPr lang="es-ES" sz="3200" dirty="0" smtClean="0"/>
              <a:t>Comprender </a:t>
            </a:r>
            <a:r>
              <a:rPr lang="es-ES" sz="3200" dirty="0"/>
              <a:t>cómo varían los tiempos de respuesta con el número de solicitudes</a:t>
            </a:r>
            <a:r>
              <a:rPr lang="es-ES" sz="3200" dirty="0" smtClean="0"/>
              <a:t>.</a:t>
            </a:r>
          </a:p>
          <a:p>
            <a:pPr marL="457200" indent="-457200">
              <a:buFont typeface="Arial" panose="020B0604020202020204" pitchFamily="34" charset="0"/>
              <a:buChar char="•"/>
            </a:pPr>
            <a:r>
              <a:rPr lang="es-ES" sz="3200" dirty="0" smtClean="0"/>
              <a:t>Cuánto </a:t>
            </a:r>
            <a:r>
              <a:rPr lang="es-ES" sz="3200" dirty="0"/>
              <a:t>se está usando la CPU, la red, el disco y otros </a:t>
            </a:r>
            <a:r>
              <a:rPr lang="es-ES" sz="3200" dirty="0" smtClean="0"/>
              <a:t>recurso.</a:t>
            </a:r>
          </a:p>
          <a:p>
            <a:pPr marL="457200" indent="-457200">
              <a:buFont typeface="Arial" panose="020B0604020202020204" pitchFamily="34" charset="0"/>
              <a:buChar char="•"/>
            </a:pPr>
            <a:r>
              <a:rPr lang="es-ES" sz="3200" dirty="0" smtClean="0"/>
              <a:t>Dónde </a:t>
            </a:r>
            <a:r>
              <a:rPr lang="es-ES" sz="3200" dirty="0"/>
              <a:t>están los cuellos de </a:t>
            </a:r>
            <a:r>
              <a:rPr lang="es-ES" sz="3200" dirty="0" smtClean="0"/>
              <a:t>botella.</a:t>
            </a:r>
          </a:p>
          <a:p>
            <a:pPr marL="457200" indent="-457200">
              <a:buFont typeface="Arial" panose="020B0604020202020204" pitchFamily="34" charset="0"/>
              <a:buChar char="•"/>
            </a:pPr>
            <a:r>
              <a:rPr lang="es-ES" sz="3200" dirty="0"/>
              <a:t>Si hay excepciones o errores de </a:t>
            </a:r>
            <a:r>
              <a:rPr lang="es-ES" sz="3200" dirty="0" smtClean="0"/>
              <a:t>solicitud.</a:t>
            </a:r>
          </a:p>
          <a:p>
            <a:pPr marL="457200" indent="-457200">
              <a:buFont typeface="Arial" panose="020B0604020202020204" pitchFamily="34" charset="0"/>
              <a:buChar char="•"/>
            </a:pPr>
            <a:r>
              <a:rPr lang="es-ES" sz="3200" dirty="0" smtClean="0"/>
              <a:t>Si </a:t>
            </a:r>
            <a:r>
              <a:rPr lang="es-ES" sz="3200" dirty="0"/>
              <a:t>un contador de rendimiento se sale </a:t>
            </a:r>
            <a:r>
              <a:rPr lang="es-ES" sz="3200" dirty="0" smtClean="0"/>
              <a:t/>
            </a:r>
            <a:br>
              <a:rPr lang="es-ES" sz="3200" dirty="0" smtClean="0"/>
            </a:br>
            <a:r>
              <a:rPr lang="es-ES" sz="3200" dirty="0" smtClean="0"/>
              <a:t>de </a:t>
            </a:r>
            <a:r>
              <a:rPr lang="es-ES" sz="3200" dirty="0"/>
              <a:t>su intervalo </a:t>
            </a:r>
            <a:r>
              <a:rPr lang="es-ES" sz="3200" dirty="0" smtClean="0"/>
              <a:t>habitual.</a:t>
            </a:r>
          </a:p>
          <a:p>
            <a:pPr marL="457200" indent="-457200">
              <a:buFont typeface="Arial" panose="020B0604020202020204" pitchFamily="34" charset="0"/>
              <a:buChar char="•"/>
            </a:pPr>
            <a:r>
              <a:rPr lang="es-ES" sz="3200" dirty="0"/>
              <a:t>Siempre que se publique una nueva </a:t>
            </a:r>
            <a:r>
              <a:rPr lang="es-ES" sz="3200" dirty="0" smtClean="0"/>
              <a:t/>
            </a:r>
            <a:br>
              <a:rPr lang="es-ES" sz="3200" dirty="0" smtClean="0"/>
            </a:br>
            <a:r>
              <a:rPr lang="es-ES" sz="3200" dirty="0" smtClean="0"/>
              <a:t>característica</a:t>
            </a:r>
            <a:r>
              <a:rPr lang="es-ES" sz="3200" dirty="0"/>
              <a:t>, el equipo desea saber </a:t>
            </a:r>
            <a:r>
              <a:rPr lang="es-ES" sz="3200" dirty="0" smtClean="0"/>
              <a:t/>
            </a:r>
            <a:br>
              <a:rPr lang="es-ES" sz="3200" dirty="0" smtClean="0"/>
            </a:br>
            <a:r>
              <a:rPr lang="es-ES" sz="3200" dirty="0" smtClean="0"/>
              <a:t>en </a:t>
            </a:r>
            <a:r>
              <a:rPr lang="es-ES" sz="3200" dirty="0"/>
              <a:t>qué medida se usa y si los </a:t>
            </a:r>
            <a:r>
              <a:rPr lang="es-ES" sz="3200" dirty="0" smtClean="0"/>
              <a:t>usuarios</a:t>
            </a:r>
            <a:br>
              <a:rPr lang="es-ES" sz="3200" dirty="0" smtClean="0"/>
            </a:br>
            <a:r>
              <a:rPr lang="es-ES" sz="3200" dirty="0" smtClean="0"/>
              <a:t>tienen </a:t>
            </a:r>
            <a:r>
              <a:rPr lang="es-ES" sz="3200" dirty="0"/>
              <a:t>dificultades con ella.</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9808" y="3775934"/>
            <a:ext cx="4526662" cy="2943077"/>
          </a:xfrm>
          <a:prstGeom prst="rect">
            <a:avLst/>
          </a:prstGeom>
        </p:spPr>
      </p:pic>
    </p:spTree>
    <p:extLst>
      <p:ext uri="{BB962C8B-B14F-4D97-AF65-F5344CB8AC3E}">
        <p14:creationId xmlns:p14="http://schemas.microsoft.com/office/powerpoint/2010/main" val="36234692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500"/>
                                        <p:tgtEl>
                                          <p:spTgt spid="6">
                                            <p:txEl>
                                              <p:pRg st="0" end="0"/>
                                            </p:txEl>
                                          </p:spTgt>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1500"/>
                                        <p:tgtEl>
                                          <p:spTgt spid="6">
                                            <p:txEl>
                                              <p:pRg st="1" end="1"/>
                                            </p:txEl>
                                          </p:spTgt>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1500"/>
                                        <p:tgtEl>
                                          <p:spTgt spid="6">
                                            <p:txEl>
                                              <p:pRg st="2" end="2"/>
                                            </p:txEl>
                                          </p:spTgt>
                                        </p:tgtEl>
                                      </p:cBhvr>
                                    </p:animEffect>
                                  </p:childTnLst>
                                </p:cTn>
                              </p:par>
                            </p:childTnLst>
                          </p:cTn>
                        </p:par>
                        <p:par>
                          <p:cTn id="16" fill="hold">
                            <p:stCondLst>
                              <p:cond delay="4500"/>
                            </p:stCondLst>
                            <p:childTnLst>
                              <p:par>
                                <p:cTn id="17" presetID="22" presetClass="entr" presetSubtype="8"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1500"/>
                                        <p:tgtEl>
                                          <p:spTgt spid="6">
                                            <p:txEl>
                                              <p:pRg st="3" end="3"/>
                                            </p:txEl>
                                          </p:spTgt>
                                        </p:tgtEl>
                                      </p:cBhvr>
                                    </p:animEffect>
                                  </p:childTnLst>
                                </p:cTn>
                              </p:par>
                            </p:childTnLst>
                          </p:cTn>
                        </p:par>
                        <p:par>
                          <p:cTn id="20" fill="hold">
                            <p:stCondLst>
                              <p:cond delay="6000"/>
                            </p:stCondLst>
                            <p:childTnLst>
                              <p:par>
                                <p:cTn id="21" presetID="22" presetClass="entr" presetSubtype="8"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1500"/>
                                        <p:tgtEl>
                                          <p:spTgt spid="6">
                                            <p:txEl>
                                              <p:pRg st="4" end="4"/>
                                            </p:txEl>
                                          </p:spTgt>
                                        </p:tgtEl>
                                      </p:cBhvr>
                                    </p:animEffect>
                                  </p:childTnLst>
                                </p:cTn>
                              </p:par>
                            </p:childTnLst>
                          </p:cTn>
                        </p:par>
                        <p:par>
                          <p:cTn id="24" fill="hold">
                            <p:stCondLst>
                              <p:cond delay="7500"/>
                            </p:stCondLst>
                            <p:childTnLst>
                              <p:par>
                                <p:cTn id="25" presetID="22" presetClass="entr" presetSubtype="8"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1500"/>
                                        <p:tgtEl>
                                          <p:spTgt spid="6">
                                            <p:txEl>
                                              <p:pRg st="5" end="5"/>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441065" y="1600531"/>
            <a:ext cx="11750935" cy="302948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457200" indent="-457200">
              <a:lnSpc>
                <a:spcPct val="150000"/>
              </a:lnSpc>
              <a:buFont typeface="Arial" panose="020B0604020202020204" pitchFamily="34" charset="0"/>
              <a:buChar char="•"/>
            </a:pPr>
            <a:r>
              <a:rPr lang="en-US" sz="4000" b="1" dirty="0"/>
              <a:t>¿</a:t>
            </a:r>
            <a:r>
              <a:rPr lang="en-US" sz="4000" b="1" dirty="0" err="1"/>
              <a:t>Cuándo</a:t>
            </a:r>
            <a:r>
              <a:rPr lang="en-US" sz="4000" b="1" dirty="0"/>
              <a:t> </a:t>
            </a:r>
            <a:r>
              <a:rPr lang="en-US" sz="4000" b="1" dirty="0" err="1"/>
              <a:t>sucede</a:t>
            </a:r>
            <a:r>
              <a:rPr lang="en-US" sz="4000" b="1" dirty="0" smtClean="0"/>
              <a:t>?</a:t>
            </a:r>
            <a:endParaRPr lang="en-US" sz="4000" dirty="0"/>
          </a:p>
          <a:p>
            <a:pPr marL="457200" indent="-457200">
              <a:lnSpc>
                <a:spcPct val="150000"/>
              </a:lnSpc>
              <a:buFont typeface="Arial" panose="020B0604020202020204" pitchFamily="34" charset="0"/>
              <a:buChar char="•"/>
            </a:pPr>
            <a:r>
              <a:rPr lang="en-US" sz="4000" b="1" dirty="0"/>
              <a:t>¿</a:t>
            </a:r>
            <a:r>
              <a:rPr lang="en-US" sz="4000" b="1" dirty="0" err="1"/>
              <a:t>Somos</a:t>
            </a:r>
            <a:r>
              <a:rPr lang="en-US" sz="4000" b="1" dirty="0"/>
              <a:t> </a:t>
            </a:r>
            <a:r>
              <a:rPr lang="en-US" sz="4000" b="1" dirty="0" err="1"/>
              <a:t>nosotros</a:t>
            </a:r>
            <a:r>
              <a:rPr lang="en-US" sz="4000" b="1" dirty="0" smtClean="0"/>
              <a:t>?</a:t>
            </a:r>
          </a:p>
          <a:p>
            <a:pPr marL="457200" indent="-457200">
              <a:lnSpc>
                <a:spcPct val="150000"/>
              </a:lnSpc>
              <a:buFont typeface="Arial" panose="020B0604020202020204" pitchFamily="34" charset="0"/>
              <a:buChar char="•"/>
            </a:pPr>
            <a:r>
              <a:rPr lang="en-US" sz="4000" b="1" dirty="0"/>
              <a:t>¿</a:t>
            </a:r>
            <a:r>
              <a:rPr lang="en-US" sz="4000" b="1" dirty="0" err="1"/>
              <a:t>Qué</a:t>
            </a:r>
            <a:r>
              <a:rPr lang="en-US" sz="4000" b="1" dirty="0"/>
              <a:t> </a:t>
            </a:r>
            <a:r>
              <a:rPr lang="en-US" sz="4000" b="1" dirty="0" err="1"/>
              <a:t>hicimos</a:t>
            </a:r>
            <a:r>
              <a:rPr lang="en-US" sz="4000" b="1" dirty="0" smtClean="0"/>
              <a:t>?</a:t>
            </a:r>
          </a:p>
          <a:p>
            <a:pPr marL="457200" indent="-457200">
              <a:lnSpc>
                <a:spcPct val="150000"/>
              </a:lnSpc>
              <a:buFont typeface="Arial" panose="020B0604020202020204" pitchFamily="34" charset="0"/>
              <a:buChar char="•"/>
            </a:pPr>
            <a:r>
              <a:rPr lang="en-US" sz="4000" b="1" dirty="0"/>
              <a:t>¿</a:t>
            </a:r>
            <a:r>
              <a:rPr lang="en-US" sz="4000" b="1" dirty="0" err="1"/>
              <a:t>Qué</a:t>
            </a:r>
            <a:r>
              <a:rPr lang="en-US" sz="4000" b="1" dirty="0"/>
              <a:t> </a:t>
            </a:r>
            <a:r>
              <a:rPr lang="en-US" sz="4000" b="1" dirty="0" err="1"/>
              <a:t>está</a:t>
            </a:r>
            <a:r>
              <a:rPr lang="en-US" sz="4000" b="1" dirty="0"/>
              <a:t> </a:t>
            </a:r>
            <a:r>
              <a:rPr lang="en-US" sz="4000" b="1" dirty="0" err="1"/>
              <a:t>ocurriendo</a:t>
            </a:r>
            <a:r>
              <a:rPr lang="en-US" sz="4000" b="1" dirty="0"/>
              <a:t>?</a:t>
            </a:r>
            <a:r>
              <a:rPr lang="en-US" sz="4800" dirty="0"/>
              <a:t> </a:t>
            </a:r>
            <a:endParaRPr lang="es-ES" sz="4800" dirty="0"/>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200" y="3679592"/>
            <a:ext cx="1798319" cy="2673500"/>
          </a:xfrm>
          <a:prstGeom prst="rect">
            <a:avLst/>
          </a:prstGeom>
        </p:spPr>
      </p:pic>
      <p:sp>
        <p:nvSpPr>
          <p:cNvPr id="5" name="Title 2"/>
          <p:cNvSpPr txBox="1">
            <a:spLocks/>
          </p:cNvSpPr>
          <p:nvPr/>
        </p:nvSpPr>
        <p:spPr>
          <a:xfrm>
            <a:off x="0" y="304853"/>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smtClean="0"/>
              <a:t>¿ Que información obtengo?</a:t>
            </a:r>
            <a:endParaRPr lang="es-ES" sz="4800" dirty="0"/>
          </a:p>
        </p:txBody>
      </p:sp>
    </p:spTree>
    <p:extLst>
      <p:ext uri="{BB962C8B-B14F-4D97-AF65-F5344CB8AC3E}">
        <p14:creationId xmlns:p14="http://schemas.microsoft.com/office/powerpoint/2010/main" val="3088932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smtClean="0"/>
              <a:t>¿Para que Application Insights?</a:t>
            </a:r>
            <a:endParaRPr lang="en-US" dirty="0"/>
          </a:p>
        </p:txBody>
      </p:sp>
      <p:sp>
        <p:nvSpPr>
          <p:cNvPr id="6" name="Content Placeholder 2"/>
          <p:cNvSpPr txBox="1">
            <a:spLocks/>
          </p:cNvSpPr>
          <p:nvPr/>
        </p:nvSpPr>
        <p:spPr>
          <a:xfrm>
            <a:off x="556089" y="1299954"/>
            <a:ext cx="11079822" cy="4866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100" dirty="0">
                <a:latin typeface="+mj-lt"/>
                <a:hlinkClick r:id="rId2"/>
              </a:rPr>
              <a:t>Analizar patrones de </a:t>
            </a:r>
            <a:r>
              <a:rPr lang="es-ES" sz="2100" dirty="0" smtClean="0">
                <a:latin typeface="+mj-lt"/>
                <a:hlinkClick r:id="rId2"/>
              </a:rPr>
              <a:t>uso</a:t>
            </a:r>
            <a:r>
              <a:rPr lang="es-ES" sz="2100" dirty="0" smtClean="0">
                <a:latin typeface="+mj-lt"/>
              </a:rPr>
              <a:t> para comprender mejor a los usuarios y mejorar continuamente la aplicación.</a:t>
            </a:r>
          </a:p>
          <a:p>
            <a:pPr lvl="1"/>
            <a:r>
              <a:rPr lang="es-ES" sz="2100" dirty="0" smtClean="0">
                <a:latin typeface="+mj-lt"/>
              </a:rPr>
              <a:t>Recuentos de vistas de páginas, usurarios nuevos y recurrentes, ubicación geográfica, plataformas y otras estadísticas de uso principales</a:t>
            </a:r>
          </a:p>
          <a:p>
            <a:pPr lvl="1"/>
            <a:r>
              <a:rPr lang="es-ES" sz="2100" dirty="0" smtClean="0">
                <a:latin typeface="+mj-lt"/>
              </a:rPr>
              <a:t>Seguimiento </a:t>
            </a:r>
            <a:r>
              <a:rPr lang="es-ES" sz="2100" dirty="0">
                <a:latin typeface="+mj-lt"/>
              </a:rPr>
              <a:t>de las rutas de acceso de uso para evaluar el éxito de cada característica.</a:t>
            </a:r>
          </a:p>
          <a:p>
            <a:r>
              <a:rPr lang="es-ES" sz="2100" dirty="0" smtClean="0">
                <a:latin typeface="+mj-lt"/>
                <a:hlinkClick r:id="rId3"/>
              </a:rPr>
              <a:t>Detectar, evaluar </a:t>
            </a:r>
            <a:r>
              <a:rPr lang="es-ES" sz="2100" dirty="0">
                <a:latin typeface="+mj-lt"/>
                <a:hlinkClick r:id="rId3"/>
              </a:rPr>
              <a:t>y </a:t>
            </a:r>
            <a:r>
              <a:rPr lang="es-ES" sz="2100" dirty="0" smtClean="0">
                <a:latin typeface="+mj-lt"/>
                <a:hlinkClick r:id="rId3"/>
              </a:rPr>
              <a:t>diagnosti</a:t>
            </a:r>
            <a:r>
              <a:rPr lang="es-ES" sz="2100" dirty="0" smtClean="0">
                <a:latin typeface="+mj-lt"/>
              </a:rPr>
              <a:t>car</a:t>
            </a:r>
            <a:r>
              <a:rPr lang="es-ES" sz="2100" dirty="0">
                <a:latin typeface="+mj-lt"/>
              </a:rPr>
              <a:t> problemas de rendimiento y corríjalos antes de que se den cuenta la mayoría de los usuarios.</a:t>
            </a:r>
          </a:p>
          <a:p>
            <a:pPr lvl="1"/>
            <a:r>
              <a:rPr lang="es-ES" sz="2100" dirty="0">
                <a:latin typeface="+mj-lt"/>
              </a:rPr>
              <a:t>Alertas sobre cambios en el rendimiento o bloqueos.</a:t>
            </a:r>
          </a:p>
          <a:p>
            <a:pPr lvl="1"/>
            <a:r>
              <a:rPr lang="es-ES" sz="2100" dirty="0">
                <a:latin typeface="+mj-lt"/>
              </a:rPr>
              <a:t>Métricas </a:t>
            </a:r>
            <a:r>
              <a:rPr lang="es-ES" sz="2100" u="sng" dirty="0">
                <a:latin typeface="+mj-lt"/>
              </a:rPr>
              <a:t>para</a:t>
            </a:r>
            <a:r>
              <a:rPr lang="es-ES" sz="2100" dirty="0">
                <a:latin typeface="+mj-lt"/>
              </a:rPr>
              <a:t> ayudar a diagnosticar problemas de rendimiento, como tiempos de respuesta, uso de CPU o seguimiento de dependencias.</a:t>
            </a:r>
          </a:p>
          <a:p>
            <a:pPr lvl="1"/>
            <a:r>
              <a:rPr lang="es-ES" sz="2100" dirty="0">
                <a:latin typeface="+mj-lt"/>
              </a:rPr>
              <a:t>Pruebas de disponibilidad para aplicaciones web.</a:t>
            </a:r>
          </a:p>
          <a:p>
            <a:pPr lvl="1"/>
            <a:r>
              <a:rPr lang="es-ES" sz="2100" dirty="0">
                <a:latin typeface="+mj-lt"/>
              </a:rPr>
              <a:t>Informes y alertas de excepciones.</a:t>
            </a:r>
          </a:p>
          <a:p>
            <a:pPr lvl="1"/>
            <a:r>
              <a:rPr lang="es-ES" sz="2100" dirty="0">
                <a:latin typeface="+mj-lt"/>
              </a:rPr>
              <a:t>Búsqueda eficaz de registros de diagnósticos (lo que incluye seguimientos de registro de sus marcos de registro favoritos).</a:t>
            </a:r>
          </a:p>
        </p:txBody>
      </p:sp>
    </p:spTree>
    <p:extLst>
      <p:ext uri="{BB962C8B-B14F-4D97-AF65-F5344CB8AC3E}">
        <p14:creationId xmlns:p14="http://schemas.microsoft.com/office/powerpoint/2010/main" val="3909008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left)">
                                      <p:cBhvr>
                                        <p:cTn id="31" dur="500"/>
                                        <p:tgtEl>
                                          <p:spTgt spid="6">
                                            <p:txEl>
                                              <p:pRg st="6" end="6"/>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ipe(left)">
                                      <p:cBhvr>
                                        <p:cTn id="35" dur="500"/>
                                        <p:tgtEl>
                                          <p:spTgt spid="6">
                                            <p:txEl>
                                              <p:pRg st="7" end="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wipe(left)">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Diagnóstico de problemas</a:t>
            </a:r>
          </a:p>
        </p:txBody>
      </p:sp>
      <p:sp>
        <p:nvSpPr>
          <p:cNvPr id="6" name="Title 2"/>
          <p:cNvSpPr txBox="1">
            <a:spLocks/>
          </p:cNvSpPr>
          <p:nvPr/>
        </p:nvSpPr>
        <p:spPr>
          <a:xfrm>
            <a:off x="441064" y="1471991"/>
            <a:ext cx="11750935" cy="5047143"/>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457200" indent="-457200">
              <a:lnSpc>
                <a:spcPct val="100000"/>
              </a:lnSpc>
              <a:buFont typeface="Arial" panose="020B0604020202020204" pitchFamily="34" charset="0"/>
              <a:buChar char="•"/>
            </a:pPr>
            <a:r>
              <a:rPr lang="es-ES" sz="3200" dirty="0"/>
              <a:t>Configure las pruebas web para recibir una alerta si el sitio web deja de funcionar o si responde de forma incorrecta o más lento de lo debido.</a:t>
            </a:r>
          </a:p>
          <a:p>
            <a:pPr marL="457200" indent="-457200">
              <a:lnSpc>
                <a:spcPct val="100000"/>
              </a:lnSpc>
              <a:buFont typeface="Arial" panose="020B0604020202020204" pitchFamily="34" charset="0"/>
              <a:buChar char="•"/>
            </a:pPr>
            <a:r>
              <a:rPr lang="es-ES" sz="3200" dirty="0"/>
              <a:t>Compare el recuento de Solicitudes con otras métricas para ver si la lentitud de respuesta o los errores se encuentran relacionados con la carga.</a:t>
            </a:r>
          </a:p>
          <a:p>
            <a:pPr marL="457200" indent="-457200">
              <a:lnSpc>
                <a:spcPct val="100000"/>
              </a:lnSpc>
              <a:buFont typeface="Arial" panose="020B0604020202020204" pitchFamily="34" charset="0"/>
              <a:buChar char="•"/>
            </a:pPr>
            <a:r>
              <a:rPr lang="es-ES" sz="3200" dirty="0"/>
              <a:t>Inserte y busque instrucciones de seguimiento en el código para facilitar la identificación de los problemas.</a:t>
            </a: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0369" y="5168900"/>
            <a:ext cx="1023949" cy="1522270"/>
          </a:xfrm>
          <a:prstGeom prst="rect">
            <a:avLst/>
          </a:prstGeom>
        </p:spPr>
      </p:pic>
    </p:spTree>
    <p:extLst>
      <p:ext uri="{BB962C8B-B14F-4D97-AF65-F5344CB8AC3E}">
        <p14:creationId xmlns:p14="http://schemas.microsoft.com/office/powerpoint/2010/main" val="3522122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left)">
                                      <p:cBhvr>
                                        <p:cTn id="16" dur="500"/>
                                        <p:tgtEl>
                                          <p:spTgt spid="6">
                                            <p:txEl>
                                              <p:pRg st="1" end="1"/>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left)">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2377441"/>
            <a:ext cx="12192000" cy="79606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MX" dirty="0" smtClean="0"/>
              <a:t>Seguimiento de uso</a:t>
            </a:r>
            <a:endParaRPr lang="en-U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631" y="3754419"/>
            <a:ext cx="1534050" cy="2280621"/>
          </a:xfrm>
          <a:prstGeom prst="rect">
            <a:avLst/>
          </a:prstGeom>
        </p:spPr>
      </p:pic>
    </p:spTree>
    <p:extLst>
      <p:ext uri="{BB962C8B-B14F-4D97-AF65-F5344CB8AC3E}">
        <p14:creationId xmlns:p14="http://schemas.microsoft.com/office/powerpoint/2010/main" val="39172403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Análisis de uso</a:t>
            </a:r>
          </a:p>
        </p:txBody>
      </p:sp>
      <p:sp>
        <p:nvSpPr>
          <p:cNvPr id="6" name="Title 2"/>
          <p:cNvSpPr txBox="1">
            <a:spLocks/>
          </p:cNvSpPr>
          <p:nvPr/>
        </p:nvSpPr>
        <p:spPr>
          <a:xfrm>
            <a:off x="441064" y="1471991"/>
            <a:ext cx="11750935" cy="5047143"/>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457200" indent="-457200">
              <a:buFont typeface="Arial" panose="020B0604020202020204" pitchFamily="34" charset="0"/>
              <a:buChar char="•"/>
            </a:pPr>
            <a:r>
              <a:rPr lang="es-ES" sz="3600" b="1" dirty="0" smtClean="0"/>
              <a:t>Se </a:t>
            </a:r>
            <a:r>
              <a:rPr lang="es-ES" sz="3600" b="1" dirty="0"/>
              <a:t>cuentan los usuarios mediante el uso de </a:t>
            </a:r>
            <a:r>
              <a:rPr lang="es-ES" sz="3600" b="1" dirty="0" smtClean="0"/>
              <a:t>cookies.</a:t>
            </a:r>
          </a:p>
          <a:p>
            <a:pPr marL="457200" indent="-457200">
              <a:buFont typeface="Arial" panose="020B0604020202020204" pitchFamily="34" charset="0"/>
              <a:buChar char="•"/>
            </a:pPr>
            <a:r>
              <a:rPr lang="es-ES" sz="3600" dirty="0"/>
              <a:t>Se considera una sesión web después de 30 minutos de </a:t>
            </a:r>
            <a:r>
              <a:rPr lang="es-ES" sz="3600" dirty="0" smtClean="0"/>
              <a:t>inactividad.</a:t>
            </a:r>
          </a:p>
          <a:p>
            <a:pPr marL="457200" indent="-457200">
              <a:buFont typeface="Arial" panose="020B0604020202020204" pitchFamily="34" charset="0"/>
              <a:buChar char="•"/>
            </a:pPr>
            <a:r>
              <a:rPr lang="es-ES" sz="3600" dirty="0"/>
              <a:t>Se considera una sesión en un teléfono u otro dispositivo cuando la aplicación se suspende durante más de unos segundos.</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242" y="3995562"/>
            <a:ext cx="4564074" cy="2801496"/>
          </a:xfrm>
          <a:prstGeom prst="rect">
            <a:avLst/>
          </a:prstGeom>
        </p:spPr>
      </p:pic>
    </p:spTree>
    <p:extLst>
      <p:ext uri="{BB962C8B-B14F-4D97-AF65-F5344CB8AC3E}">
        <p14:creationId xmlns:p14="http://schemas.microsoft.com/office/powerpoint/2010/main" val="2874037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Uso de las páginas</a:t>
            </a:r>
          </a:p>
        </p:txBody>
      </p:sp>
      <p:sp>
        <p:nvSpPr>
          <p:cNvPr id="6" name="Title 2"/>
          <p:cNvSpPr txBox="1">
            <a:spLocks/>
          </p:cNvSpPr>
          <p:nvPr/>
        </p:nvSpPr>
        <p:spPr>
          <a:xfrm>
            <a:off x="441064" y="1471991"/>
            <a:ext cx="11750935" cy="5047143"/>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ES" sz="2400" dirty="0" smtClean="0"/>
              <a:t>En un ejemplo de </a:t>
            </a:r>
            <a:r>
              <a:rPr lang="es-ES" sz="2400" dirty="0"/>
              <a:t>un sitio web de juegos. De él se puede deducir al instante</a:t>
            </a:r>
            <a:r>
              <a:rPr lang="es-ES" sz="2400" dirty="0" smtClean="0"/>
              <a:t>:</a:t>
            </a:r>
          </a:p>
          <a:p>
            <a:endParaRPr lang="es-ES" sz="2400" dirty="0"/>
          </a:p>
          <a:p>
            <a:pPr marL="342900" indent="-342900">
              <a:buFont typeface="Arial" panose="020B0604020202020204" pitchFamily="34" charset="0"/>
              <a:buChar char="•"/>
            </a:pPr>
            <a:r>
              <a:rPr lang="es-ES" sz="2400" dirty="0"/>
              <a:t>El uso no ha mejorado durante la semana anterior. ¿Quizás debemos pensar en la optimización de motor de búsqueda?</a:t>
            </a:r>
          </a:p>
          <a:p>
            <a:pPr marL="342900" indent="-342900">
              <a:buFont typeface="Arial" panose="020B0604020202020204" pitchFamily="34" charset="0"/>
              <a:buChar char="•"/>
            </a:pPr>
            <a:r>
              <a:rPr lang="es-ES" sz="2400" dirty="0"/>
              <a:t>Muchas menos personas consultan las páginas de juegos que la página principal. ¿Por qué nuestra página de inicio no </a:t>
            </a:r>
            <a:r>
              <a:rPr lang="es-ES" sz="2400" dirty="0" smtClean="0"/>
              <a:t>atrae</a:t>
            </a:r>
            <a:br>
              <a:rPr lang="es-ES" sz="2400" dirty="0" smtClean="0"/>
            </a:br>
            <a:r>
              <a:rPr lang="es-ES" sz="2400" dirty="0" smtClean="0"/>
              <a:t>a </a:t>
            </a:r>
            <a:r>
              <a:rPr lang="es-ES" sz="2400" dirty="0"/>
              <a:t>los jugadores?</a:t>
            </a:r>
          </a:p>
          <a:p>
            <a:pPr marL="342900" indent="-342900">
              <a:buFont typeface="Arial" panose="020B0604020202020204" pitchFamily="34" charset="0"/>
              <a:buChar char="•"/>
            </a:pPr>
            <a:r>
              <a:rPr lang="es-ES" sz="2400" dirty="0"/>
              <a:t>El 'Crucigrama' es el juego más popular</a:t>
            </a:r>
            <a:r>
              <a:rPr lang="es-ES" sz="2400" dirty="0" smtClean="0"/>
              <a:t>.</a:t>
            </a:r>
            <a:br>
              <a:rPr lang="es-ES" sz="2400" dirty="0" smtClean="0"/>
            </a:br>
            <a:r>
              <a:rPr lang="es-ES" sz="2400" dirty="0" smtClean="0"/>
              <a:t>Debemos </a:t>
            </a:r>
            <a:r>
              <a:rPr lang="es-ES" sz="2400" dirty="0"/>
              <a:t>dar prioridad a nuevas ideas y </a:t>
            </a:r>
            <a:r>
              <a:rPr lang="es-ES" sz="2400" dirty="0" smtClean="0"/>
              <a:t/>
            </a:r>
            <a:br>
              <a:rPr lang="es-ES" sz="2400" dirty="0" smtClean="0"/>
            </a:br>
            <a:r>
              <a:rPr lang="es-ES" sz="2400" dirty="0" smtClean="0"/>
              <a:t>mejoras</a:t>
            </a:r>
            <a:r>
              <a:rPr lang="es-ES" sz="2400" dirty="0"/>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293" y="3264859"/>
            <a:ext cx="5256941" cy="3426311"/>
          </a:xfrm>
          <a:prstGeom prst="rect">
            <a:avLst/>
          </a:prstGeom>
        </p:spPr>
      </p:pic>
    </p:spTree>
    <p:extLst>
      <p:ext uri="{BB962C8B-B14F-4D97-AF65-F5344CB8AC3E}">
        <p14:creationId xmlns:p14="http://schemas.microsoft.com/office/powerpoint/2010/main" val="14724882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Seguimiento personalizado</a:t>
            </a:r>
          </a:p>
        </p:txBody>
      </p:sp>
      <p:sp>
        <p:nvSpPr>
          <p:cNvPr id="6" name="Title 2"/>
          <p:cNvSpPr txBox="1">
            <a:spLocks/>
          </p:cNvSpPr>
          <p:nvPr/>
        </p:nvSpPr>
        <p:spPr>
          <a:xfrm>
            <a:off x="654031" y="1471992"/>
            <a:ext cx="11537968" cy="561204"/>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ES" sz="2400" dirty="0" smtClean="0"/>
              <a:t>En C#:</a:t>
            </a:r>
            <a:endParaRPr lang="es-ES" sz="2400" dirty="0"/>
          </a:p>
        </p:txBody>
      </p:sp>
      <p:pic>
        <p:nvPicPr>
          <p:cNvPr id="2" name="Imagen 1"/>
          <p:cNvPicPr>
            <a:picLocks noChangeAspect="1"/>
          </p:cNvPicPr>
          <p:nvPr/>
        </p:nvPicPr>
        <p:blipFill>
          <a:blip r:embed="rId3"/>
          <a:stretch>
            <a:fillRect/>
          </a:stretch>
        </p:blipFill>
        <p:spPr>
          <a:xfrm>
            <a:off x="740092" y="2033196"/>
            <a:ext cx="7419975" cy="1876425"/>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767" y="4737449"/>
            <a:ext cx="4764426" cy="2048703"/>
          </a:xfrm>
          <a:prstGeom prst="rect">
            <a:avLst/>
          </a:prstGeom>
        </p:spPr>
      </p:pic>
      <p:sp>
        <p:nvSpPr>
          <p:cNvPr id="8" name="Title 2"/>
          <p:cNvSpPr txBox="1">
            <a:spLocks/>
          </p:cNvSpPr>
          <p:nvPr/>
        </p:nvSpPr>
        <p:spPr>
          <a:xfrm>
            <a:off x="740092" y="4000706"/>
            <a:ext cx="11537968" cy="561204"/>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ES" sz="2400" dirty="0"/>
              <a:t>Los eventos personalizados más frecuentes se enumeran en la hoja de información general.</a:t>
            </a: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733946"/>
            <a:ext cx="5588984" cy="2052205"/>
          </a:xfrm>
          <a:prstGeom prst="rect">
            <a:avLst/>
          </a:prstGeom>
        </p:spPr>
      </p:pic>
    </p:spTree>
    <p:extLst>
      <p:ext uri="{BB962C8B-B14F-4D97-AF65-F5344CB8AC3E}">
        <p14:creationId xmlns:p14="http://schemas.microsoft.com/office/powerpoint/2010/main" val="13591541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1000"/>
                                        <p:tgtEl>
                                          <p:spTgt spid="4"/>
                                        </p:tgtEl>
                                      </p:cBhvr>
                                    </p:animEffect>
                                  </p:childTnLst>
                                </p:cTn>
                              </p:par>
                              <p:par>
                                <p:cTn id="20" presetID="4" presetClass="entr" presetSubtype="32"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Profundización en eventos específicos</a:t>
            </a:r>
          </a:p>
        </p:txBody>
      </p:sp>
      <p:sp>
        <p:nvSpPr>
          <p:cNvPr id="6" name="Title 2"/>
          <p:cNvSpPr txBox="1">
            <a:spLocks/>
          </p:cNvSpPr>
          <p:nvPr/>
        </p:nvSpPr>
        <p:spPr>
          <a:xfrm>
            <a:off x="654032" y="1299955"/>
            <a:ext cx="11537968" cy="89469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ES" sz="2400" dirty="0" smtClean="0"/>
              <a:t>Para </a:t>
            </a:r>
            <a:r>
              <a:rPr lang="es-ES" sz="2400" dirty="0"/>
              <a:t>comprender mejor cómo se desarrolla una sesión típica, debe centrarse en una sesión de usuario específica que contenga un tipo determinado de </a:t>
            </a:r>
            <a:r>
              <a:rPr lang="es-ES" sz="2400" dirty="0" smtClean="0"/>
              <a:t>evento.</a:t>
            </a:r>
            <a:endParaRPr lang="es-ES" sz="24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32" y="2062197"/>
            <a:ext cx="2219661" cy="963718"/>
          </a:xfrm>
          <a:prstGeom prst="rect">
            <a:avLst/>
          </a:prstGeo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0770" y="2721125"/>
            <a:ext cx="3860299" cy="3743112"/>
          </a:xfrm>
          <a:prstGeom prst="rect">
            <a:avLst/>
          </a:prstGeom>
        </p:spPr>
      </p:pic>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1185" y="2062197"/>
            <a:ext cx="5363323" cy="2743583"/>
          </a:xfrm>
          <a:prstGeom prst="rect">
            <a:avLst/>
          </a:prstGeom>
        </p:spPr>
      </p:pic>
      <p:pic>
        <p:nvPicPr>
          <p:cNvPr id="13" name="Imagen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7969" y="4381994"/>
            <a:ext cx="5239481" cy="2372056"/>
          </a:xfrm>
          <a:prstGeom prst="rect">
            <a:avLst/>
          </a:prstGeom>
        </p:spPr>
      </p:pic>
      <p:pic>
        <p:nvPicPr>
          <p:cNvPr id="10" name="Imagen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87484" y="2799846"/>
            <a:ext cx="3454048" cy="1268283"/>
          </a:xfrm>
          <a:prstGeom prst="rect">
            <a:avLst/>
          </a:prstGeom>
        </p:spPr>
      </p:pic>
    </p:spTree>
    <p:extLst>
      <p:ext uri="{BB962C8B-B14F-4D97-AF65-F5344CB8AC3E}">
        <p14:creationId xmlns:p14="http://schemas.microsoft.com/office/powerpoint/2010/main" val="1932970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par>
                                <p:cTn id="12" presetID="22" presetClass="entr" presetSubtype="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par>
                                <p:cTn id="15" presetID="22" presetClass="entr" presetSubtype="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par>
                                <p:cTn id="18" presetID="14" presetClass="entr" presetSubtype="1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smtClean="0"/>
              <a:t>Segmentar </a:t>
            </a:r>
            <a:r>
              <a:rPr lang="es-ES" sz="4800" dirty="0"/>
              <a:t>los datos con propiedades</a:t>
            </a:r>
          </a:p>
        </p:txBody>
      </p:sp>
      <p:sp>
        <p:nvSpPr>
          <p:cNvPr id="6" name="Title 2"/>
          <p:cNvSpPr txBox="1">
            <a:spLocks/>
          </p:cNvSpPr>
          <p:nvPr/>
        </p:nvSpPr>
        <p:spPr>
          <a:xfrm>
            <a:off x="654032" y="1491849"/>
            <a:ext cx="11537968" cy="647688"/>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Puede adjuntar etiquetas arbitrarias y valores numéricos a los eventos.</a:t>
            </a:r>
          </a:p>
        </p:txBody>
      </p:sp>
      <p:pic>
        <p:nvPicPr>
          <p:cNvPr id="2" name="Imagen 1"/>
          <p:cNvPicPr>
            <a:picLocks noChangeAspect="1"/>
          </p:cNvPicPr>
          <p:nvPr/>
        </p:nvPicPr>
        <p:blipFill>
          <a:blip r:embed="rId3"/>
          <a:stretch>
            <a:fillRect/>
          </a:stretch>
        </p:blipFill>
        <p:spPr>
          <a:xfrm>
            <a:off x="870194" y="2162773"/>
            <a:ext cx="7292656" cy="1623919"/>
          </a:xfrm>
          <a:prstGeom prst="rect">
            <a:avLst/>
          </a:prstGeom>
        </p:spPr>
      </p:pic>
      <p:pic>
        <p:nvPicPr>
          <p:cNvPr id="1028" name="Picture 4" descr="En la lista de eventos, abra un evento y, a continuación, haga clic en '...' para ver más propiedad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769" y="3942678"/>
            <a:ext cx="5938043" cy="26999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scriba un valor en el campo de búsque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6758" y="2678654"/>
            <a:ext cx="3999690" cy="4093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334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4" fill="hold" nodeType="withEffect">
                                  <p:stCondLst>
                                    <p:cond delay="0"/>
                                  </p:stCondLst>
                                  <p:childTnLst>
                                    <p:set>
                                      <p:cBhvr>
                                        <p:cTn id="13" dur="1" fill="hold">
                                          <p:stCondLst>
                                            <p:cond delay="0"/>
                                          </p:stCondLst>
                                        </p:cTn>
                                        <p:tgtEl>
                                          <p:spTgt spid="1030"/>
                                        </p:tgtEl>
                                        <p:attrNameLst>
                                          <p:attrName>style.visibility</p:attrName>
                                        </p:attrNameLst>
                                      </p:cBhvr>
                                      <p:to>
                                        <p:strVal val="visible"/>
                                      </p:to>
                                    </p:set>
                                    <p:animEffect transition="in" filter="wipe(down)">
                                      <p:cBhvr>
                                        <p:cTn id="14" dur="500"/>
                                        <p:tgtEl>
                                          <p:spTgt spid="1030"/>
                                        </p:tgtEl>
                                      </p:cBhvr>
                                    </p:animEffect>
                                  </p:childTnLst>
                                </p:cTn>
                              </p:par>
                              <p:par>
                                <p:cTn id="15" presetID="21" presetClass="entr" presetSubtype="1"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heel(1)">
                                      <p:cBhvr>
                                        <p:cTn id="17"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Análisis de uso de aplicaciones web</a:t>
            </a:r>
          </a:p>
        </p:txBody>
      </p:sp>
      <p:sp>
        <p:nvSpPr>
          <p:cNvPr id="6" name="Title 2"/>
          <p:cNvSpPr txBox="1">
            <a:spLocks/>
          </p:cNvSpPr>
          <p:nvPr/>
        </p:nvSpPr>
        <p:spPr>
          <a:xfrm>
            <a:off x="654032" y="1379882"/>
            <a:ext cx="11537968" cy="2370146"/>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ES" sz="2400" dirty="0"/>
              <a:t>Application Insights de Visual Studio proporciona dos niveles de seguimiento de uso:</a:t>
            </a:r>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r>
              <a:rPr lang="es-ES" sz="2400" dirty="0"/>
              <a:t>Datos de usuarios, sesiones y vistas de página: listos para usar.</a:t>
            </a:r>
          </a:p>
          <a:p>
            <a:pPr marL="342900" indent="-342900">
              <a:buFont typeface="Arial" panose="020B0604020202020204" pitchFamily="34" charset="0"/>
              <a:buChar char="•"/>
            </a:pPr>
            <a:r>
              <a:rPr lang="es-ES" sz="2400" dirty="0"/>
              <a:t>Telemetría personalizada: debe escribir código para hacer un seguimiento de los usuarios a través de la experiencia del usuario con la aplicación.</a:t>
            </a:r>
          </a:p>
        </p:txBody>
      </p:sp>
      <p:pic>
        <p:nvPicPr>
          <p:cNvPr id="2050" name="Picture 2" descr="https://acom.azurecomcdn.net/80C57D/cdn/mediahandler/docarticles/dpsmedia-prod/azure.microsoft.com/es-es/documentation/articles/app-insights-web-track-usage/20151224051001/14-us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884" y="3356384"/>
            <a:ext cx="5014231" cy="334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021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wipe(left)">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smtClean="0"/>
              <a:t>Mas Información</a:t>
            </a:r>
            <a:endParaRPr lang="es-ES" sz="4800" dirty="0"/>
          </a:p>
        </p:txBody>
      </p:sp>
      <p:sp>
        <p:nvSpPr>
          <p:cNvPr id="6" name="Title 2"/>
          <p:cNvSpPr txBox="1">
            <a:spLocks/>
          </p:cNvSpPr>
          <p:nvPr/>
        </p:nvSpPr>
        <p:spPr>
          <a:xfrm>
            <a:off x="654032" y="1491849"/>
            <a:ext cx="4047060" cy="552104"/>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ES" sz="2400" dirty="0" smtClean="0"/>
              <a:t>¿</a:t>
            </a:r>
            <a:r>
              <a:rPr lang="es-ES" sz="2400" dirty="0"/>
              <a:t>Dónde viven mis usuarios?</a:t>
            </a:r>
          </a:p>
          <a:p>
            <a:pPr marL="342900" indent="-342900">
              <a:buFont typeface="Arial" panose="020B0604020202020204" pitchFamily="34" charset="0"/>
              <a:buChar char="•"/>
            </a:pPr>
            <a:endParaRPr lang="es-ES" sz="2400" dirty="0"/>
          </a:p>
        </p:txBody>
      </p:sp>
      <p:sp>
        <p:nvSpPr>
          <p:cNvPr id="5" name="Title 2"/>
          <p:cNvSpPr txBox="1">
            <a:spLocks/>
          </p:cNvSpPr>
          <p:nvPr/>
        </p:nvSpPr>
        <p:spPr>
          <a:xfrm>
            <a:off x="5861895" y="1405787"/>
            <a:ext cx="5574254" cy="63816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2400" dirty="0"/>
              <a:t>¿Qué sistemas operativos o exploradores utilizan?</a:t>
            </a:r>
          </a:p>
        </p:txBody>
      </p:sp>
      <p:pic>
        <p:nvPicPr>
          <p:cNvPr id="3074" name="Picture 2" descr="En la hoja Uso, haga clic en el gráfico Usuar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2043953"/>
            <a:ext cx="4924425" cy="44767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leccione un gráfico que muestre una sola métrica, cambie a Agrupación y elija una propied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806" y="2310719"/>
            <a:ext cx="63246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732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wipe(up)">
                                      <p:cBhvr>
                                        <p:cTn id="11" dur="500"/>
                                        <p:tgtEl>
                                          <p:spTgt spid="307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076"/>
                                        </p:tgtEl>
                                        <p:attrNameLst>
                                          <p:attrName>style.visibility</p:attrName>
                                        </p:attrNameLst>
                                      </p:cBhvr>
                                      <p:to>
                                        <p:strVal val="visible"/>
                                      </p:to>
                                    </p:set>
                                    <p:animEffect transition="in" filter="wipe(up)">
                                      <p:cBhvr>
                                        <p:cTn id="19"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Sesiones</a:t>
            </a:r>
          </a:p>
        </p:txBody>
      </p:sp>
      <p:sp>
        <p:nvSpPr>
          <p:cNvPr id="6" name="Title 2"/>
          <p:cNvSpPr txBox="1">
            <a:spLocks/>
          </p:cNvSpPr>
          <p:nvPr/>
        </p:nvSpPr>
        <p:spPr>
          <a:xfrm>
            <a:off x="654032" y="1491849"/>
            <a:ext cx="11537968" cy="2370146"/>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smtClean="0"/>
              <a:t>Asocia cada </a:t>
            </a:r>
            <a:r>
              <a:rPr lang="es-ES" sz="2400" dirty="0"/>
              <a:t>evento de telemetría </a:t>
            </a:r>
            <a:r>
              <a:rPr lang="es-ES" sz="2400" dirty="0" smtClean="0"/>
              <a:t>(por ejemplo, solicitudes, vistas de página, excepciones o eventos personalizados que usted mismo codifica) con </a:t>
            </a:r>
            <a:r>
              <a:rPr lang="es-ES" sz="2400" dirty="0"/>
              <a:t>una sesión de usuario específica</a:t>
            </a:r>
            <a:r>
              <a:rPr lang="es-ES" sz="2400" dirty="0" smtClean="0"/>
              <a:t>.</a:t>
            </a:r>
          </a:p>
          <a:p>
            <a:pPr marL="342900" indent="-342900">
              <a:buFont typeface="Arial" panose="020B0604020202020204" pitchFamily="34" charset="0"/>
              <a:buChar char="•"/>
            </a:pPr>
            <a:r>
              <a:rPr lang="es-ES" sz="2400" dirty="0"/>
              <a:t>Se recopila información de contexto enriquecido sobre cada </a:t>
            </a:r>
            <a:r>
              <a:rPr lang="es-ES" sz="2400" dirty="0" smtClean="0"/>
              <a:t>sesión.</a:t>
            </a:r>
          </a:p>
          <a:p>
            <a:pPr marL="342900" indent="-342900">
              <a:buFont typeface="Arial" panose="020B0604020202020204" pitchFamily="34" charset="0"/>
              <a:buChar char="•"/>
            </a:pPr>
            <a:r>
              <a:rPr lang="es-ES" sz="2400" dirty="0"/>
              <a:t>Si instrumenta el cliente y el servidor (ASP.NET o J2EE</a:t>
            </a:r>
            <a:r>
              <a:rPr lang="es-ES" sz="2400" dirty="0" smtClean="0"/>
              <a:t>).</a:t>
            </a:r>
          </a:p>
        </p:txBody>
      </p:sp>
      <p:sp>
        <p:nvSpPr>
          <p:cNvPr id="5" name="Title 2"/>
          <p:cNvSpPr txBox="1">
            <a:spLocks/>
          </p:cNvSpPr>
          <p:nvPr/>
        </p:nvSpPr>
        <p:spPr>
          <a:xfrm>
            <a:off x="654032" y="4802179"/>
            <a:ext cx="11537968" cy="1246196"/>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smtClean="0"/>
              <a:t>Al diagnosticar problemas, puede encontrar toda la telemetría relacionada con la sesión en la que se produjo un problema.</a:t>
            </a:r>
          </a:p>
          <a:p>
            <a:pPr marL="342900" indent="-342900">
              <a:buFont typeface="Arial" panose="020B0604020202020204" pitchFamily="34" charset="0"/>
              <a:buChar char="•"/>
            </a:pPr>
            <a:r>
              <a:rPr lang="es-ES" sz="2400" dirty="0"/>
              <a:t>Las sesiones ofrecen una buena referencia sobre la popularidad de los </a:t>
            </a:r>
            <a:r>
              <a:rPr lang="es-ES" sz="2400" dirty="0" smtClean="0"/>
              <a:t>contextos.</a:t>
            </a:r>
            <a:endParaRPr lang="es-ES" sz="2400" dirty="0"/>
          </a:p>
        </p:txBody>
      </p:sp>
      <p:sp>
        <p:nvSpPr>
          <p:cNvPr id="8" name="Title 2"/>
          <p:cNvSpPr txBox="1">
            <a:spLocks/>
          </p:cNvSpPr>
          <p:nvPr/>
        </p:nvSpPr>
        <p:spPr>
          <a:xfrm>
            <a:off x="0" y="3844579"/>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smtClean="0"/>
              <a:t>Beneficios</a:t>
            </a:r>
            <a:endParaRPr lang="es-ES" sz="4800" dirty="0"/>
          </a:p>
        </p:txBody>
      </p:sp>
    </p:spTree>
    <p:extLst>
      <p:ext uri="{BB962C8B-B14F-4D97-AF65-F5344CB8AC3E}">
        <p14:creationId xmlns:p14="http://schemas.microsoft.com/office/powerpoint/2010/main" val="31547687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left)">
                                      <p:cBhvr>
                                        <p:cTn id="15" dur="500"/>
                                        <p:tgtEl>
                                          <p:spTgt spid="6">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left)">
                                      <p:cBhvr>
                                        <p:cTn id="19" dur="500"/>
                                        <p:tgtEl>
                                          <p:spTgt spid="6">
                                            <p:txEl>
                                              <p:pRg st="2" end="2"/>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right)">
                                      <p:cBhvr>
                                        <p:cTn id="23" dur="500"/>
                                        <p:tgtEl>
                                          <p:spTgt spid="8">
                                            <p:txEl>
                                              <p:pRg st="0" end="0"/>
                                            </p:txEl>
                                          </p:spTgt>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right)">
                                      <p:cBhvr>
                                        <p:cTn id="27" dur="500"/>
                                        <p:tgtEl>
                                          <p:spTgt spid="5">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right)">
                                      <p:cBhvr>
                                        <p:cTn id="3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dirty="0" smtClean="0"/>
              <a:t>Lenguajes</a:t>
            </a:r>
            <a:endParaRPr lang="es-ES" dirty="0"/>
          </a:p>
        </p:txBody>
      </p:sp>
      <p:sp>
        <p:nvSpPr>
          <p:cNvPr id="4" name="Content Placeholder 2"/>
          <p:cNvSpPr txBox="1">
            <a:spLocks/>
          </p:cNvSpPr>
          <p:nvPr>
            <p:custDataLst>
              <p:custData r:id="rId1"/>
            </p:custDataLst>
          </p:nvPr>
        </p:nvSpPr>
        <p:spPr>
          <a:xfrm>
            <a:off x="648840" y="1299955"/>
            <a:ext cx="9538651" cy="50793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mj-lt"/>
                <a:hlinkClick r:id="rId4"/>
              </a:rPr>
              <a:t>C#|VB (.NET)</a:t>
            </a:r>
            <a:endParaRPr lang="en-US" sz="2800" dirty="0">
              <a:latin typeface="+mj-lt"/>
            </a:endParaRPr>
          </a:p>
          <a:p>
            <a:r>
              <a:rPr lang="en-US" sz="2800" dirty="0">
                <a:latin typeface="+mj-lt"/>
                <a:hlinkClick r:id="rId5"/>
              </a:rPr>
              <a:t>C#|VB (</a:t>
            </a:r>
            <a:r>
              <a:rPr lang="en-US" sz="2800" dirty="0" err="1">
                <a:latin typeface="+mj-lt"/>
                <a:hlinkClick r:id="rId5"/>
              </a:rPr>
              <a:t>Tienda</a:t>
            </a:r>
            <a:r>
              <a:rPr lang="en-US" sz="2800" dirty="0">
                <a:latin typeface="+mj-lt"/>
                <a:hlinkClick r:id="rId5"/>
              </a:rPr>
              <a:t> Windows)</a:t>
            </a:r>
            <a:endParaRPr lang="en-US" sz="2800" dirty="0">
              <a:latin typeface="+mj-lt"/>
            </a:endParaRPr>
          </a:p>
          <a:p>
            <a:r>
              <a:rPr lang="en-US" sz="2800" dirty="0">
                <a:latin typeface="+mj-lt"/>
                <a:hlinkClick r:id="rId6"/>
              </a:rPr>
              <a:t>C++ (</a:t>
            </a:r>
            <a:r>
              <a:rPr lang="en-US" sz="2800" dirty="0" err="1">
                <a:latin typeface="+mj-lt"/>
                <a:hlinkClick r:id="rId6"/>
              </a:rPr>
              <a:t>Tienda</a:t>
            </a:r>
            <a:r>
              <a:rPr lang="en-US" sz="2800" dirty="0">
                <a:latin typeface="+mj-lt"/>
                <a:hlinkClick r:id="rId6"/>
              </a:rPr>
              <a:t> Windows)</a:t>
            </a:r>
            <a:endParaRPr lang="en-US" sz="2800" dirty="0">
              <a:latin typeface="+mj-lt"/>
            </a:endParaRPr>
          </a:p>
          <a:p>
            <a:r>
              <a:rPr lang="en-US" sz="2800" dirty="0">
                <a:latin typeface="+mj-lt"/>
                <a:hlinkClick r:id="rId7"/>
              </a:rPr>
              <a:t>Java</a:t>
            </a:r>
            <a:endParaRPr lang="en-US" sz="2800" dirty="0">
              <a:latin typeface="+mj-lt"/>
            </a:endParaRPr>
          </a:p>
          <a:p>
            <a:r>
              <a:rPr lang="en-US" sz="2800" dirty="0" err="1">
                <a:latin typeface="+mj-lt"/>
                <a:hlinkClick r:id="rId8"/>
              </a:rPr>
              <a:t>Páginas</a:t>
            </a:r>
            <a:r>
              <a:rPr lang="en-US" sz="2800" dirty="0">
                <a:latin typeface="+mj-lt"/>
                <a:hlinkClick r:id="rId8"/>
              </a:rPr>
              <a:t> web de JavaScript</a:t>
            </a:r>
            <a:endParaRPr lang="en-US" sz="2800" dirty="0">
              <a:latin typeface="+mj-lt"/>
            </a:endParaRPr>
          </a:p>
          <a:p>
            <a:r>
              <a:rPr lang="en-US" sz="2800" dirty="0">
                <a:latin typeface="+mj-lt"/>
                <a:hlinkClick r:id="rId9"/>
              </a:rPr>
              <a:t>Objective-C</a:t>
            </a:r>
            <a:endParaRPr lang="en-US" sz="2800" dirty="0">
              <a:latin typeface="+mj-lt"/>
            </a:endParaRPr>
          </a:p>
          <a:p>
            <a:r>
              <a:rPr lang="en-US" sz="2800" dirty="0">
                <a:latin typeface="+mj-lt"/>
                <a:hlinkClick r:id="rId10"/>
              </a:rPr>
              <a:t>PHP</a:t>
            </a:r>
            <a:endParaRPr lang="en-US" sz="2800" dirty="0">
              <a:latin typeface="+mj-lt"/>
            </a:endParaRPr>
          </a:p>
          <a:p>
            <a:r>
              <a:rPr lang="en-US" sz="2800" dirty="0">
                <a:latin typeface="+mj-lt"/>
                <a:hlinkClick r:id="rId11"/>
              </a:rPr>
              <a:t>Python</a:t>
            </a:r>
            <a:endParaRPr lang="en-US" sz="2800" dirty="0">
              <a:latin typeface="+mj-lt"/>
            </a:endParaRPr>
          </a:p>
          <a:p>
            <a:r>
              <a:rPr lang="en-US" sz="2800" dirty="0" smtClean="0">
                <a:latin typeface="+mj-lt"/>
                <a:hlinkClick r:id="rId12"/>
              </a:rPr>
              <a:t>Ruby</a:t>
            </a:r>
            <a:endParaRPr lang="en-US" sz="2800" dirty="0" smtClean="0">
              <a:latin typeface="+mj-lt"/>
            </a:endParaRPr>
          </a:p>
          <a:p>
            <a:r>
              <a:rPr lang="es-ES" sz="2800" dirty="0" smtClean="0">
                <a:latin typeface="+mj-lt"/>
                <a:hlinkClick r:id="rId13"/>
              </a:rPr>
              <a:t>Otros</a:t>
            </a:r>
            <a:endParaRPr lang="es-ES" sz="2800" dirty="0">
              <a:latin typeface="+mj-lt"/>
            </a:endParaRPr>
          </a:p>
        </p:txBody>
      </p:sp>
      <p:pic>
        <p:nvPicPr>
          <p:cNvPr id="3" name="Imagen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01960" y="2257555"/>
            <a:ext cx="2564074" cy="2564074"/>
          </a:xfrm>
          <a:prstGeom prst="rect">
            <a:avLst/>
          </a:prstGeom>
        </p:spPr>
      </p:pic>
      <p:pic>
        <p:nvPicPr>
          <p:cNvPr id="5" name="Imagen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75030" y="3324120"/>
            <a:ext cx="793690" cy="833556"/>
          </a:xfrm>
          <a:prstGeom prst="rect">
            <a:avLst/>
          </a:prstGeom>
        </p:spPr>
      </p:pic>
      <p:pic>
        <p:nvPicPr>
          <p:cNvPr id="9" name="Imagen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77153" y="5733028"/>
            <a:ext cx="1382563" cy="900158"/>
          </a:xfrm>
          <a:prstGeom prst="rect">
            <a:avLst/>
          </a:prstGeom>
        </p:spPr>
      </p:pic>
      <p:pic>
        <p:nvPicPr>
          <p:cNvPr id="10" name="Imagen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43652" y="1476579"/>
            <a:ext cx="1388942" cy="1388942"/>
          </a:xfrm>
          <a:prstGeom prst="rect">
            <a:avLst/>
          </a:prstGeom>
        </p:spPr>
      </p:pic>
      <p:pic>
        <p:nvPicPr>
          <p:cNvPr id="11" name="Imagen 1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323385" y="4363084"/>
            <a:ext cx="1025693" cy="917090"/>
          </a:xfrm>
          <a:prstGeom prst="rect">
            <a:avLst/>
          </a:prstGeom>
        </p:spPr>
      </p:pic>
      <p:pic>
        <p:nvPicPr>
          <p:cNvPr id="12" name="Imagen 1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782319" y="2897443"/>
            <a:ext cx="2136835" cy="1127198"/>
          </a:xfrm>
          <a:prstGeom prst="rect">
            <a:avLst/>
          </a:prstGeom>
        </p:spPr>
      </p:pic>
      <p:pic>
        <p:nvPicPr>
          <p:cNvPr id="13" name="Imagen 1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716724" y="5529715"/>
            <a:ext cx="1754056" cy="761291"/>
          </a:xfrm>
          <a:prstGeom prst="rect">
            <a:avLst/>
          </a:prstGeom>
        </p:spPr>
      </p:pic>
      <p:pic>
        <p:nvPicPr>
          <p:cNvPr id="14" name="Imagen 1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33911" y="5130969"/>
            <a:ext cx="1190740" cy="1164512"/>
          </a:xfrm>
          <a:prstGeom prst="rect">
            <a:avLst/>
          </a:prstGeom>
        </p:spPr>
      </p:pic>
    </p:spTree>
    <p:extLst>
      <p:ext uri="{BB962C8B-B14F-4D97-AF65-F5344CB8AC3E}">
        <p14:creationId xmlns:p14="http://schemas.microsoft.com/office/powerpoint/2010/main" val="2287570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left)">
                                      <p:cBhvr>
                                        <p:cTn id="13" dur="500"/>
                                        <p:tgtEl>
                                          <p:spTgt spid="4">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left)">
                                      <p:cBhvr>
                                        <p:cTn id="16" dur="500"/>
                                        <p:tgtEl>
                                          <p:spTgt spid="4">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left)">
                                      <p:cBhvr>
                                        <p:cTn id="19" dur="500"/>
                                        <p:tgtEl>
                                          <p:spTgt spid="4">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left)">
                                      <p:cBhvr>
                                        <p:cTn id="22" dur="500"/>
                                        <p:tgtEl>
                                          <p:spTgt spid="4">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left)">
                                      <p:cBhvr>
                                        <p:cTn id="25" dur="500"/>
                                        <p:tgtEl>
                                          <p:spTgt spid="4">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left)">
                                      <p:cBhvr>
                                        <p:cTn id="28" dur="500"/>
                                        <p:tgtEl>
                                          <p:spTgt spid="4">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left)">
                                      <p:cBhvr>
                                        <p:cTn id="31" dur="500"/>
                                        <p:tgtEl>
                                          <p:spTgt spid="4">
                                            <p:txEl>
                                              <p:pRg st="8" end="8"/>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left)">
                                      <p:cBhvr>
                                        <p:cTn id="34" dur="500"/>
                                        <p:tgtEl>
                                          <p:spTgt spid="4">
                                            <p:txEl>
                                              <p:pRg st="9" end="9"/>
                                            </p:txEl>
                                          </p:spTgt>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randombar(horizontal)">
                                      <p:cBhvr>
                                        <p:cTn id="38" dur="500"/>
                                        <p:tgtEl>
                                          <p:spTgt spid="3"/>
                                        </p:tgtEl>
                                      </p:cBhvr>
                                    </p:animEffect>
                                  </p:childTnLst>
                                </p:cTn>
                              </p:par>
                            </p:childTnLst>
                          </p:cTn>
                        </p:par>
                        <p:par>
                          <p:cTn id="39" fill="hold">
                            <p:stCondLst>
                              <p:cond delay="1000"/>
                            </p:stCondLst>
                            <p:childTnLst>
                              <p:par>
                                <p:cTn id="40" presetID="14" presetClass="entr" presetSubtype="10"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randombar(horizontal)">
                                      <p:cBhvr>
                                        <p:cTn id="42" dur="500"/>
                                        <p:tgtEl>
                                          <p:spTgt spid="5"/>
                                        </p:tgtEl>
                                      </p:cBhvr>
                                    </p:animEffect>
                                  </p:childTnLst>
                                </p:cTn>
                              </p:par>
                            </p:childTnLst>
                          </p:cTn>
                        </p:par>
                        <p:par>
                          <p:cTn id="43" fill="hold">
                            <p:stCondLst>
                              <p:cond delay="1500"/>
                            </p:stCondLst>
                            <p:childTnLst>
                              <p:par>
                                <p:cTn id="44" presetID="14" presetClass="entr" presetSubtype="10"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randombar(horizontal)">
                                      <p:cBhvr>
                                        <p:cTn id="46" dur="500"/>
                                        <p:tgtEl>
                                          <p:spTgt spid="9"/>
                                        </p:tgtEl>
                                      </p:cBhvr>
                                    </p:animEffect>
                                  </p:childTnLst>
                                </p:cTn>
                              </p:par>
                            </p:childTnLst>
                          </p:cTn>
                        </p:par>
                        <p:par>
                          <p:cTn id="47" fill="hold">
                            <p:stCondLst>
                              <p:cond delay="2000"/>
                            </p:stCondLst>
                            <p:childTnLst>
                              <p:par>
                                <p:cTn id="48" presetID="14" presetClass="entr" presetSubtype="1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randombar(horizontal)">
                                      <p:cBhvr>
                                        <p:cTn id="50" dur="500"/>
                                        <p:tgtEl>
                                          <p:spTgt spid="10"/>
                                        </p:tgtEl>
                                      </p:cBhvr>
                                    </p:animEffect>
                                  </p:childTnLst>
                                </p:cTn>
                              </p:par>
                            </p:childTnLst>
                          </p:cTn>
                        </p:par>
                        <p:par>
                          <p:cTn id="51" fill="hold">
                            <p:stCondLst>
                              <p:cond delay="2500"/>
                            </p:stCondLst>
                            <p:childTnLst>
                              <p:par>
                                <p:cTn id="52" presetID="14" presetClass="entr" presetSubtype="10"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randombar(horizontal)">
                                      <p:cBhvr>
                                        <p:cTn id="54" dur="500"/>
                                        <p:tgtEl>
                                          <p:spTgt spid="11"/>
                                        </p:tgtEl>
                                      </p:cBhvr>
                                    </p:animEffect>
                                  </p:childTnLst>
                                </p:cTn>
                              </p:par>
                            </p:childTnLst>
                          </p:cTn>
                        </p:par>
                        <p:par>
                          <p:cTn id="55" fill="hold">
                            <p:stCondLst>
                              <p:cond delay="3000"/>
                            </p:stCondLst>
                            <p:childTnLst>
                              <p:par>
                                <p:cTn id="56" presetID="14" presetClass="entr" presetSubtype="10"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randombar(horizontal)">
                                      <p:cBhvr>
                                        <p:cTn id="58" dur="500"/>
                                        <p:tgtEl>
                                          <p:spTgt spid="12"/>
                                        </p:tgtEl>
                                      </p:cBhvr>
                                    </p:animEffect>
                                  </p:childTnLst>
                                </p:cTn>
                              </p:par>
                            </p:childTnLst>
                          </p:cTn>
                        </p:par>
                        <p:par>
                          <p:cTn id="59" fill="hold">
                            <p:stCondLst>
                              <p:cond delay="3500"/>
                            </p:stCondLst>
                            <p:childTnLst>
                              <p:par>
                                <p:cTn id="60" presetID="14" presetClass="entr" presetSubtype="10"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horizontal)">
                                      <p:cBhvr>
                                        <p:cTn id="62" dur="500"/>
                                        <p:tgtEl>
                                          <p:spTgt spid="13"/>
                                        </p:tgtEl>
                                      </p:cBhvr>
                                    </p:animEffect>
                                  </p:childTnLst>
                                </p:cTn>
                              </p:par>
                            </p:childTnLst>
                          </p:cTn>
                        </p:par>
                        <p:par>
                          <p:cTn id="63" fill="hold">
                            <p:stCondLst>
                              <p:cond delay="4000"/>
                            </p:stCondLst>
                            <p:childTnLst>
                              <p:par>
                                <p:cTn id="64" presetID="14" presetClass="entr" presetSubtype="10"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randombar(horizontal)">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Usuarios y cuentas de usuario</a:t>
            </a:r>
          </a:p>
        </p:txBody>
      </p:sp>
      <p:sp>
        <p:nvSpPr>
          <p:cNvPr id="6" name="Title 2"/>
          <p:cNvSpPr txBox="1">
            <a:spLocks/>
          </p:cNvSpPr>
          <p:nvPr/>
        </p:nvSpPr>
        <p:spPr>
          <a:xfrm>
            <a:off x="654032" y="1491849"/>
            <a:ext cx="11537968" cy="50840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Cada sesión de usuario está asociada a un identificador de usuario único.</a:t>
            </a:r>
            <a:endParaRPr lang="es-ES" sz="2400" dirty="0" smtClean="0"/>
          </a:p>
        </p:txBody>
      </p:sp>
      <p:pic>
        <p:nvPicPr>
          <p:cNvPr id="4098" name="Picture 2" descr="En la hoja Uso, haga clic en el gráfico Usuarios para examinar los usuarios nuev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975" y="2408236"/>
            <a:ext cx="6256223" cy="384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83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wheel(1)">
                                      <p:cBhvr>
                                        <p:cTn id="10"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Usuarios autenticados</a:t>
            </a:r>
          </a:p>
        </p:txBody>
      </p:sp>
      <p:sp>
        <p:nvSpPr>
          <p:cNvPr id="6" name="Title 2"/>
          <p:cNvSpPr txBox="1">
            <a:spLocks/>
          </p:cNvSpPr>
          <p:nvPr/>
        </p:nvSpPr>
        <p:spPr>
          <a:xfrm>
            <a:off x="654032" y="1453749"/>
            <a:ext cx="11537968" cy="76875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ES" sz="2400" dirty="0"/>
              <a:t>Si su aplicación web permite a los usuarios iniciar sesión, puede obtener un recuento más preciso al proporcionar a Application Insights un identificador de usuario único.</a:t>
            </a:r>
            <a:endParaRPr lang="es-ES" sz="2400" dirty="0" smtClean="0"/>
          </a:p>
        </p:txBody>
      </p:sp>
      <p:pic>
        <p:nvPicPr>
          <p:cNvPr id="2" name="Imagen 1"/>
          <p:cNvPicPr>
            <a:picLocks noChangeAspect="1"/>
          </p:cNvPicPr>
          <p:nvPr/>
        </p:nvPicPr>
        <p:blipFill>
          <a:blip r:embed="rId3"/>
          <a:stretch>
            <a:fillRect/>
          </a:stretch>
        </p:blipFill>
        <p:spPr>
          <a:xfrm>
            <a:off x="831849" y="2571750"/>
            <a:ext cx="10747675" cy="2444750"/>
          </a:xfrm>
          <a:prstGeom prst="rect">
            <a:avLst/>
          </a:prstGeom>
        </p:spPr>
      </p:pic>
    </p:spTree>
    <p:extLst>
      <p:ext uri="{BB962C8B-B14F-4D97-AF65-F5344CB8AC3E}">
        <p14:creationId xmlns:p14="http://schemas.microsoft.com/office/powerpoint/2010/main" val="26270631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Tráfico sintético</a:t>
            </a:r>
          </a:p>
        </p:txBody>
      </p:sp>
      <p:sp>
        <p:nvSpPr>
          <p:cNvPr id="6" name="Title 2"/>
          <p:cNvSpPr txBox="1">
            <a:spLocks/>
          </p:cNvSpPr>
          <p:nvPr/>
        </p:nvSpPr>
        <p:spPr>
          <a:xfrm>
            <a:off x="788256" y="1898366"/>
            <a:ext cx="11537968" cy="306745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lnSpc>
                <a:spcPct val="200000"/>
              </a:lnSpc>
              <a:buFont typeface="Arial" panose="020B0604020202020204" pitchFamily="34" charset="0"/>
              <a:buChar char="•"/>
            </a:pPr>
            <a:r>
              <a:rPr lang="es-ES" sz="2400" dirty="0"/>
              <a:t>El tráfico sintético incluye las solicitudes de las pruebas de carga y disponibilidad, rastreadores de motores de búsqueda y otros agentes. </a:t>
            </a:r>
            <a:endParaRPr lang="es-ES" sz="2400" dirty="0" smtClean="0"/>
          </a:p>
          <a:p>
            <a:pPr marL="342900" indent="-342900">
              <a:lnSpc>
                <a:spcPct val="200000"/>
              </a:lnSpc>
              <a:buFont typeface="Arial" panose="020B0604020202020204" pitchFamily="34" charset="0"/>
              <a:buChar char="•"/>
            </a:pPr>
            <a:r>
              <a:rPr lang="es-ES" sz="2400" dirty="0" smtClean="0"/>
              <a:t>Application </a:t>
            </a:r>
            <a:r>
              <a:rPr lang="es-ES" sz="2400" dirty="0"/>
              <a:t>Insights intenta determinar automáticamente el tráfico sintético para clasificarlo y marcarlo correctamente.</a:t>
            </a:r>
            <a:endParaRPr lang="es-ES" sz="2400" dirty="0" smtClean="0"/>
          </a:p>
          <a:p>
            <a:pPr marL="342900" indent="-342900">
              <a:buFont typeface="Arial" panose="020B0604020202020204" pitchFamily="34" charset="0"/>
              <a:buChar char="•"/>
            </a:pPr>
            <a:endParaRPr lang="es-ES" sz="2400" dirty="0" smtClean="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8599" y="4674994"/>
            <a:ext cx="1159020" cy="1723076"/>
          </a:xfrm>
          <a:prstGeom prst="rect">
            <a:avLst/>
          </a:prstGeom>
        </p:spPr>
      </p:pic>
    </p:spTree>
    <p:extLst>
      <p:ext uri="{BB962C8B-B14F-4D97-AF65-F5344CB8AC3E}">
        <p14:creationId xmlns:p14="http://schemas.microsoft.com/office/powerpoint/2010/main" val="30211137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3" y="-11119"/>
            <a:ext cx="12210661" cy="6858000"/>
          </a:xfrm>
          <a:prstGeom prst="rect">
            <a:avLst/>
          </a:prstGeom>
        </p:spPr>
      </p:pic>
      <p:sp>
        <p:nvSpPr>
          <p:cNvPr id="2" name="Title 1"/>
          <p:cNvSpPr>
            <a:spLocks noGrp="1"/>
          </p:cNvSpPr>
          <p:nvPr>
            <p:ph type="ctrTitle"/>
          </p:nvPr>
        </p:nvSpPr>
        <p:spPr/>
        <p:txBody>
          <a:bodyPr/>
          <a:lstStyle/>
          <a:p>
            <a:r>
              <a:rPr lang="en-US" dirty="0" smtClean="0"/>
              <a:t>Demo</a:t>
            </a:r>
            <a:endParaRPr lang="en-US" dirty="0"/>
          </a:p>
        </p:txBody>
      </p:sp>
      <p:pic>
        <p:nvPicPr>
          <p:cNvPr id="4" name="Imagen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88330" y="5051658"/>
            <a:ext cx="965383" cy="1435203"/>
          </a:xfrm>
          <a:prstGeom prst="rect">
            <a:avLst/>
          </a:prstGeom>
        </p:spPr>
      </p:pic>
      <p:sp>
        <p:nvSpPr>
          <p:cNvPr id="7" name="Subtitle 2"/>
          <p:cNvSpPr txBox="1">
            <a:spLocks/>
          </p:cNvSpPr>
          <p:nvPr/>
        </p:nvSpPr>
        <p:spPr>
          <a:xfrm>
            <a:off x="606175" y="3815564"/>
            <a:ext cx="11034445" cy="1655762"/>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 typeface="Arial" panose="020B0604020202020204" pitchFamily="34" charset="0"/>
              <a:buChar char="•"/>
            </a:pPr>
            <a:r>
              <a:rPr lang="en-US" sz="2400" dirty="0" err="1">
                <a:latin typeface="+mj-lt"/>
                <a:hlinkClick r:id="rId6"/>
              </a:rPr>
              <a:t>Profundización</a:t>
            </a:r>
            <a:r>
              <a:rPr lang="en-US" sz="2400" dirty="0">
                <a:latin typeface="+mj-lt"/>
                <a:hlinkClick r:id="rId6"/>
              </a:rPr>
              <a:t> </a:t>
            </a:r>
            <a:r>
              <a:rPr lang="en-US" sz="2400" dirty="0" err="1">
                <a:latin typeface="+mj-lt"/>
                <a:hlinkClick r:id="rId6"/>
              </a:rPr>
              <a:t>en</a:t>
            </a:r>
            <a:r>
              <a:rPr lang="en-US" sz="2400" dirty="0">
                <a:latin typeface="+mj-lt"/>
                <a:hlinkClick r:id="rId6"/>
              </a:rPr>
              <a:t> </a:t>
            </a:r>
            <a:r>
              <a:rPr lang="en-US" sz="2400" dirty="0" err="1">
                <a:latin typeface="+mj-lt"/>
                <a:hlinkClick r:id="rId6"/>
              </a:rPr>
              <a:t>eventos</a:t>
            </a:r>
            <a:r>
              <a:rPr lang="en-US" sz="2400" dirty="0">
                <a:latin typeface="+mj-lt"/>
                <a:hlinkClick r:id="rId6"/>
              </a:rPr>
              <a:t> </a:t>
            </a:r>
            <a:r>
              <a:rPr lang="en-US" sz="2400" dirty="0" err="1" smtClean="0">
                <a:latin typeface="+mj-lt"/>
                <a:hlinkClick r:id="rId6"/>
              </a:rPr>
              <a:t>específicos</a:t>
            </a:r>
            <a:endParaRPr lang="en-US" sz="2400" dirty="0" smtClean="0">
              <a:latin typeface="+mj-lt"/>
            </a:endParaRPr>
          </a:p>
        </p:txBody>
      </p:sp>
    </p:spTree>
    <p:extLst>
      <p:ext uri="{BB962C8B-B14F-4D97-AF65-F5344CB8AC3E}">
        <p14:creationId xmlns:p14="http://schemas.microsoft.com/office/powerpoint/2010/main" val="1567702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2377441"/>
            <a:ext cx="12192000" cy="79606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MX" dirty="0" smtClean="0"/>
              <a:t>Exportar Telemetría</a:t>
            </a:r>
            <a:endParaRPr lang="en-U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631" y="3754419"/>
            <a:ext cx="1534050" cy="2280621"/>
          </a:xfrm>
          <a:prstGeom prst="rect">
            <a:avLst/>
          </a:prstGeom>
        </p:spPr>
      </p:pic>
    </p:spTree>
    <p:extLst>
      <p:ext uri="{BB962C8B-B14F-4D97-AF65-F5344CB8AC3E}">
        <p14:creationId xmlns:p14="http://schemas.microsoft.com/office/powerpoint/2010/main" val="4029976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Exportación de telemetría</a:t>
            </a:r>
          </a:p>
        </p:txBody>
      </p:sp>
      <p:sp>
        <p:nvSpPr>
          <p:cNvPr id="6" name="Title 2"/>
          <p:cNvSpPr txBox="1">
            <a:spLocks/>
          </p:cNvSpPr>
          <p:nvPr/>
        </p:nvSpPr>
        <p:spPr>
          <a:xfrm>
            <a:off x="654032" y="1453749"/>
            <a:ext cx="11537968" cy="154951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3200" dirty="0"/>
              <a:t>¿Desea hacer algún análisis personalizado en la telemetría? </a:t>
            </a:r>
            <a:endParaRPr lang="es-ES" sz="3200" dirty="0" smtClean="0"/>
          </a:p>
          <a:p>
            <a:pPr marL="342900" indent="-342900">
              <a:buFont typeface="Arial" panose="020B0604020202020204" pitchFamily="34" charset="0"/>
              <a:buChar char="•"/>
            </a:pPr>
            <a:r>
              <a:rPr lang="es-ES" sz="3200" dirty="0" smtClean="0"/>
              <a:t>¿Desea una </a:t>
            </a:r>
            <a:r>
              <a:rPr lang="es-ES" sz="3200" dirty="0"/>
              <a:t>alerta por correo electrónico en eventos con propiedades específicas?</a:t>
            </a:r>
            <a:endParaRPr lang="es-ES" sz="3200" dirty="0" smtClean="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8599" y="4674994"/>
            <a:ext cx="1159020" cy="1723076"/>
          </a:xfrm>
          <a:prstGeom prst="rect">
            <a:avLst/>
          </a:prstGeom>
        </p:spPr>
      </p:pic>
      <p:sp>
        <p:nvSpPr>
          <p:cNvPr id="8" name="Title 2"/>
          <p:cNvSpPr txBox="1">
            <a:spLocks/>
          </p:cNvSpPr>
          <p:nvPr/>
        </p:nvSpPr>
        <p:spPr>
          <a:xfrm>
            <a:off x="439064" y="3844547"/>
            <a:ext cx="11537968" cy="98465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s-ES" sz="3600" dirty="0"/>
              <a:t>La exportación continua es lo más conveniente para ello.</a:t>
            </a:r>
            <a:endParaRPr lang="es-ES" sz="3600" dirty="0" smtClean="0"/>
          </a:p>
        </p:txBody>
      </p:sp>
    </p:spTree>
    <p:extLst>
      <p:ext uri="{BB962C8B-B14F-4D97-AF65-F5344CB8AC3E}">
        <p14:creationId xmlns:p14="http://schemas.microsoft.com/office/powerpoint/2010/main" val="24285006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2000" fill="hold"/>
                                        <p:tgtEl>
                                          <p:spTgt spid="8"/>
                                        </p:tgtEl>
                                        <p:attrNameLst>
                                          <p:attrName>ppt_w</p:attrName>
                                        </p:attrNameLst>
                                      </p:cBhvr>
                                      <p:tavLst>
                                        <p:tav tm="0">
                                          <p:val>
                                            <p:fltVal val="0"/>
                                          </p:val>
                                        </p:tav>
                                        <p:tav tm="100000">
                                          <p:val>
                                            <p:strVal val="#ppt_w"/>
                                          </p:val>
                                        </p:tav>
                                      </p:tavLst>
                                    </p:anim>
                                    <p:anim calcmode="lin" valueType="num">
                                      <p:cBhvr>
                                        <p:cTn id="16" dur="2000" fill="hold"/>
                                        <p:tgtEl>
                                          <p:spTgt spid="8"/>
                                        </p:tgtEl>
                                        <p:attrNameLst>
                                          <p:attrName>ppt_h</p:attrName>
                                        </p:attrNameLst>
                                      </p:cBhvr>
                                      <p:tavLst>
                                        <p:tav tm="0">
                                          <p:val>
                                            <p:fltVal val="0"/>
                                          </p:val>
                                        </p:tav>
                                        <p:tav tm="100000">
                                          <p:val>
                                            <p:strVal val="#ppt_h"/>
                                          </p:val>
                                        </p:tav>
                                      </p:tavLst>
                                    </p:anim>
                                    <p:animEffect transition="in" filter="fad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smtClean="0"/>
              <a:t>Exportación en 3 pasos</a:t>
            </a:r>
            <a:endParaRPr lang="es-ES" sz="4800" dirty="0"/>
          </a:p>
        </p:txBody>
      </p:sp>
      <p:sp>
        <p:nvSpPr>
          <p:cNvPr id="6" name="Title 2"/>
          <p:cNvSpPr txBox="1">
            <a:spLocks/>
          </p:cNvSpPr>
          <p:nvPr/>
        </p:nvSpPr>
        <p:spPr>
          <a:xfrm>
            <a:off x="654032" y="1299954"/>
            <a:ext cx="11537968" cy="166135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457200" indent="-457200">
              <a:buFont typeface="+mj-lt"/>
              <a:buAutoNum type="arabicPeriod"/>
            </a:pPr>
            <a:r>
              <a:rPr lang="es-ES" sz="3600" dirty="0"/>
              <a:t>Crear una cuenta de </a:t>
            </a:r>
            <a:r>
              <a:rPr lang="es-ES" sz="3600" dirty="0" smtClean="0"/>
              <a:t>almacenamiento.</a:t>
            </a:r>
            <a:br>
              <a:rPr lang="es-ES" sz="3600" dirty="0" smtClean="0"/>
            </a:br>
            <a:endParaRPr lang="es-ES" sz="3600" dirty="0" smtClean="0"/>
          </a:p>
          <a:p>
            <a:pPr marL="457200" indent="-457200">
              <a:buFont typeface="+mj-lt"/>
              <a:buAutoNum type="arabicPeriod"/>
            </a:pPr>
            <a:r>
              <a:rPr lang="es-ES" sz="3600" dirty="0" smtClean="0"/>
              <a:t>Crear </a:t>
            </a:r>
            <a:r>
              <a:rPr lang="es-ES" sz="3600" dirty="0"/>
              <a:t>un contenedor.</a:t>
            </a:r>
            <a:endParaRPr lang="es-ES" sz="3600" dirty="0" smtClean="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8599" y="4674994"/>
            <a:ext cx="1159020" cy="1723076"/>
          </a:xfrm>
          <a:prstGeom prst="rect">
            <a:avLst/>
          </a:prstGeom>
        </p:spPr>
      </p:pic>
      <p:pic>
        <p:nvPicPr>
          <p:cNvPr id="7170" name="Picture 2" descr="En el portal de Azure, elija Nuevo, Datos, Almacenamien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20" y="3391592"/>
            <a:ext cx="5073130" cy="322651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n el nuevo almacenamiento, seleccione Contenedores, haga clic en el icono Contenedores y luego, en Agreg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1410" y="3973484"/>
            <a:ext cx="6136731" cy="252833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8599" y="1874703"/>
            <a:ext cx="1159020" cy="1723076"/>
          </a:xfrm>
          <a:prstGeom prst="rect">
            <a:avLst/>
          </a:prstGeom>
        </p:spPr>
      </p:pic>
    </p:spTree>
    <p:extLst>
      <p:ext uri="{BB962C8B-B14F-4D97-AF65-F5344CB8AC3E}">
        <p14:creationId xmlns:p14="http://schemas.microsoft.com/office/powerpoint/2010/main" val="2174007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wipe(left)">
                                      <p:cBhvr>
                                        <p:cTn id="14" dur="500"/>
                                        <p:tgtEl>
                                          <p:spTgt spid="717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172"/>
                                        </p:tgtEl>
                                        <p:attrNameLst>
                                          <p:attrName>style.visibility</p:attrName>
                                        </p:attrNameLst>
                                      </p:cBhvr>
                                      <p:to>
                                        <p:strVal val="visible"/>
                                      </p:to>
                                    </p:set>
                                    <p:animEffect transition="in" filter="wipe(left)">
                                      <p:cBhvr>
                                        <p:cTn id="18" dur="500"/>
                                        <p:tgtEl>
                                          <p:spTgt spid="7172"/>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3. </a:t>
            </a:r>
            <a:r>
              <a:rPr lang="es-ES" sz="4800" dirty="0" smtClean="0"/>
              <a:t>Configurar la </a:t>
            </a:r>
            <a:r>
              <a:rPr lang="es-ES" sz="4800" dirty="0"/>
              <a:t>Exportación </a:t>
            </a:r>
            <a:r>
              <a:rPr lang="es-ES" sz="4800" dirty="0" smtClean="0"/>
              <a:t>continua. </a:t>
            </a:r>
            <a:endParaRPr lang="es-ES" sz="4800" dirty="0"/>
          </a:p>
        </p:txBody>
      </p:sp>
      <p:pic>
        <p:nvPicPr>
          <p:cNvPr id="6146" name="Picture 2" descr="Desplácese hacia abajo y haga clic en Exportación contin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67" y="1299955"/>
            <a:ext cx="42100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aga clic en Elegir tipos de even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5610" y="1299955"/>
            <a:ext cx="6068653" cy="33884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aga clic en Agregar, Destino de exportación, Cuenta de almacenamiento y cree un nuevo almacén o elija uno almacé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67" y="4320504"/>
            <a:ext cx="61245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3043" y="4784440"/>
            <a:ext cx="1159020" cy="1723076"/>
          </a:xfrm>
          <a:prstGeom prst="rect">
            <a:avLst/>
          </a:prstGeom>
        </p:spPr>
      </p:pic>
    </p:spTree>
    <p:extLst>
      <p:ext uri="{BB962C8B-B14F-4D97-AF65-F5344CB8AC3E}">
        <p14:creationId xmlns:p14="http://schemas.microsoft.com/office/powerpoint/2010/main" val="28240741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wipe(down)">
                                      <p:cBhvr>
                                        <p:cTn id="11" dur="500"/>
                                        <p:tgtEl>
                                          <p:spTgt spid="614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150"/>
                                        </p:tgtEl>
                                        <p:attrNameLst>
                                          <p:attrName>style.visibility</p:attrName>
                                        </p:attrNameLst>
                                      </p:cBhvr>
                                      <p:to>
                                        <p:strVal val="visible"/>
                                      </p:to>
                                    </p:set>
                                    <p:animEffect transition="in" filter="wipe(left)">
                                      <p:cBhvr>
                                        <p:cTn id="15" dur="500"/>
                                        <p:tgtEl>
                                          <p:spTgt spid="6150"/>
                                        </p:tgtEl>
                                      </p:cBhvr>
                                    </p:animEffect>
                                  </p:childTnLst>
                                </p:cTn>
                              </p:par>
                              <p:par>
                                <p:cTn id="16" presetID="26"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290">
                                          <p:stCondLst>
                                            <p:cond delay="0"/>
                                          </p:stCondLst>
                                        </p:cTn>
                                        <p:tgtEl>
                                          <p:spTgt spid="9"/>
                                        </p:tgtEl>
                                      </p:cBhvr>
                                    </p:animEffect>
                                    <p:anim calcmode="lin" valueType="num">
                                      <p:cBhvr>
                                        <p:cTn id="19"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24" dur="13">
                                          <p:stCondLst>
                                            <p:cond delay="325"/>
                                          </p:stCondLst>
                                        </p:cTn>
                                        <p:tgtEl>
                                          <p:spTgt spid="9"/>
                                        </p:tgtEl>
                                      </p:cBhvr>
                                      <p:to x="100000" y="60000"/>
                                    </p:animScale>
                                    <p:animScale>
                                      <p:cBhvr>
                                        <p:cTn id="25" dur="83" decel="50000">
                                          <p:stCondLst>
                                            <p:cond delay="338"/>
                                          </p:stCondLst>
                                        </p:cTn>
                                        <p:tgtEl>
                                          <p:spTgt spid="9"/>
                                        </p:tgtEl>
                                      </p:cBhvr>
                                      <p:to x="100000" y="100000"/>
                                    </p:animScale>
                                    <p:animScale>
                                      <p:cBhvr>
                                        <p:cTn id="26" dur="13">
                                          <p:stCondLst>
                                            <p:cond delay="656"/>
                                          </p:stCondLst>
                                        </p:cTn>
                                        <p:tgtEl>
                                          <p:spTgt spid="9"/>
                                        </p:tgtEl>
                                      </p:cBhvr>
                                      <p:to x="100000" y="80000"/>
                                    </p:animScale>
                                    <p:animScale>
                                      <p:cBhvr>
                                        <p:cTn id="27" dur="83" decel="50000">
                                          <p:stCondLst>
                                            <p:cond delay="669"/>
                                          </p:stCondLst>
                                        </p:cTn>
                                        <p:tgtEl>
                                          <p:spTgt spid="9"/>
                                        </p:tgtEl>
                                      </p:cBhvr>
                                      <p:to x="100000" y="100000"/>
                                    </p:animScale>
                                    <p:animScale>
                                      <p:cBhvr>
                                        <p:cTn id="28" dur="13">
                                          <p:stCondLst>
                                            <p:cond delay="821"/>
                                          </p:stCondLst>
                                        </p:cTn>
                                        <p:tgtEl>
                                          <p:spTgt spid="9"/>
                                        </p:tgtEl>
                                      </p:cBhvr>
                                      <p:to x="100000" y="90000"/>
                                    </p:animScale>
                                    <p:animScale>
                                      <p:cBhvr>
                                        <p:cTn id="29" dur="83" decel="50000">
                                          <p:stCondLst>
                                            <p:cond delay="834"/>
                                          </p:stCondLst>
                                        </p:cTn>
                                        <p:tgtEl>
                                          <p:spTgt spid="9"/>
                                        </p:tgtEl>
                                      </p:cBhvr>
                                      <p:to x="100000" y="100000"/>
                                    </p:animScale>
                                    <p:animScale>
                                      <p:cBhvr>
                                        <p:cTn id="30" dur="13">
                                          <p:stCondLst>
                                            <p:cond delay="904"/>
                                          </p:stCondLst>
                                        </p:cTn>
                                        <p:tgtEl>
                                          <p:spTgt spid="9"/>
                                        </p:tgtEl>
                                      </p:cBhvr>
                                      <p:to x="100000" y="95000"/>
                                    </p:animScale>
                                    <p:animScale>
                                      <p:cBhvr>
                                        <p:cTn id="31" dur="83" decel="50000">
                                          <p:stCondLst>
                                            <p:cond delay="917"/>
                                          </p:stCondLst>
                                        </p:cTn>
                                        <p:tgtEl>
                                          <p:spTgt spid="9"/>
                                        </p:tgtEl>
                                      </p:cBhvr>
                                      <p:to x="100000" y="100000"/>
                                    </p:animScale>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6148"/>
                                        </p:tgtEl>
                                        <p:attrNameLst>
                                          <p:attrName>style.visibility</p:attrName>
                                        </p:attrNameLst>
                                      </p:cBhvr>
                                      <p:to>
                                        <p:strVal val="visible"/>
                                      </p:to>
                                    </p:set>
                                    <p:animEffect transition="in" filter="wipe(right)">
                                      <p:cBhvr>
                                        <p:cTn id="3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Inspección de los datos</a:t>
            </a: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3043" y="4784440"/>
            <a:ext cx="1159020" cy="1723076"/>
          </a:xfrm>
          <a:prstGeom prst="rect">
            <a:avLst/>
          </a:prstGeom>
        </p:spPr>
      </p:pic>
      <p:pic>
        <p:nvPicPr>
          <p:cNvPr id="11266" name="Picture 2" descr="Inspección del almacén de blobs con una herramienta apropi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683" y="1380671"/>
            <a:ext cx="6388634" cy="14019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Visualización de la telemetría con una herramienta apropi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979" y="4095706"/>
            <a:ext cx="4165532" cy="231639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2"/>
          <p:cNvSpPr txBox="1">
            <a:spLocks/>
          </p:cNvSpPr>
          <p:nvPr/>
        </p:nvSpPr>
        <p:spPr>
          <a:xfrm>
            <a:off x="-133255" y="3138106"/>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smtClean="0"/>
              <a:t>Formato de datos</a:t>
            </a:r>
            <a:endParaRPr lang="es-ES" sz="4800" dirty="0"/>
          </a:p>
        </p:txBody>
      </p:sp>
    </p:spTree>
    <p:extLst>
      <p:ext uri="{BB962C8B-B14F-4D97-AF65-F5344CB8AC3E}">
        <p14:creationId xmlns:p14="http://schemas.microsoft.com/office/powerpoint/2010/main" val="26088498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266"/>
                                        </p:tgtEl>
                                        <p:attrNameLst>
                                          <p:attrName>style.visibility</p:attrName>
                                        </p:attrNameLst>
                                      </p:cBhvr>
                                      <p:to>
                                        <p:strVal val="visible"/>
                                      </p:to>
                                    </p:set>
                                    <p:animEffect transition="in" filter="wipe(up)">
                                      <p:cBhvr>
                                        <p:cTn id="11" dur="500"/>
                                        <p:tgtEl>
                                          <p:spTgt spid="11266"/>
                                        </p:tgtEl>
                                      </p:cBhvr>
                                    </p:animEffect>
                                  </p:childTnLst>
                                </p:cTn>
                              </p:par>
                              <p:par>
                                <p:cTn id="12" presetID="14" presetClass="entr" presetSubtype="1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1268"/>
                                        </p:tgtEl>
                                        <p:attrNameLst>
                                          <p:attrName>style.visibility</p:attrName>
                                        </p:attrNameLst>
                                      </p:cBhvr>
                                      <p:to>
                                        <p:strVal val="visible"/>
                                      </p:to>
                                    </p:set>
                                    <p:animEffect transition="in" filter="wipe(up)">
                                      <p:cBhvr>
                                        <p:cTn id="2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Eliminación de los datos antiguos</a:t>
            </a: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3043" y="4784440"/>
            <a:ext cx="1159020" cy="1723076"/>
          </a:xfrm>
          <a:prstGeom prst="rect">
            <a:avLst/>
          </a:prstGeom>
        </p:spPr>
      </p:pic>
      <p:sp>
        <p:nvSpPr>
          <p:cNvPr id="6" name="Title 2"/>
          <p:cNvSpPr txBox="1">
            <a:spLocks/>
          </p:cNvSpPr>
          <p:nvPr/>
        </p:nvSpPr>
        <p:spPr>
          <a:xfrm>
            <a:off x="265412" y="1842400"/>
            <a:ext cx="11537968" cy="285429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Tenga en cuenta que usted es responsable de administrar su capacidad de almacenamiento y eliminar los datos antiguos si es necesario.</a:t>
            </a:r>
            <a:endParaRPr lang="es-ES" sz="4800" dirty="0" smtClean="0"/>
          </a:p>
        </p:txBody>
      </p:sp>
    </p:spTree>
    <p:extLst>
      <p:ext uri="{BB962C8B-B14F-4D97-AF65-F5344CB8AC3E}">
        <p14:creationId xmlns:p14="http://schemas.microsoft.com/office/powerpoint/2010/main" val="3651789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err="1"/>
              <a:t>Plataformas</a:t>
            </a:r>
            <a:r>
              <a:rPr lang="en-US" dirty="0"/>
              <a:t> y </a:t>
            </a:r>
            <a:r>
              <a:rPr lang="en-US" dirty="0" err="1"/>
              <a:t>marcos</a:t>
            </a:r>
            <a:endParaRPr lang="en-US" dirty="0"/>
          </a:p>
        </p:txBody>
      </p:sp>
      <p:sp>
        <p:nvSpPr>
          <p:cNvPr id="4" name="Content Placeholder 2"/>
          <p:cNvSpPr txBox="1">
            <a:spLocks/>
          </p:cNvSpPr>
          <p:nvPr/>
        </p:nvSpPr>
        <p:spPr>
          <a:xfrm>
            <a:off x="627325" y="1299955"/>
            <a:ext cx="5181805" cy="50040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latin typeface="+mj-lt"/>
                <a:hlinkClick r:id="rId3"/>
              </a:rPr>
              <a:t>Angular</a:t>
            </a:r>
            <a:endParaRPr lang="es-ES" sz="2400" dirty="0">
              <a:latin typeface="+mj-lt"/>
            </a:endParaRPr>
          </a:p>
          <a:p>
            <a:r>
              <a:rPr lang="es-ES" sz="2400" dirty="0">
                <a:latin typeface="+mj-lt"/>
                <a:hlinkClick r:id="rId4"/>
              </a:rPr>
              <a:t>ASP.NET</a:t>
            </a:r>
            <a:endParaRPr lang="es-ES" sz="2400" dirty="0">
              <a:latin typeface="+mj-lt"/>
            </a:endParaRPr>
          </a:p>
          <a:p>
            <a:r>
              <a:rPr lang="es-ES" sz="2400" dirty="0" smtClean="0">
                <a:latin typeface="+mj-lt"/>
                <a:hlinkClick r:id="rId5"/>
              </a:rPr>
              <a:t>ASP.NET </a:t>
            </a:r>
            <a:r>
              <a:rPr lang="es-ES" sz="2400" dirty="0">
                <a:latin typeface="+mj-lt"/>
                <a:hlinkClick r:id="rId5"/>
              </a:rPr>
              <a:t>5</a:t>
            </a:r>
            <a:endParaRPr lang="es-ES" sz="2400" dirty="0">
              <a:latin typeface="+mj-lt"/>
            </a:endParaRPr>
          </a:p>
          <a:p>
            <a:r>
              <a:rPr lang="es-ES" sz="2400" dirty="0">
                <a:latin typeface="+mj-lt"/>
                <a:hlinkClick r:id="rId6"/>
              </a:rPr>
              <a:t>Android</a:t>
            </a:r>
            <a:endParaRPr lang="es-ES" sz="2400" dirty="0">
              <a:latin typeface="+mj-lt"/>
            </a:endParaRPr>
          </a:p>
          <a:p>
            <a:r>
              <a:rPr lang="es-ES" sz="2400" dirty="0">
                <a:latin typeface="+mj-lt"/>
                <a:hlinkClick r:id="rId7"/>
              </a:rPr>
              <a:t>Aplicaciones </a:t>
            </a:r>
            <a:r>
              <a:rPr lang="es-ES" sz="2400" dirty="0" smtClean="0">
                <a:latin typeface="+mj-lt"/>
                <a:hlinkClick r:id="rId7"/>
              </a:rPr>
              <a:t>web de </a:t>
            </a:r>
            <a:r>
              <a:rPr lang="es-ES" sz="2400" dirty="0" err="1" smtClean="0">
                <a:latin typeface="+mj-lt"/>
                <a:hlinkClick r:id="rId7"/>
              </a:rPr>
              <a:t>Azure</a:t>
            </a:r>
            <a:endParaRPr lang="es-ES" sz="2400" dirty="0" smtClean="0">
              <a:latin typeface="+mj-lt"/>
            </a:endParaRPr>
          </a:p>
          <a:p>
            <a:r>
              <a:rPr lang="es-ES" sz="2400" dirty="0" smtClean="0">
                <a:latin typeface="+mj-lt"/>
                <a:hlinkClick r:id="rId7"/>
              </a:rPr>
              <a:t>Máquinas virtuales </a:t>
            </a:r>
            <a:r>
              <a:rPr lang="es-ES" sz="2400" dirty="0">
                <a:latin typeface="+mj-lt"/>
                <a:hlinkClick r:id="rId7"/>
              </a:rPr>
              <a:t>web de </a:t>
            </a:r>
            <a:r>
              <a:rPr lang="es-ES" sz="2400" dirty="0" err="1" smtClean="0">
                <a:latin typeface="+mj-lt"/>
                <a:hlinkClick r:id="rId7"/>
              </a:rPr>
              <a:t>Azure</a:t>
            </a:r>
            <a:endParaRPr lang="es-ES" sz="2400" dirty="0">
              <a:latin typeface="+mj-lt"/>
            </a:endParaRPr>
          </a:p>
          <a:p>
            <a:r>
              <a:rPr lang="es-ES" sz="2400" dirty="0">
                <a:latin typeface="+mj-lt"/>
                <a:hlinkClick r:id="rId8"/>
              </a:rPr>
              <a:t>Servicios en la nube de </a:t>
            </a:r>
            <a:r>
              <a:rPr lang="es-ES" sz="2400" dirty="0" err="1" smtClean="0">
                <a:latin typeface="+mj-lt"/>
                <a:hlinkClick r:id="rId8"/>
              </a:rPr>
              <a:t>Azure</a:t>
            </a:r>
            <a:endParaRPr lang="es-ES" sz="2400" dirty="0" smtClean="0">
              <a:latin typeface="+mj-lt"/>
            </a:endParaRPr>
          </a:p>
          <a:p>
            <a:r>
              <a:rPr lang="es-ES" sz="2400" dirty="0" smtClean="0">
                <a:latin typeface="+mj-lt"/>
                <a:hlinkClick r:id="rId9"/>
              </a:rPr>
              <a:t>CRM Online desde Microsoft Dynamics</a:t>
            </a:r>
            <a:endParaRPr lang="es-ES" sz="2400" dirty="0" smtClean="0">
              <a:latin typeface="+mj-lt"/>
            </a:endParaRPr>
          </a:p>
          <a:p>
            <a:r>
              <a:rPr lang="es-ES" sz="2400" dirty="0" err="1" smtClean="0">
                <a:latin typeface="+mj-lt"/>
                <a:hlinkClick r:id="rId10"/>
              </a:rPr>
              <a:t>Docker</a:t>
            </a:r>
            <a:endParaRPr lang="es-ES" sz="2400" dirty="0">
              <a:latin typeface="+mj-lt"/>
            </a:endParaRPr>
          </a:p>
          <a:p>
            <a:r>
              <a:rPr lang="es-ES" sz="2400" dirty="0" smtClean="0">
                <a:latin typeface="+mj-lt"/>
                <a:hlinkClick r:id="rId11"/>
              </a:rPr>
              <a:t>iOS</a:t>
            </a:r>
          </a:p>
        </p:txBody>
      </p:sp>
      <p:sp>
        <p:nvSpPr>
          <p:cNvPr id="5" name="Content Placeholder 2"/>
          <p:cNvSpPr txBox="1">
            <a:spLocks/>
          </p:cNvSpPr>
          <p:nvPr/>
        </p:nvSpPr>
        <p:spPr>
          <a:xfrm>
            <a:off x="6067005" y="1436283"/>
            <a:ext cx="9538651" cy="48676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smtClean="0">
                <a:latin typeface="+mj-lt"/>
                <a:hlinkClick r:id="rId12"/>
              </a:rPr>
              <a:t>J2EE</a:t>
            </a:r>
            <a:endParaRPr lang="es-ES" sz="2400" dirty="0" smtClean="0">
              <a:latin typeface="+mj-lt"/>
            </a:endParaRPr>
          </a:p>
          <a:p>
            <a:r>
              <a:rPr lang="es-ES" sz="2400" dirty="0" smtClean="0">
                <a:latin typeface="+mj-lt"/>
                <a:hlinkClick r:id="rId13"/>
              </a:rPr>
              <a:t>J2EE: para aplicaciones que ya están activas</a:t>
            </a:r>
            <a:endParaRPr lang="es-ES" sz="2400" dirty="0" smtClean="0">
              <a:latin typeface="+mj-lt"/>
            </a:endParaRPr>
          </a:p>
          <a:p>
            <a:r>
              <a:rPr lang="es-ES" sz="2400" dirty="0" smtClean="0">
                <a:latin typeface="+mj-lt"/>
                <a:hlinkClick r:id="rId14"/>
              </a:rPr>
              <a:t>Node.JS</a:t>
            </a:r>
            <a:endParaRPr lang="es-ES" sz="2400" dirty="0" smtClean="0">
              <a:latin typeface="+mj-lt"/>
            </a:endParaRPr>
          </a:p>
          <a:p>
            <a:r>
              <a:rPr lang="es-ES" sz="2400" dirty="0" smtClean="0">
                <a:latin typeface="+mj-lt"/>
                <a:hlinkClick r:id="rId15"/>
              </a:rPr>
              <a:t>OSX</a:t>
            </a:r>
            <a:endParaRPr lang="es-ES" sz="2400" dirty="0" smtClean="0">
              <a:latin typeface="+mj-lt"/>
            </a:endParaRPr>
          </a:p>
          <a:p>
            <a:r>
              <a:rPr lang="es-ES" sz="2400" dirty="0" smtClean="0">
                <a:latin typeface="+mj-lt"/>
                <a:hlinkClick r:id="rId16"/>
              </a:rPr>
              <a:t>Spring</a:t>
            </a:r>
            <a:endParaRPr lang="es-ES" sz="2400" dirty="0" smtClean="0">
              <a:latin typeface="+mj-lt"/>
            </a:endParaRPr>
          </a:p>
          <a:p>
            <a:r>
              <a:rPr lang="es-ES" sz="2400" dirty="0" smtClean="0">
                <a:latin typeface="+mj-lt"/>
                <a:hlinkClick r:id="rId17"/>
              </a:rPr>
              <a:t>C# para Tienda Windows |VB</a:t>
            </a:r>
            <a:endParaRPr lang="es-ES" sz="2400" dirty="0" smtClean="0">
              <a:latin typeface="+mj-lt"/>
            </a:endParaRPr>
          </a:p>
          <a:p>
            <a:r>
              <a:rPr lang="es-ES" sz="2400" dirty="0" smtClean="0">
                <a:latin typeface="+mj-lt"/>
                <a:hlinkClick r:id="rId18"/>
              </a:rPr>
              <a:t>C++ para Tienda Windows</a:t>
            </a:r>
            <a:endParaRPr lang="es-ES" sz="2400" dirty="0" smtClean="0">
              <a:latin typeface="+mj-lt"/>
            </a:endParaRPr>
          </a:p>
          <a:p>
            <a:r>
              <a:rPr lang="es-ES" sz="2400" dirty="0" smtClean="0">
                <a:latin typeface="+mj-lt"/>
                <a:hlinkClick r:id="rId19"/>
              </a:rPr>
              <a:t>Aplicaciones, servicios y roles de trabajo </a:t>
            </a:r>
            <a:br>
              <a:rPr lang="es-ES" sz="2400" dirty="0" smtClean="0">
                <a:latin typeface="+mj-lt"/>
                <a:hlinkClick r:id="rId19"/>
              </a:rPr>
            </a:br>
            <a:r>
              <a:rPr lang="es-ES" sz="2400" dirty="0" smtClean="0">
                <a:latin typeface="+mj-lt"/>
                <a:hlinkClick r:id="rId19"/>
              </a:rPr>
              <a:t>del escritorio de Windows</a:t>
            </a:r>
            <a:endParaRPr lang="es-ES" sz="2400" dirty="0" smtClean="0">
              <a:latin typeface="+mj-lt"/>
            </a:endParaRPr>
          </a:p>
          <a:p>
            <a:r>
              <a:rPr lang="es-ES" sz="2400" dirty="0" err="1" smtClean="0">
                <a:latin typeface="+mj-lt"/>
                <a:hlinkClick r:id="rId20"/>
              </a:rPr>
              <a:t>Xamarin</a:t>
            </a:r>
            <a:endParaRPr lang="es-ES" sz="2400" dirty="0" smtClean="0">
              <a:latin typeface="+mj-lt"/>
            </a:endParaRPr>
          </a:p>
          <a:p>
            <a:r>
              <a:rPr lang="es-ES" sz="2400" dirty="0" smtClean="0">
                <a:latin typeface="+mj-lt"/>
                <a:hlinkClick r:id="rId21"/>
              </a:rPr>
              <a:t>Otros</a:t>
            </a:r>
            <a:endParaRPr lang="es-ES" sz="2400" dirty="0">
              <a:latin typeface="+mj-lt"/>
            </a:endParaRPr>
          </a:p>
        </p:txBody>
      </p:sp>
    </p:spTree>
    <p:extLst>
      <p:ext uri="{BB962C8B-B14F-4D97-AF65-F5344CB8AC3E}">
        <p14:creationId xmlns:p14="http://schemas.microsoft.com/office/powerpoint/2010/main" val="3019219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
                                        <p:tgtEl>
                                          <p:spTgt spid="4">
                                            <p:txEl>
                                              <p:pRg st="0" end="0"/>
                                            </p:txEl>
                                          </p:spTgt>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250"/>
                                        <p:tgtEl>
                                          <p:spTgt spid="4">
                                            <p:txEl>
                                              <p:pRg st="1" end="1"/>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250"/>
                                        <p:tgtEl>
                                          <p:spTgt spid="4">
                                            <p:txEl>
                                              <p:pRg st="2" end="2"/>
                                            </p:txEl>
                                          </p:spTgt>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250"/>
                                        <p:tgtEl>
                                          <p:spTgt spid="4">
                                            <p:txEl>
                                              <p:pRg st="3" end="3"/>
                                            </p:txEl>
                                          </p:spTgt>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left)">
                                      <p:cBhvr>
                                        <p:cTn id="23" dur="250"/>
                                        <p:tgtEl>
                                          <p:spTgt spid="4">
                                            <p:txEl>
                                              <p:pRg st="4" end="4"/>
                                            </p:txEl>
                                          </p:spTgt>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250"/>
                                        <p:tgtEl>
                                          <p:spTgt spid="4">
                                            <p:txEl>
                                              <p:pRg st="5" end="5"/>
                                            </p:txEl>
                                          </p:spTgt>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left)">
                                      <p:cBhvr>
                                        <p:cTn id="31" dur="250"/>
                                        <p:tgtEl>
                                          <p:spTgt spid="4">
                                            <p:txEl>
                                              <p:pRg st="6" end="6"/>
                                            </p:txEl>
                                          </p:spTgt>
                                        </p:tgtEl>
                                      </p:cBhvr>
                                    </p:animEffect>
                                  </p:childTnLst>
                                </p:cTn>
                              </p:par>
                            </p:childTnLst>
                          </p:cTn>
                        </p:par>
                        <p:par>
                          <p:cTn id="32" fill="hold">
                            <p:stCondLst>
                              <p:cond delay="1750"/>
                            </p:stCondLst>
                            <p:childTnLst>
                              <p:par>
                                <p:cTn id="33" presetID="22" presetClass="entr" presetSubtype="8" fill="hold"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left)">
                                      <p:cBhvr>
                                        <p:cTn id="35" dur="250"/>
                                        <p:tgtEl>
                                          <p:spTgt spid="4">
                                            <p:txEl>
                                              <p:pRg st="7" end="7"/>
                                            </p:txEl>
                                          </p:spTgt>
                                        </p:tgtEl>
                                      </p:cBhvr>
                                    </p:animEffect>
                                  </p:childTnLst>
                                </p:cTn>
                              </p:par>
                            </p:childTnLst>
                          </p:cTn>
                        </p:par>
                        <p:par>
                          <p:cTn id="36" fill="hold">
                            <p:stCondLst>
                              <p:cond delay="2000"/>
                            </p:stCondLst>
                            <p:childTnLst>
                              <p:par>
                                <p:cTn id="37" presetID="22" presetClass="entr" presetSubtype="8" fill="hold"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wipe(left)">
                                      <p:cBhvr>
                                        <p:cTn id="39" dur="250"/>
                                        <p:tgtEl>
                                          <p:spTgt spid="4">
                                            <p:txEl>
                                              <p:pRg st="8" end="8"/>
                                            </p:txEl>
                                          </p:spTgt>
                                        </p:tgtEl>
                                      </p:cBhvr>
                                    </p:animEffect>
                                  </p:childTnLst>
                                </p:cTn>
                              </p:par>
                            </p:childTnLst>
                          </p:cTn>
                        </p:par>
                        <p:par>
                          <p:cTn id="40" fill="hold">
                            <p:stCondLst>
                              <p:cond delay="2250"/>
                            </p:stCondLst>
                            <p:childTnLst>
                              <p:par>
                                <p:cTn id="41" presetID="22" presetClass="entr" presetSubtype="8" fill="hold" nodeType="after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250"/>
                                        <p:tgtEl>
                                          <p:spTgt spid="4">
                                            <p:txEl>
                                              <p:pRg st="9" end="9"/>
                                            </p:txEl>
                                          </p:spTgt>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wipe(left)">
                                      <p:cBhvr>
                                        <p:cTn id="47" dur="250"/>
                                        <p:tgtEl>
                                          <p:spTgt spid="5">
                                            <p:txEl>
                                              <p:pRg st="0" end="0"/>
                                            </p:txEl>
                                          </p:spTgt>
                                        </p:tgtEl>
                                      </p:cBhvr>
                                    </p:animEffect>
                                  </p:childTnLst>
                                </p:cTn>
                              </p:par>
                            </p:childTnLst>
                          </p:cTn>
                        </p:par>
                        <p:par>
                          <p:cTn id="48" fill="hold">
                            <p:stCondLst>
                              <p:cond delay="2750"/>
                            </p:stCondLst>
                            <p:childTnLst>
                              <p:par>
                                <p:cTn id="49" presetID="22" presetClass="entr" presetSubtype="8" fill="hold" nodeType="after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animEffect transition="in" filter="wipe(left)">
                                      <p:cBhvr>
                                        <p:cTn id="51" dur="250"/>
                                        <p:tgtEl>
                                          <p:spTgt spid="5">
                                            <p:txEl>
                                              <p:pRg st="1" end="1"/>
                                            </p:txEl>
                                          </p:spTgt>
                                        </p:tgtEl>
                                      </p:cBhvr>
                                    </p:animEffect>
                                  </p:childTnLst>
                                </p:cTn>
                              </p:par>
                            </p:childTnLst>
                          </p:cTn>
                        </p:par>
                        <p:par>
                          <p:cTn id="52" fill="hold">
                            <p:stCondLst>
                              <p:cond delay="3000"/>
                            </p:stCondLst>
                            <p:childTnLst>
                              <p:par>
                                <p:cTn id="53" presetID="22" presetClass="entr" presetSubtype="8" fill="hold" nodeType="after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Effect transition="in" filter="wipe(left)">
                                      <p:cBhvr>
                                        <p:cTn id="55" dur="250"/>
                                        <p:tgtEl>
                                          <p:spTgt spid="5">
                                            <p:txEl>
                                              <p:pRg st="2" end="2"/>
                                            </p:txEl>
                                          </p:spTgt>
                                        </p:tgtEl>
                                      </p:cBhvr>
                                    </p:animEffect>
                                  </p:childTnLst>
                                </p:cTn>
                              </p:par>
                            </p:childTnLst>
                          </p:cTn>
                        </p:par>
                        <p:par>
                          <p:cTn id="56" fill="hold">
                            <p:stCondLst>
                              <p:cond delay="3250"/>
                            </p:stCondLst>
                            <p:childTnLst>
                              <p:par>
                                <p:cTn id="57" presetID="22" presetClass="entr" presetSubtype="8" fill="hold" nodeType="after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wipe(left)">
                                      <p:cBhvr>
                                        <p:cTn id="59" dur="250"/>
                                        <p:tgtEl>
                                          <p:spTgt spid="5">
                                            <p:txEl>
                                              <p:pRg st="3" end="3"/>
                                            </p:txEl>
                                          </p:spTgt>
                                        </p:tgtEl>
                                      </p:cBhvr>
                                    </p:animEffect>
                                  </p:childTnLst>
                                </p:cTn>
                              </p:par>
                            </p:childTnLst>
                          </p:cTn>
                        </p:par>
                        <p:par>
                          <p:cTn id="60" fill="hold">
                            <p:stCondLst>
                              <p:cond delay="3500"/>
                            </p:stCondLst>
                            <p:childTnLst>
                              <p:par>
                                <p:cTn id="61" presetID="22" presetClass="entr" presetSubtype="8" fill="hold" nodeType="after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Effect transition="in" filter="wipe(left)">
                                      <p:cBhvr>
                                        <p:cTn id="63" dur="250"/>
                                        <p:tgtEl>
                                          <p:spTgt spid="5">
                                            <p:txEl>
                                              <p:pRg st="4" end="4"/>
                                            </p:txEl>
                                          </p:spTgt>
                                        </p:tgtEl>
                                      </p:cBhvr>
                                    </p:animEffect>
                                  </p:childTnLst>
                                </p:cTn>
                              </p:par>
                            </p:childTnLst>
                          </p:cTn>
                        </p:par>
                        <p:par>
                          <p:cTn id="64" fill="hold">
                            <p:stCondLst>
                              <p:cond delay="3750"/>
                            </p:stCondLst>
                            <p:childTnLst>
                              <p:par>
                                <p:cTn id="65" presetID="22" presetClass="entr" presetSubtype="8" fill="hold" nodeType="after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wipe(left)">
                                      <p:cBhvr>
                                        <p:cTn id="67" dur="250"/>
                                        <p:tgtEl>
                                          <p:spTgt spid="5">
                                            <p:txEl>
                                              <p:pRg st="5" end="5"/>
                                            </p:txEl>
                                          </p:spTgt>
                                        </p:tgtEl>
                                      </p:cBhvr>
                                    </p:animEffect>
                                  </p:childTnLst>
                                </p:cTn>
                              </p:par>
                            </p:childTnLst>
                          </p:cTn>
                        </p:par>
                        <p:par>
                          <p:cTn id="68" fill="hold">
                            <p:stCondLst>
                              <p:cond delay="4000"/>
                            </p:stCondLst>
                            <p:childTnLst>
                              <p:par>
                                <p:cTn id="69" presetID="22" presetClass="entr" presetSubtype="8" fill="hold" nodeType="afterEffect">
                                  <p:stCondLst>
                                    <p:cond delay="0"/>
                                  </p:stCondLst>
                                  <p:childTnLst>
                                    <p:set>
                                      <p:cBhvr>
                                        <p:cTn id="70" dur="1" fill="hold">
                                          <p:stCondLst>
                                            <p:cond delay="0"/>
                                          </p:stCondLst>
                                        </p:cTn>
                                        <p:tgtEl>
                                          <p:spTgt spid="5">
                                            <p:txEl>
                                              <p:pRg st="6" end="6"/>
                                            </p:txEl>
                                          </p:spTgt>
                                        </p:tgtEl>
                                        <p:attrNameLst>
                                          <p:attrName>style.visibility</p:attrName>
                                        </p:attrNameLst>
                                      </p:cBhvr>
                                      <p:to>
                                        <p:strVal val="visible"/>
                                      </p:to>
                                    </p:set>
                                    <p:animEffect transition="in" filter="wipe(left)">
                                      <p:cBhvr>
                                        <p:cTn id="71" dur="250"/>
                                        <p:tgtEl>
                                          <p:spTgt spid="5">
                                            <p:txEl>
                                              <p:pRg st="6" end="6"/>
                                            </p:txEl>
                                          </p:spTgt>
                                        </p:tgtEl>
                                      </p:cBhvr>
                                    </p:animEffect>
                                  </p:childTnLst>
                                </p:cTn>
                              </p:par>
                            </p:childTnLst>
                          </p:cTn>
                        </p:par>
                        <p:par>
                          <p:cTn id="72" fill="hold">
                            <p:stCondLst>
                              <p:cond delay="4250"/>
                            </p:stCondLst>
                            <p:childTnLst>
                              <p:par>
                                <p:cTn id="73" presetID="22" presetClass="entr" presetSubtype="8" fill="hold" nodeType="afterEffect">
                                  <p:stCondLst>
                                    <p:cond delay="0"/>
                                  </p:stCondLst>
                                  <p:childTnLst>
                                    <p:set>
                                      <p:cBhvr>
                                        <p:cTn id="74" dur="1" fill="hold">
                                          <p:stCondLst>
                                            <p:cond delay="0"/>
                                          </p:stCondLst>
                                        </p:cTn>
                                        <p:tgtEl>
                                          <p:spTgt spid="5">
                                            <p:txEl>
                                              <p:pRg st="7" end="7"/>
                                            </p:txEl>
                                          </p:spTgt>
                                        </p:tgtEl>
                                        <p:attrNameLst>
                                          <p:attrName>style.visibility</p:attrName>
                                        </p:attrNameLst>
                                      </p:cBhvr>
                                      <p:to>
                                        <p:strVal val="visible"/>
                                      </p:to>
                                    </p:set>
                                    <p:animEffect transition="in" filter="wipe(left)">
                                      <p:cBhvr>
                                        <p:cTn id="75" dur="250"/>
                                        <p:tgtEl>
                                          <p:spTgt spid="5">
                                            <p:txEl>
                                              <p:pRg st="7" end="7"/>
                                            </p:txEl>
                                          </p:spTgt>
                                        </p:tgtEl>
                                      </p:cBhvr>
                                    </p:animEffect>
                                  </p:childTnLst>
                                </p:cTn>
                              </p:par>
                            </p:childTnLst>
                          </p:cTn>
                        </p:par>
                        <p:par>
                          <p:cTn id="76" fill="hold">
                            <p:stCondLst>
                              <p:cond delay="4500"/>
                            </p:stCondLst>
                            <p:childTnLst>
                              <p:par>
                                <p:cTn id="77" presetID="22" presetClass="entr" presetSubtype="8" fill="hold" nodeType="after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Effect transition="in" filter="wipe(left)">
                                      <p:cBhvr>
                                        <p:cTn id="79" dur="250"/>
                                        <p:tgtEl>
                                          <p:spTgt spid="5">
                                            <p:txEl>
                                              <p:pRg st="8" end="8"/>
                                            </p:txEl>
                                          </p:spTgt>
                                        </p:tgtEl>
                                      </p:cBhvr>
                                    </p:animEffect>
                                  </p:childTnLst>
                                </p:cTn>
                              </p:par>
                            </p:childTnLst>
                          </p:cTn>
                        </p:par>
                        <p:par>
                          <p:cTn id="80" fill="hold">
                            <p:stCondLst>
                              <p:cond delay="4750"/>
                            </p:stCondLst>
                            <p:childTnLst>
                              <p:par>
                                <p:cTn id="81" presetID="22" presetClass="entr" presetSubtype="8" fill="hold" nodeType="after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animEffect transition="in" filter="wipe(left)">
                                      <p:cBhvr>
                                        <p:cTn id="83" dur="25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2377441"/>
            <a:ext cx="12192000" cy="79606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MX" dirty="0" smtClean="0"/>
              <a:t>Api para Desarrolladores</a:t>
            </a:r>
            <a:endParaRPr lang="en-U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631" y="3754419"/>
            <a:ext cx="1534050" cy="2280621"/>
          </a:xfrm>
          <a:prstGeom prst="rect">
            <a:avLst/>
          </a:prstGeom>
        </p:spPr>
      </p:pic>
    </p:spTree>
    <p:extLst>
      <p:ext uri="{BB962C8B-B14F-4D97-AF65-F5344CB8AC3E}">
        <p14:creationId xmlns:p14="http://schemas.microsoft.com/office/powerpoint/2010/main" val="40996619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800" dirty="0"/>
              <a:t>API </a:t>
            </a:r>
            <a:r>
              <a:rPr lang="es-ES" sz="4800" dirty="0" smtClean="0"/>
              <a:t>para </a:t>
            </a:r>
            <a:r>
              <a:rPr lang="es-ES" sz="4800" dirty="0"/>
              <a:t>eventos y métricas personalizados</a:t>
            </a:r>
          </a:p>
        </p:txBody>
      </p:sp>
      <p:graphicFrame>
        <p:nvGraphicFramePr>
          <p:cNvPr id="4" name="Tabla 3"/>
          <p:cNvGraphicFramePr>
            <a:graphicFrameLocks noGrp="1"/>
          </p:cNvGraphicFramePr>
          <p:nvPr>
            <p:extLst>
              <p:ext uri="{D42A27DB-BD31-4B8C-83A1-F6EECF244321}">
                <p14:modId xmlns:p14="http://schemas.microsoft.com/office/powerpoint/2010/main" val="3558624966"/>
              </p:ext>
            </p:extLst>
          </p:nvPr>
        </p:nvGraphicFramePr>
        <p:xfrm>
          <a:off x="623452" y="1482725"/>
          <a:ext cx="10839798" cy="4652584"/>
        </p:xfrm>
        <a:graphic>
          <a:graphicData uri="http://schemas.openxmlformats.org/drawingml/2006/table">
            <a:tbl>
              <a:tblPr>
                <a:tableStyleId>{616DA210-FB5B-4158-B5E0-FEB733F419BA}</a:tableStyleId>
              </a:tblPr>
              <a:tblGrid>
                <a:gridCol w="2019995">
                  <a:extLst>
                    <a:ext uri="{9D8B030D-6E8A-4147-A177-3AD203B41FA5}">
                      <a16:colId xmlns:a16="http://schemas.microsoft.com/office/drawing/2014/main" val="1732335422"/>
                    </a:ext>
                  </a:extLst>
                </a:gridCol>
                <a:gridCol w="8819803">
                  <a:extLst>
                    <a:ext uri="{9D8B030D-6E8A-4147-A177-3AD203B41FA5}">
                      <a16:colId xmlns:a16="http://schemas.microsoft.com/office/drawing/2014/main" val="3921121194"/>
                    </a:ext>
                  </a:extLst>
                </a:gridCol>
              </a:tblGrid>
              <a:tr h="184655">
                <a:tc>
                  <a:txBody>
                    <a:bodyPr/>
                    <a:lstStyle/>
                    <a:p>
                      <a:pPr algn="l" fontAlgn="t"/>
                      <a:r>
                        <a:rPr lang="en-US" sz="1800">
                          <a:solidFill>
                            <a:schemeClr val="bg1"/>
                          </a:solidFill>
                          <a:effectLst/>
                        </a:rPr>
                        <a:t>Método</a:t>
                      </a:r>
                      <a:endParaRPr lang="en-US" sz="1800">
                        <a:solidFill>
                          <a:schemeClr val="bg1"/>
                        </a:solidFill>
                        <a:effectLst/>
                        <a:latin typeface="+mj-lt"/>
                      </a:endParaRPr>
                    </a:p>
                  </a:txBody>
                  <a:tcPr marL="37839" marR="37839" marT="37839" marB="37839"/>
                </a:tc>
                <a:tc>
                  <a:txBody>
                    <a:bodyPr/>
                    <a:lstStyle/>
                    <a:p>
                      <a:pPr fontAlgn="t"/>
                      <a:r>
                        <a:rPr lang="en-US" sz="1800" dirty="0" err="1">
                          <a:solidFill>
                            <a:schemeClr val="bg1"/>
                          </a:solidFill>
                          <a:effectLst/>
                        </a:rPr>
                        <a:t>Usado</a:t>
                      </a:r>
                      <a:r>
                        <a:rPr lang="en-US" sz="1800" dirty="0">
                          <a:solidFill>
                            <a:schemeClr val="bg1"/>
                          </a:solidFill>
                          <a:effectLst/>
                        </a:rPr>
                        <a:t> para</a:t>
                      </a:r>
                      <a:endParaRPr lang="en-US" sz="1800" dirty="0">
                        <a:solidFill>
                          <a:schemeClr val="bg1"/>
                        </a:solidFill>
                        <a:effectLst/>
                        <a:latin typeface="+mj-lt"/>
                      </a:endParaRPr>
                    </a:p>
                  </a:txBody>
                  <a:tcPr marL="37839" marR="37839" marT="37839" marB="37839"/>
                </a:tc>
                <a:extLst>
                  <a:ext uri="{0D108BD9-81ED-4DB2-BD59-A6C34878D82A}">
                    <a16:rowId xmlns:a16="http://schemas.microsoft.com/office/drawing/2014/main" val="545048270"/>
                  </a:ext>
                </a:extLst>
              </a:tr>
              <a:tr h="293631">
                <a:tc>
                  <a:txBody>
                    <a:bodyPr/>
                    <a:lstStyle/>
                    <a:p>
                      <a:pPr algn="l" fontAlgn="t"/>
                      <a:r>
                        <a:rPr lang="en-US" sz="1800" u="none" strike="noStrike" dirty="0">
                          <a:solidFill>
                            <a:schemeClr val="bg1"/>
                          </a:solidFill>
                          <a:effectLst/>
                          <a:hlinkClick r:id="rId3"/>
                        </a:rPr>
                        <a:t>TrackPageView</a:t>
                      </a:r>
                      <a:endParaRPr lang="en-US" sz="1800" dirty="0">
                        <a:solidFill>
                          <a:schemeClr val="bg1"/>
                        </a:solidFill>
                        <a:effectLst/>
                        <a:latin typeface="+mj-lt"/>
                      </a:endParaRPr>
                    </a:p>
                  </a:txBody>
                  <a:tcPr marL="37839" marR="37839" marT="37839" marB="37839"/>
                </a:tc>
                <a:tc>
                  <a:txBody>
                    <a:bodyPr/>
                    <a:lstStyle/>
                    <a:p>
                      <a:pPr fontAlgn="t"/>
                      <a:r>
                        <a:rPr lang="en-US" sz="1800">
                          <a:solidFill>
                            <a:schemeClr val="bg1"/>
                          </a:solidFill>
                          <a:effectLst/>
                        </a:rPr>
                        <a:t>Páginas, pantallas, hojas o formularios</a:t>
                      </a:r>
                      <a:endParaRPr lang="en-US" sz="1800">
                        <a:solidFill>
                          <a:schemeClr val="bg1"/>
                        </a:solidFill>
                        <a:effectLst/>
                        <a:latin typeface="+mj-lt"/>
                      </a:endParaRPr>
                    </a:p>
                  </a:txBody>
                  <a:tcPr marL="37839" marR="37839" marT="37839" marB="37839"/>
                </a:tc>
                <a:extLst>
                  <a:ext uri="{0D108BD9-81ED-4DB2-BD59-A6C34878D82A}">
                    <a16:rowId xmlns:a16="http://schemas.microsoft.com/office/drawing/2014/main" val="3753821438"/>
                  </a:ext>
                </a:extLst>
              </a:tr>
              <a:tr h="729537">
                <a:tc>
                  <a:txBody>
                    <a:bodyPr/>
                    <a:lstStyle/>
                    <a:p>
                      <a:pPr algn="l" fontAlgn="t"/>
                      <a:r>
                        <a:rPr lang="en-US" sz="1800" u="none" strike="noStrike" dirty="0" err="1">
                          <a:solidFill>
                            <a:schemeClr val="bg1"/>
                          </a:solidFill>
                          <a:effectLst/>
                          <a:hlinkClick r:id="rId4"/>
                        </a:rPr>
                        <a:t>TrackEvent</a:t>
                      </a:r>
                      <a:endParaRPr lang="en-US" sz="1800" dirty="0">
                        <a:solidFill>
                          <a:schemeClr val="bg1"/>
                        </a:solidFill>
                        <a:effectLst/>
                        <a:latin typeface="+mj-lt"/>
                      </a:endParaRPr>
                    </a:p>
                  </a:txBody>
                  <a:tcPr marL="37839" marR="37839" marT="37839" marB="37839"/>
                </a:tc>
                <a:tc>
                  <a:txBody>
                    <a:bodyPr/>
                    <a:lstStyle/>
                    <a:p>
                      <a:pPr fontAlgn="t"/>
                      <a:r>
                        <a:rPr lang="es-ES" sz="1800">
                          <a:solidFill>
                            <a:schemeClr val="bg1"/>
                          </a:solidFill>
                          <a:effectLst/>
                        </a:rPr>
                        <a:t>Acciones de usuario y otros eventos. Se usa para realizar el seguimiento del comportamiento de los usuarios o para supervisar el rendimiento.</a:t>
                      </a:r>
                      <a:endParaRPr lang="es-ES" sz="1800">
                        <a:solidFill>
                          <a:schemeClr val="bg1"/>
                        </a:solidFill>
                        <a:effectLst/>
                        <a:latin typeface="+mj-lt"/>
                      </a:endParaRPr>
                    </a:p>
                  </a:txBody>
                  <a:tcPr marL="37839" marR="37839" marT="37839" marB="37839"/>
                </a:tc>
                <a:extLst>
                  <a:ext uri="{0D108BD9-81ED-4DB2-BD59-A6C34878D82A}">
                    <a16:rowId xmlns:a16="http://schemas.microsoft.com/office/drawing/2014/main" val="1764231641"/>
                  </a:ext>
                </a:extLst>
              </a:tr>
              <a:tr h="620560">
                <a:tc>
                  <a:txBody>
                    <a:bodyPr/>
                    <a:lstStyle/>
                    <a:p>
                      <a:pPr algn="l" fontAlgn="t"/>
                      <a:r>
                        <a:rPr lang="en-US" sz="1800" u="none" strike="noStrike">
                          <a:solidFill>
                            <a:schemeClr val="bg1"/>
                          </a:solidFill>
                          <a:effectLst/>
                          <a:hlinkClick r:id="rId5"/>
                        </a:rPr>
                        <a:t>TrackMetric</a:t>
                      </a:r>
                      <a:endParaRPr lang="en-US" sz="1800">
                        <a:solidFill>
                          <a:schemeClr val="bg1"/>
                        </a:solidFill>
                        <a:effectLst/>
                        <a:latin typeface="+mj-lt"/>
                      </a:endParaRPr>
                    </a:p>
                  </a:txBody>
                  <a:tcPr marL="37839" marR="37839" marT="37839" marB="37839"/>
                </a:tc>
                <a:tc>
                  <a:txBody>
                    <a:bodyPr/>
                    <a:lstStyle/>
                    <a:p>
                      <a:pPr fontAlgn="t"/>
                      <a:r>
                        <a:rPr lang="es-ES" sz="1800" dirty="0">
                          <a:solidFill>
                            <a:schemeClr val="bg1"/>
                          </a:solidFill>
                          <a:effectLst/>
                        </a:rPr>
                        <a:t>Las medidas de rendimiento como las longitudes de cola no están relacionadas con eventos específicos.</a:t>
                      </a:r>
                      <a:endParaRPr lang="es-ES" sz="1800" dirty="0">
                        <a:solidFill>
                          <a:schemeClr val="bg1"/>
                        </a:solidFill>
                        <a:effectLst/>
                        <a:latin typeface="+mj-lt"/>
                      </a:endParaRPr>
                    </a:p>
                  </a:txBody>
                  <a:tcPr marL="37839" marR="37839" marT="37839" marB="37839"/>
                </a:tc>
                <a:extLst>
                  <a:ext uri="{0D108BD9-81ED-4DB2-BD59-A6C34878D82A}">
                    <a16:rowId xmlns:a16="http://schemas.microsoft.com/office/drawing/2014/main" val="389997816"/>
                  </a:ext>
                </a:extLst>
              </a:tr>
              <a:tr h="838513">
                <a:tc>
                  <a:txBody>
                    <a:bodyPr/>
                    <a:lstStyle/>
                    <a:p>
                      <a:pPr algn="l" fontAlgn="t"/>
                      <a:r>
                        <a:rPr lang="en-US" sz="1800" u="none" strike="noStrike" dirty="0" err="1">
                          <a:solidFill>
                            <a:schemeClr val="bg1"/>
                          </a:solidFill>
                          <a:effectLst/>
                          <a:hlinkClick r:id="rId6"/>
                        </a:rPr>
                        <a:t>TrackException</a:t>
                      </a:r>
                      <a:endParaRPr lang="en-US" sz="1800" dirty="0">
                        <a:solidFill>
                          <a:schemeClr val="bg1"/>
                        </a:solidFill>
                        <a:effectLst/>
                        <a:latin typeface="+mj-lt"/>
                      </a:endParaRPr>
                    </a:p>
                  </a:txBody>
                  <a:tcPr marL="37839" marR="37839" marT="37839" marB="37839"/>
                </a:tc>
                <a:tc>
                  <a:txBody>
                    <a:bodyPr/>
                    <a:lstStyle/>
                    <a:p>
                      <a:pPr fontAlgn="t"/>
                      <a:r>
                        <a:rPr lang="es-ES" sz="1800" dirty="0">
                          <a:solidFill>
                            <a:schemeClr val="bg1"/>
                          </a:solidFill>
                          <a:effectLst/>
                        </a:rPr>
                        <a:t>Excepciones de registro para diagnóstico. Permite realizar el seguimiento del lugar donde se </a:t>
                      </a:r>
                      <a:r>
                        <a:rPr lang="es-ES" sz="1800" dirty="0" smtClean="0">
                          <a:solidFill>
                            <a:schemeClr val="bg1"/>
                          </a:solidFill>
                          <a:effectLst/>
                        </a:rPr>
                        <a:t>producen </a:t>
                      </a:r>
                      <a:r>
                        <a:rPr lang="es-ES" sz="1800" dirty="0">
                          <a:solidFill>
                            <a:schemeClr val="bg1"/>
                          </a:solidFill>
                          <a:effectLst/>
                        </a:rPr>
                        <a:t>en relación con otros eventos y examinar los seguimientos de pila.</a:t>
                      </a:r>
                      <a:endParaRPr lang="es-ES" sz="1800" dirty="0">
                        <a:solidFill>
                          <a:schemeClr val="bg1"/>
                        </a:solidFill>
                        <a:effectLst/>
                        <a:latin typeface="+mj-lt"/>
                      </a:endParaRPr>
                    </a:p>
                  </a:txBody>
                  <a:tcPr marL="37839" marR="37839" marT="37839" marB="37839"/>
                </a:tc>
                <a:extLst>
                  <a:ext uri="{0D108BD9-81ED-4DB2-BD59-A6C34878D82A}">
                    <a16:rowId xmlns:a16="http://schemas.microsoft.com/office/drawing/2014/main" val="3669008154"/>
                  </a:ext>
                </a:extLst>
              </a:tr>
              <a:tr h="620560">
                <a:tc>
                  <a:txBody>
                    <a:bodyPr/>
                    <a:lstStyle/>
                    <a:p>
                      <a:pPr algn="l" fontAlgn="t"/>
                      <a:r>
                        <a:rPr lang="en-US" sz="1800" u="none" strike="noStrike">
                          <a:solidFill>
                            <a:schemeClr val="bg1"/>
                          </a:solidFill>
                          <a:effectLst/>
                          <a:hlinkClick r:id="rId7"/>
                        </a:rPr>
                        <a:t>TrackRequest</a:t>
                      </a:r>
                      <a:endParaRPr lang="en-US" sz="1800">
                        <a:solidFill>
                          <a:schemeClr val="bg1"/>
                        </a:solidFill>
                        <a:effectLst/>
                        <a:latin typeface="+mj-lt"/>
                      </a:endParaRPr>
                    </a:p>
                  </a:txBody>
                  <a:tcPr marL="37839" marR="37839" marT="37839" marB="37839"/>
                </a:tc>
                <a:tc>
                  <a:txBody>
                    <a:bodyPr/>
                    <a:lstStyle/>
                    <a:p>
                      <a:pPr fontAlgn="t"/>
                      <a:r>
                        <a:rPr lang="es-ES" sz="1800" dirty="0">
                          <a:solidFill>
                            <a:schemeClr val="bg1"/>
                          </a:solidFill>
                          <a:effectLst/>
                        </a:rPr>
                        <a:t>Permite registrar la </a:t>
                      </a:r>
                      <a:r>
                        <a:rPr lang="es-ES" sz="1800" dirty="0" smtClean="0">
                          <a:solidFill>
                            <a:schemeClr val="bg1"/>
                          </a:solidFill>
                          <a:effectLst/>
                        </a:rPr>
                        <a:t>frecuencia </a:t>
                      </a:r>
                      <a:r>
                        <a:rPr lang="es-ES" sz="1800" dirty="0">
                          <a:solidFill>
                            <a:schemeClr val="bg1"/>
                          </a:solidFill>
                          <a:effectLst/>
                        </a:rPr>
                        <a:t>y duración de las solicitudes de servidor para el análisis de rendimiento.</a:t>
                      </a:r>
                      <a:endParaRPr lang="es-ES" sz="1800" dirty="0">
                        <a:solidFill>
                          <a:schemeClr val="bg1"/>
                        </a:solidFill>
                        <a:effectLst/>
                        <a:latin typeface="+mj-lt"/>
                      </a:endParaRPr>
                    </a:p>
                  </a:txBody>
                  <a:tcPr marL="37839" marR="37839" marT="37839" marB="37839"/>
                </a:tc>
                <a:extLst>
                  <a:ext uri="{0D108BD9-81ED-4DB2-BD59-A6C34878D82A}">
                    <a16:rowId xmlns:a16="http://schemas.microsoft.com/office/drawing/2014/main" val="1322036243"/>
                  </a:ext>
                </a:extLst>
              </a:tr>
              <a:tr h="511584">
                <a:tc>
                  <a:txBody>
                    <a:bodyPr/>
                    <a:lstStyle/>
                    <a:p>
                      <a:pPr algn="l" fontAlgn="t"/>
                      <a:r>
                        <a:rPr lang="en-US" sz="1800" u="none" strike="noStrike">
                          <a:solidFill>
                            <a:schemeClr val="bg1"/>
                          </a:solidFill>
                          <a:effectLst/>
                          <a:hlinkClick r:id="rId8"/>
                        </a:rPr>
                        <a:t>TrackTrace</a:t>
                      </a:r>
                      <a:endParaRPr lang="en-US" sz="1800">
                        <a:solidFill>
                          <a:schemeClr val="bg1"/>
                        </a:solidFill>
                        <a:effectLst/>
                        <a:latin typeface="+mj-lt"/>
                      </a:endParaRPr>
                    </a:p>
                  </a:txBody>
                  <a:tcPr marL="37839" marR="37839" marT="37839" marB="37839"/>
                </a:tc>
                <a:tc>
                  <a:txBody>
                    <a:bodyPr/>
                    <a:lstStyle/>
                    <a:p>
                      <a:pPr fontAlgn="t"/>
                      <a:r>
                        <a:rPr lang="es-ES" sz="1800">
                          <a:solidFill>
                            <a:schemeClr val="bg1"/>
                          </a:solidFill>
                          <a:effectLst/>
                        </a:rPr>
                        <a:t>Mensajes de registro de diagnóstico. También puede capturar registros de terceros.</a:t>
                      </a:r>
                      <a:endParaRPr lang="es-ES" sz="1800">
                        <a:solidFill>
                          <a:schemeClr val="bg1"/>
                        </a:solidFill>
                        <a:effectLst/>
                        <a:latin typeface="+mj-lt"/>
                      </a:endParaRPr>
                    </a:p>
                  </a:txBody>
                  <a:tcPr marL="37839" marR="37839" marT="37839" marB="37839"/>
                </a:tc>
                <a:extLst>
                  <a:ext uri="{0D108BD9-81ED-4DB2-BD59-A6C34878D82A}">
                    <a16:rowId xmlns:a16="http://schemas.microsoft.com/office/drawing/2014/main" val="1875576572"/>
                  </a:ext>
                </a:extLst>
              </a:tr>
              <a:tr h="620560">
                <a:tc>
                  <a:txBody>
                    <a:bodyPr/>
                    <a:lstStyle/>
                    <a:p>
                      <a:pPr algn="l" fontAlgn="t"/>
                      <a:r>
                        <a:rPr lang="en-US" sz="1800" u="none" strike="noStrike">
                          <a:solidFill>
                            <a:schemeClr val="bg1"/>
                          </a:solidFill>
                          <a:effectLst/>
                          <a:hlinkClick r:id="rId9"/>
                        </a:rPr>
                        <a:t>TrackDependency</a:t>
                      </a:r>
                      <a:endParaRPr lang="en-US" sz="1800">
                        <a:solidFill>
                          <a:schemeClr val="bg1"/>
                        </a:solidFill>
                        <a:effectLst/>
                        <a:latin typeface="+mj-lt"/>
                      </a:endParaRPr>
                    </a:p>
                  </a:txBody>
                  <a:tcPr marL="37839" marR="37839" marT="37839" marB="37839"/>
                </a:tc>
                <a:tc>
                  <a:txBody>
                    <a:bodyPr/>
                    <a:lstStyle/>
                    <a:p>
                      <a:pPr fontAlgn="t"/>
                      <a:r>
                        <a:rPr lang="es-ES" sz="1800" dirty="0">
                          <a:solidFill>
                            <a:schemeClr val="bg1"/>
                          </a:solidFill>
                          <a:effectLst/>
                        </a:rPr>
                        <a:t>Registre la duración y frecuencia de las llamadas a componentes externos de los que depende la aplicación.</a:t>
                      </a:r>
                      <a:endParaRPr lang="es-ES" sz="1800" dirty="0">
                        <a:solidFill>
                          <a:schemeClr val="bg1"/>
                        </a:solidFill>
                        <a:effectLst/>
                        <a:latin typeface="+mj-lt"/>
                      </a:endParaRPr>
                    </a:p>
                  </a:txBody>
                  <a:tcPr marL="37839" marR="37839" marT="37839" marB="37839"/>
                </a:tc>
                <a:extLst>
                  <a:ext uri="{0D108BD9-81ED-4DB2-BD59-A6C34878D82A}">
                    <a16:rowId xmlns:a16="http://schemas.microsoft.com/office/drawing/2014/main" val="2380618069"/>
                  </a:ext>
                </a:extLst>
              </a:tr>
            </a:tbl>
          </a:graphicData>
        </a:graphic>
      </p:graphicFrame>
    </p:spTree>
    <p:extLst>
      <p:ext uri="{BB962C8B-B14F-4D97-AF65-F5344CB8AC3E}">
        <p14:creationId xmlns:p14="http://schemas.microsoft.com/office/powerpoint/2010/main" val="3403325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Construcción de una instancia de </a:t>
            </a:r>
            <a:r>
              <a:rPr lang="es-ES" sz="4000" dirty="0" err="1" smtClean="0"/>
              <a:t>TelemetryCliene</a:t>
            </a:r>
            <a:endParaRPr lang="es-ES" sz="4000" dirty="0"/>
          </a:p>
        </p:txBody>
      </p:sp>
      <p:pic>
        <p:nvPicPr>
          <p:cNvPr id="2" name="Imagen 1"/>
          <p:cNvPicPr>
            <a:picLocks noChangeAspect="1"/>
          </p:cNvPicPr>
          <p:nvPr/>
        </p:nvPicPr>
        <p:blipFill>
          <a:blip r:embed="rId3"/>
          <a:stretch>
            <a:fillRect/>
          </a:stretch>
        </p:blipFill>
        <p:spPr>
          <a:xfrm>
            <a:off x="1083935" y="3770609"/>
            <a:ext cx="8810625" cy="752475"/>
          </a:xfrm>
          <a:prstGeom prst="rect">
            <a:avLst/>
          </a:prstGeom>
        </p:spPr>
      </p:pic>
      <p:sp>
        <p:nvSpPr>
          <p:cNvPr id="9" name="Title 2"/>
          <p:cNvSpPr txBox="1">
            <a:spLocks/>
          </p:cNvSpPr>
          <p:nvPr/>
        </p:nvSpPr>
        <p:spPr>
          <a:xfrm>
            <a:off x="654032" y="1453749"/>
            <a:ext cx="11537968" cy="306745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smtClean="0"/>
              <a:t>Se recomienda </a:t>
            </a:r>
            <a:r>
              <a:rPr lang="es-ES" sz="2400" dirty="0"/>
              <a:t>utilizar una instancia de </a:t>
            </a:r>
            <a:r>
              <a:rPr lang="es-ES" sz="2400" dirty="0" err="1"/>
              <a:t>TelemetryClient</a:t>
            </a:r>
            <a:r>
              <a:rPr lang="es-ES" sz="2400" dirty="0"/>
              <a:t> por cada módulo de la </a:t>
            </a:r>
            <a:r>
              <a:rPr lang="es-ES" sz="2400" dirty="0" smtClean="0"/>
              <a:t>aplicación.</a:t>
            </a:r>
          </a:p>
          <a:p>
            <a:pPr marL="342900" indent="-342900">
              <a:buFont typeface="Arial" panose="020B0604020202020204" pitchFamily="34" charset="0"/>
              <a:buChar char="•"/>
            </a:pPr>
            <a:r>
              <a:rPr lang="es-ES" sz="2400" dirty="0" smtClean="0"/>
              <a:t>Utilizar </a:t>
            </a:r>
            <a:r>
              <a:rPr lang="es-ES" sz="2400" dirty="0" err="1" smtClean="0"/>
              <a:t>TelemetryClient.Context.User.Id</a:t>
            </a:r>
            <a:r>
              <a:rPr lang="es-ES" sz="2400" dirty="0" smtClean="0"/>
              <a:t> </a:t>
            </a:r>
            <a:r>
              <a:rPr lang="es-ES" sz="2400" dirty="0"/>
              <a:t>para realizar el seguimiento de los usuarios  y de las sesiones</a:t>
            </a:r>
            <a:r>
              <a:rPr lang="es-ES" sz="2400" dirty="0" smtClean="0"/>
              <a:t>.</a:t>
            </a:r>
          </a:p>
          <a:p>
            <a:pPr marL="342900" indent="-342900">
              <a:buFont typeface="Arial" panose="020B0604020202020204" pitchFamily="34" charset="0"/>
              <a:buChar char="•"/>
            </a:pPr>
            <a:r>
              <a:rPr lang="es-ES" sz="2400" dirty="0" smtClean="0"/>
              <a:t>Utilizar </a:t>
            </a:r>
            <a:r>
              <a:rPr lang="es-ES" sz="2400" dirty="0" err="1" smtClean="0"/>
              <a:t>TelemetryClient.Context.Device.Id</a:t>
            </a:r>
            <a:r>
              <a:rPr lang="es-ES" sz="2400" dirty="0" smtClean="0"/>
              <a:t> </a:t>
            </a:r>
            <a:r>
              <a:rPr lang="es-ES" sz="2400" dirty="0"/>
              <a:t>para para identificar el </a:t>
            </a:r>
            <a:r>
              <a:rPr lang="es-ES" sz="2400" dirty="0" smtClean="0"/>
              <a:t>equipo.</a:t>
            </a:r>
            <a:endParaRPr lang="es-ES" sz="2400" dirty="0"/>
          </a:p>
          <a:p>
            <a:pPr marL="342900" indent="-342900">
              <a:buFont typeface="Arial" panose="020B0604020202020204" pitchFamily="34" charset="0"/>
              <a:buChar char="•"/>
            </a:pPr>
            <a:endParaRPr lang="es-ES" sz="2400" dirty="0"/>
          </a:p>
        </p:txBody>
      </p:sp>
    </p:spTree>
    <p:extLst>
      <p:ext uri="{BB962C8B-B14F-4D97-AF65-F5344CB8AC3E}">
        <p14:creationId xmlns:p14="http://schemas.microsoft.com/office/powerpoint/2010/main" val="3189244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Seguimiento de eventos</a:t>
            </a:r>
          </a:p>
        </p:txBody>
      </p:sp>
      <p:sp>
        <p:nvSpPr>
          <p:cNvPr id="9" name="Title 2"/>
          <p:cNvSpPr txBox="1">
            <a:spLocks/>
          </p:cNvSpPr>
          <p:nvPr/>
        </p:nvSpPr>
        <p:spPr>
          <a:xfrm>
            <a:off x="654032" y="1453749"/>
            <a:ext cx="11537968" cy="306745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Inserte llamadas a </a:t>
            </a:r>
            <a:r>
              <a:rPr lang="es-ES" sz="2400" dirty="0" err="1"/>
              <a:t>TrackEvent</a:t>
            </a:r>
            <a:r>
              <a:rPr lang="es-ES" sz="2400" dirty="0"/>
              <a:t> en el código para contabilizar la frecuencia con la que los usuarios utilizan una determinada característica, la frecuencia con la que logran unos determinados objetivos o la frecuencia con la que cometen determinados tipos de errores.</a:t>
            </a:r>
          </a:p>
        </p:txBody>
      </p:sp>
      <p:pic>
        <p:nvPicPr>
          <p:cNvPr id="6" name="Imagen 5"/>
          <p:cNvPicPr>
            <a:picLocks noChangeAspect="1"/>
          </p:cNvPicPr>
          <p:nvPr/>
        </p:nvPicPr>
        <p:blipFill>
          <a:blip r:embed="rId3"/>
          <a:stretch>
            <a:fillRect/>
          </a:stretch>
        </p:blipFill>
        <p:spPr>
          <a:xfrm>
            <a:off x="3041329" y="2987474"/>
            <a:ext cx="6109342" cy="3437198"/>
          </a:xfrm>
          <a:prstGeom prst="rect">
            <a:avLst/>
          </a:prstGeom>
        </p:spPr>
      </p:pic>
    </p:spTree>
    <p:extLst>
      <p:ext uri="{BB962C8B-B14F-4D97-AF65-F5344CB8AC3E}">
        <p14:creationId xmlns:p14="http://schemas.microsoft.com/office/powerpoint/2010/main" val="37797745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94004" y="382930"/>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3200" dirty="0" smtClean="0"/>
              <a:t>Y mientras desde </a:t>
            </a:r>
            <a:r>
              <a:rPr lang="es-ES" sz="3200" dirty="0"/>
              <a:t>A</a:t>
            </a:r>
            <a:r>
              <a:rPr lang="es-ES" sz="3200" dirty="0" smtClean="0"/>
              <a:t>pplication </a:t>
            </a:r>
            <a:r>
              <a:rPr lang="es-ES" sz="3200" dirty="0" err="1" smtClean="0"/>
              <a:t>Insight</a:t>
            </a:r>
            <a:r>
              <a:rPr lang="es-ES" sz="3200" dirty="0" smtClean="0"/>
              <a:t>…</a:t>
            </a:r>
            <a:endParaRPr lang="es-ES" sz="3200" dirty="0"/>
          </a:p>
        </p:txBody>
      </p:sp>
      <p:pic>
        <p:nvPicPr>
          <p:cNvPr id="16388" name="Picture 4" descr="https://acom.azurecomcdn.net/80C57D/cdn/mediahandler/docarticles/dpsmedia-prod/azure.microsoft.com/es-es/documentation/articles/app-insights-api-custom-events-metrics/20160121100328/07-gr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14" y="3907392"/>
            <a:ext cx="5669569" cy="277084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Obtenga detalles de los event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4044" y="1598277"/>
            <a:ext cx="4432420" cy="5187946"/>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https://acom.azurecomcdn.net/80C57D/cdn/mediahandler/docarticles/dpsmedia-prod/azure.microsoft.com/es-es/documentation/articles/app-insights-api-custom-events-metrics/20160121100328/01-custo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677" y="1434922"/>
            <a:ext cx="3843858" cy="275732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974999" y="1035635"/>
            <a:ext cx="2547492" cy="369332"/>
          </a:xfrm>
          <a:prstGeom prst="rect">
            <a:avLst/>
          </a:prstGeom>
        </p:spPr>
        <p:txBody>
          <a:bodyPr wrap="none">
            <a:spAutoFit/>
          </a:bodyPr>
          <a:lstStyle/>
          <a:p>
            <a:r>
              <a:rPr lang="en-US" dirty="0" err="1" smtClean="0">
                <a:solidFill>
                  <a:schemeClr val="bg1"/>
                </a:solidFill>
                <a:latin typeface="+mj-lt"/>
              </a:rPr>
              <a:t>Recuento</a:t>
            </a:r>
            <a:r>
              <a:rPr lang="en-US" dirty="0" smtClean="0">
                <a:solidFill>
                  <a:schemeClr val="bg1"/>
                </a:solidFill>
                <a:latin typeface="+mj-lt"/>
              </a:rPr>
              <a:t> </a:t>
            </a:r>
            <a:r>
              <a:rPr lang="en-US" dirty="0">
                <a:solidFill>
                  <a:schemeClr val="bg1"/>
                </a:solidFill>
                <a:latin typeface="+mj-lt"/>
              </a:rPr>
              <a:t>de </a:t>
            </a:r>
            <a:r>
              <a:rPr lang="en-US" dirty="0" err="1">
                <a:solidFill>
                  <a:schemeClr val="bg1"/>
                </a:solidFill>
                <a:latin typeface="+mj-lt"/>
              </a:rPr>
              <a:t>los</a:t>
            </a:r>
            <a:r>
              <a:rPr lang="en-US" dirty="0">
                <a:solidFill>
                  <a:schemeClr val="bg1"/>
                </a:solidFill>
                <a:latin typeface="+mj-lt"/>
              </a:rPr>
              <a:t> </a:t>
            </a:r>
            <a:r>
              <a:rPr lang="en-US" dirty="0" err="1">
                <a:solidFill>
                  <a:schemeClr val="bg1"/>
                </a:solidFill>
                <a:latin typeface="+mj-lt"/>
              </a:rPr>
              <a:t>eventos</a:t>
            </a:r>
            <a:endParaRPr lang="en-US" dirty="0">
              <a:solidFill>
                <a:schemeClr val="bg1"/>
              </a:solidFill>
              <a:latin typeface="+mj-lt"/>
            </a:endParaRPr>
          </a:p>
        </p:txBody>
      </p:sp>
      <p:sp>
        <p:nvSpPr>
          <p:cNvPr id="10" name="Rectángulo 9"/>
          <p:cNvSpPr/>
          <p:nvPr/>
        </p:nvSpPr>
        <p:spPr>
          <a:xfrm>
            <a:off x="4487543" y="3443668"/>
            <a:ext cx="2032929" cy="369332"/>
          </a:xfrm>
          <a:prstGeom prst="rect">
            <a:avLst/>
          </a:prstGeom>
        </p:spPr>
        <p:txBody>
          <a:bodyPr wrap="none">
            <a:spAutoFit/>
          </a:bodyPr>
          <a:lstStyle/>
          <a:p>
            <a:r>
              <a:rPr lang="en-US" dirty="0" err="1" smtClean="0">
                <a:solidFill>
                  <a:schemeClr val="bg1"/>
                </a:solidFill>
                <a:latin typeface="+mj-lt"/>
              </a:rPr>
              <a:t>Eventos</a:t>
            </a:r>
            <a:r>
              <a:rPr lang="en-US" dirty="0" smtClean="0">
                <a:solidFill>
                  <a:schemeClr val="bg1"/>
                </a:solidFill>
                <a:latin typeface="+mj-lt"/>
              </a:rPr>
              <a:t> </a:t>
            </a:r>
            <a:r>
              <a:rPr lang="en-US" dirty="0" err="1" smtClean="0">
                <a:solidFill>
                  <a:schemeClr val="bg1"/>
                </a:solidFill>
                <a:latin typeface="+mj-lt"/>
              </a:rPr>
              <a:t>agrupados</a:t>
            </a:r>
            <a:endParaRPr lang="en-US" dirty="0">
              <a:solidFill>
                <a:schemeClr val="bg1"/>
              </a:solidFill>
              <a:latin typeface="+mj-lt"/>
            </a:endParaRPr>
          </a:p>
        </p:txBody>
      </p:sp>
      <p:sp>
        <p:nvSpPr>
          <p:cNvPr id="11" name="Rectángulo 10"/>
          <p:cNvSpPr/>
          <p:nvPr/>
        </p:nvSpPr>
        <p:spPr>
          <a:xfrm>
            <a:off x="7435538" y="1100072"/>
            <a:ext cx="4009431" cy="369332"/>
          </a:xfrm>
          <a:prstGeom prst="rect">
            <a:avLst/>
          </a:prstGeom>
        </p:spPr>
        <p:txBody>
          <a:bodyPr wrap="none">
            <a:spAutoFit/>
          </a:bodyPr>
          <a:lstStyle/>
          <a:p>
            <a:r>
              <a:rPr lang="es-ES" dirty="0" smtClean="0">
                <a:solidFill>
                  <a:schemeClr val="bg1"/>
                </a:solidFill>
                <a:latin typeface="+mj-lt"/>
              </a:rPr>
              <a:t>Repeticiones </a:t>
            </a:r>
            <a:r>
              <a:rPr lang="es-ES" dirty="0">
                <a:solidFill>
                  <a:schemeClr val="bg1"/>
                </a:solidFill>
                <a:latin typeface="+mj-lt"/>
              </a:rPr>
              <a:t>individuales de ese evento</a:t>
            </a:r>
            <a:endParaRPr lang="en-US" dirty="0">
              <a:solidFill>
                <a:schemeClr val="bg1"/>
              </a:solidFill>
              <a:latin typeface="+mj-lt"/>
            </a:endParaRPr>
          </a:p>
        </p:txBody>
      </p:sp>
    </p:spTree>
    <p:extLst>
      <p:ext uri="{BB962C8B-B14F-4D97-AF65-F5344CB8AC3E}">
        <p14:creationId xmlns:p14="http://schemas.microsoft.com/office/powerpoint/2010/main" val="19832025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386"/>
                                        </p:tgtEl>
                                        <p:attrNameLst>
                                          <p:attrName>style.visibility</p:attrName>
                                        </p:attrNameLst>
                                      </p:cBhvr>
                                      <p:to>
                                        <p:strVal val="visible"/>
                                      </p:to>
                                    </p:set>
                                    <p:animEffect transition="in" filter="wipe(up)">
                                      <p:cBhvr>
                                        <p:cTn id="11" dur="500"/>
                                        <p:tgtEl>
                                          <p:spTgt spid="1638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388"/>
                                        </p:tgtEl>
                                        <p:attrNameLst>
                                          <p:attrName>style.visibility</p:attrName>
                                        </p:attrNameLst>
                                      </p:cBhvr>
                                      <p:to>
                                        <p:strVal val="visible"/>
                                      </p:to>
                                    </p:set>
                                    <p:animEffect transition="in" filter="wipe(up)">
                                      <p:cBhvr>
                                        <p:cTn id="15" dur="500"/>
                                        <p:tgtEl>
                                          <p:spTgt spid="1638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6390"/>
                                        </p:tgtEl>
                                        <p:attrNameLst>
                                          <p:attrName>style.visibility</p:attrName>
                                        </p:attrNameLst>
                                      </p:cBhvr>
                                      <p:to>
                                        <p:strVal val="visible"/>
                                      </p:to>
                                    </p:set>
                                    <p:animEffect transition="in" filter="wipe(up)">
                                      <p:cBhvr>
                                        <p:cTn id="26"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Seguimiento de métricas</a:t>
            </a:r>
          </a:p>
        </p:txBody>
      </p:sp>
      <p:sp>
        <p:nvSpPr>
          <p:cNvPr id="9" name="Title 2"/>
          <p:cNvSpPr txBox="1">
            <a:spLocks/>
          </p:cNvSpPr>
          <p:nvPr/>
        </p:nvSpPr>
        <p:spPr>
          <a:xfrm>
            <a:off x="654032" y="1453749"/>
            <a:ext cx="11537968" cy="306745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Use </a:t>
            </a:r>
            <a:r>
              <a:rPr lang="es-ES" sz="2400" dirty="0" err="1"/>
              <a:t>TrackMetric</a:t>
            </a:r>
            <a:r>
              <a:rPr lang="es-ES" sz="2400" dirty="0"/>
              <a:t> para enviar métricas que no están asociadas a eventos concretos</a:t>
            </a:r>
            <a:r>
              <a:rPr lang="es-ES" sz="2400" dirty="0" smtClean="0"/>
              <a:t>.</a:t>
            </a:r>
          </a:p>
          <a:p>
            <a:pPr marL="342900" indent="-342900">
              <a:buFont typeface="Arial" panose="020B0604020202020204" pitchFamily="34" charset="0"/>
              <a:buChar char="•"/>
            </a:pPr>
            <a:r>
              <a:rPr lang="es-ES" sz="2400" dirty="0"/>
              <a:t>Las métricas se muestran como gráficos estadísticos en el Explorador de </a:t>
            </a:r>
            <a:r>
              <a:rPr lang="es-ES" sz="2400" dirty="0" smtClean="0"/>
              <a:t>métricas.</a:t>
            </a:r>
          </a:p>
          <a:p>
            <a:pPr marL="342900" indent="-342900">
              <a:buFont typeface="Arial" panose="020B0604020202020204" pitchFamily="34" charset="0"/>
              <a:buChar char="•"/>
            </a:pPr>
            <a:r>
              <a:rPr lang="es-ES" sz="2400" dirty="0" smtClean="0"/>
              <a:t>No </a:t>
            </a:r>
            <a:r>
              <a:rPr lang="es-ES" sz="2400" dirty="0"/>
              <a:t>puede buscar repeticiones individuales en Búsqueda de diagnóstico</a:t>
            </a:r>
            <a:r>
              <a:rPr lang="es-ES" sz="2400" dirty="0" smtClean="0"/>
              <a:t>.</a:t>
            </a:r>
          </a:p>
          <a:p>
            <a:pPr marL="342900" indent="-342900">
              <a:buFont typeface="Arial" panose="020B0604020202020204" pitchFamily="34" charset="0"/>
              <a:buChar char="•"/>
            </a:pPr>
            <a:r>
              <a:rPr lang="es-ES" sz="2400" dirty="0"/>
              <a:t>Los valores de métrica deben ser &gt; = 0 para que se muestren correctamente.</a:t>
            </a:r>
          </a:p>
        </p:txBody>
      </p:sp>
      <p:pic>
        <p:nvPicPr>
          <p:cNvPr id="2" name="Imagen 1"/>
          <p:cNvPicPr>
            <a:picLocks noChangeAspect="1"/>
          </p:cNvPicPr>
          <p:nvPr/>
        </p:nvPicPr>
        <p:blipFill>
          <a:blip r:embed="rId3"/>
          <a:stretch>
            <a:fillRect/>
          </a:stretch>
        </p:blipFill>
        <p:spPr>
          <a:xfrm>
            <a:off x="1810150" y="3414668"/>
            <a:ext cx="8315325" cy="3105150"/>
          </a:xfrm>
          <a:prstGeom prst="rect">
            <a:avLst/>
          </a:prstGeom>
        </p:spPr>
      </p:pic>
      <p:pic>
        <p:nvPicPr>
          <p:cNvPr id="3" name="Imagen 2"/>
          <p:cNvPicPr>
            <a:picLocks noChangeAspect="1"/>
          </p:cNvPicPr>
          <p:nvPr/>
        </p:nvPicPr>
        <p:blipFill>
          <a:blip r:embed="rId4"/>
          <a:stretch>
            <a:fillRect/>
          </a:stretch>
        </p:blipFill>
        <p:spPr>
          <a:xfrm>
            <a:off x="5026969" y="6061283"/>
            <a:ext cx="7165031" cy="706986"/>
          </a:xfrm>
          <a:prstGeom prst="rect">
            <a:avLst/>
          </a:prstGeom>
        </p:spPr>
      </p:pic>
    </p:spTree>
    <p:extLst>
      <p:ext uri="{BB962C8B-B14F-4D97-AF65-F5344CB8AC3E}">
        <p14:creationId xmlns:p14="http://schemas.microsoft.com/office/powerpoint/2010/main" val="41126996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left)">
                                      <p:cBhvr>
                                        <p:cTn id="19" dur="500"/>
                                        <p:tgtEl>
                                          <p:spTgt spid="9">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par>
                                <p:cTn id="23" presetID="2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Vistas de página</a:t>
            </a:r>
          </a:p>
        </p:txBody>
      </p:sp>
      <p:sp>
        <p:nvSpPr>
          <p:cNvPr id="9" name="Title 2"/>
          <p:cNvSpPr txBox="1">
            <a:spLocks/>
          </p:cNvSpPr>
          <p:nvPr/>
        </p:nvSpPr>
        <p:spPr>
          <a:xfrm>
            <a:off x="654032" y="1453749"/>
            <a:ext cx="11537968" cy="306745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En una aplicación de dispositivo o de página web, se envían datos de telemetría de la vista de página de forma predeterminada cuando se carga cada pantalla o </a:t>
            </a:r>
            <a:r>
              <a:rPr lang="es-ES" sz="2400" dirty="0" smtClean="0"/>
              <a:t>página.</a:t>
            </a:r>
            <a:endParaRPr lang="es-ES" sz="2400" dirty="0"/>
          </a:p>
        </p:txBody>
      </p:sp>
      <p:pic>
        <p:nvPicPr>
          <p:cNvPr id="4" name="Imagen 3"/>
          <p:cNvPicPr>
            <a:picLocks noChangeAspect="1"/>
          </p:cNvPicPr>
          <p:nvPr/>
        </p:nvPicPr>
        <p:blipFill>
          <a:blip r:embed="rId3"/>
          <a:stretch>
            <a:fillRect/>
          </a:stretch>
        </p:blipFill>
        <p:spPr>
          <a:xfrm>
            <a:off x="1085850" y="2269489"/>
            <a:ext cx="8767451" cy="2208531"/>
          </a:xfrm>
          <a:prstGeom prst="rect">
            <a:avLst/>
          </a:prstGeom>
        </p:spPr>
      </p:pic>
      <p:pic>
        <p:nvPicPr>
          <p:cNvPr id="5" name="Imagen 4"/>
          <p:cNvPicPr>
            <a:picLocks noChangeAspect="1"/>
          </p:cNvPicPr>
          <p:nvPr/>
        </p:nvPicPr>
        <p:blipFill>
          <a:blip r:embed="rId4"/>
          <a:stretch>
            <a:fillRect/>
          </a:stretch>
        </p:blipFill>
        <p:spPr>
          <a:xfrm>
            <a:off x="5396921" y="4674994"/>
            <a:ext cx="6609919" cy="2062494"/>
          </a:xfrm>
          <a:prstGeom prst="rect">
            <a:avLst/>
          </a:prstGeom>
        </p:spPr>
      </p:pic>
      <p:sp>
        <p:nvSpPr>
          <p:cNvPr id="10" name="Title 2"/>
          <p:cNvSpPr txBox="1">
            <a:spLocks/>
          </p:cNvSpPr>
          <p:nvPr/>
        </p:nvSpPr>
        <p:spPr>
          <a:xfrm>
            <a:off x="785292" y="5451315"/>
            <a:ext cx="4611629"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3000" dirty="0"/>
              <a:t>Datos Application </a:t>
            </a:r>
            <a:r>
              <a:rPr lang="es-ES" sz="3000" dirty="0" smtClean="0"/>
              <a:t>Insights :</a:t>
            </a:r>
            <a:endParaRPr lang="es-ES" sz="3000" dirty="0"/>
          </a:p>
        </p:txBody>
      </p:sp>
    </p:spTree>
    <p:extLst>
      <p:ext uri="{BB962C8B-B14F-4D97-AF65-F5344CB8AC3E}">
        <p14:creationId xmlns:p14="http://schemas.microsoft.com/office/powerpoint/2010/main" val="21609595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2"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Seguimiento de solicitudes</a:t>
            </a:r>
          </a:p>
        </p:txBody>
      </p:sp>
      <p:sp>
        <p:nvSpPr>
          <p:cNvPr id="9" name="Title 2"/>
          <p:cNvSpPr txBox="1">
            <a:spLocks/>
          </p:cNvSpPr>
          <p:nvPr/>
        </p:nvSpPr>
        <p:spPr>
          <a:xfrm>
            <a:off x="654032" y="1453749"/>
            <a:ext cx="11537968" cy="306745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Este método lo usa el SDK del servidor para registrar las solicitudes HTTP</a:t>
            </a:r>
            <a:r>
              <a:rPr lang="es-ES" sz="2400" dirty="0" smtClean="0"/>
              <a:t>.</a:t>
            </a:r>
          </a:p>
          <a:p>
            <a:pPr marL="342900" indent="-342900">
              <a:buFont typeface="Arial" panose="020B0604020202020204" pitchFamily="34" charset="0"/>
              <a:buChar char="•"/>
            </a:pPr>
            <a:r>
              <a:rPr lang="es-ES" sz="2400" dirty="0" smtClean="0"/>
              <a:t>Puede </a:t>
            </a:r>
            <a:r>
              <a:rPr lang="es-ES" sz="2400" dirty="0"/>
              <a:t>llamarlo usted mismo si quiere simular solicitudes en un contexto en el que no se está ejecutando el módulo de servicio web.</a:t>
            </a:r>
          </a:p>
        </p:txBody>
      </p:sp>
      <p:pic>
        <p:nvPicPr>
          <p:cNvPr id="2" name="Imagen 1"/>
          <p:cNvPicPr>
            <a:picLocks noChangeAspect="1"/>
          </p:cNvPicPr>
          <p:nvPr/>
        </p:nvPicPr>
        <p:blipFill>
          <a:blip r:embed="rId3"/>
          <a:stretch>
            <a:fillRect/>
          </a:stretch>
        </p:blipFill>
        <p:spPr>
          <a:xfrm>
            <a:off x="2290495" y="2695174"/>
            <a:ext cx="8024279" cy="3774952"/>
          </a:xfrm>
          <a:prstGeom prst="rect">
            <a:avLst/>
          </a:prstGeom>
        </p:spPr>
      </p:pic>
    </p:spTree>
    <p:extLst>
      <p:ext uri="{BB962C8B-B14F-4D97-AF65-F5344CB8AC3E}">
        <p14:creationId xmlns:p14="http://schemas.microsoft.com/office/powerpoint/2010/main" val="36752744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Seguimiento de excepciones</a:t>
            </a:r>
          </a:p>
        </p:txBody>
      </p:sp>
      <p:sp>
        <p:nvSpPr>
          <p:cNvPr id="9" name="Title 2"/>
          <p:cNvSpPr txBox="1">
            <a:spLocks/>
          </p:cNvSpPr>
          <p:nvPr/>
        </p:nvSpPr>
        <p:spPr>
          <a:xfrm>
            <a:off x="654032" y="1453749"/>
            <a:ext cx="11537968" cy="1477458"/>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Envíe excepciones a Application Insights para contabilizarlas, como una indicación de la frecuencia de un problema, y para examinar todas las repeticiones </a:t>
            </a:r>
            <a:r>
              <a:rPr lang="es-ES" sz="2400" dirty="0" smtClean="0"/>
              <a:t>individuales.</a:t>
            </a:r>
          </a:p>
          <a:p>
            <a:pPr marL="342900" indent="-342900">
              <a:buFont typeface="Arial" panose="020B0604020202020204" pitchFamily="34" charset="0"/>
              <a:buChar char="•"/>
            </a:pPr>
            <a:r>
              <a:rPr lang="es-ES" sz="2400" dirty="0"/>
              <a:t>Los SDK capturan muchas excepciones automáticamente, por lo que no siempre es necesario llamar explícitamente a </a:t>
            </a:r>
            <a:r>
              <a:rPr lang="es-ES" sz="2400" dirty="0" err="1"/>
              <a:t>TrackException</a:t>
            </a:r>
            <a:r>
              <a:rPr lang="es-ES" sz="2400" dirty="0"/>
              <a:t>.</a:t>
            </a:r>
            <a:endParaRPr lang="es-ES" sz="2400" dirty="0" smtClean="0"/>
          </a:p>
          <a:p>
            <a:pPr marL="342900" indent="-342900">
              <a:buFont typeface="Arial" panose="020B0604020202020204" pitchFamily="34" charset="0"/>
              <a:buChar char="•"/>
            </a:pPr>
            <a:endParaRPr lang="es-ES" sz="2400" dirty="0"/>
          </a:p>
        </p:txBody>
      </p:sp>
      <p:pic>
        <p:nvPicPr>
          <p:cNvPr id="2" name="Imagen 1"/>
          <p:cNvPicPr>
            <a:picLocks noChangeAspect="1"/>
          </p:cNvPicPr>
          <p:nvPr/>
        </p:nvPicPr>
        <p:blipFill>
          <a:blip r:embed="rId3"/>
          <a:stretch>
            <a:fillRect/>
          </a:stretch>
        </p:blipFill>
        <p:spPr>
          <a:xfrm>
            <a:off x="3413155" y="3602943"/>
            <a:ext cx="5143500" cy="2933700"/>
          </a:xfrm>
          <a:prstGeom prst="rect">
            <a:avLst/>
          </a:prstGeom>
        </p:spPr>
      </p:pic>
    </p:spTree>
    <p:extLst>
      <p:ext uri="{BB962C8B-B14F-4D97-AF65-F5344CB8AC3E}">
        <p14:creationId xmlns:p14="http://schemas.microsoft.com/office/powerpoint/2010/main" val="3558509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smtClean="0"/>
              <a:t>Pequeñas variaciones</a:t>
            </a:r>
            <a:endParaRPr lang="es-ES" sz="4000" dirty="0"/>
          </a:p>
        </p:txBody>
      </p:sp>
      <p:sp>
        <p:nvSpPr>
          <p:cNvPr id="9" name="Title 2"/>
          <p:cNvSpPr txBox="1">
            <a:spLocks/>
          </p:cNvSpPr>
          <p:nvPr/>
        </p:nvSpPr>
        <p:spPr>
          <a:xfrm>
            <a:off x="654032" y="1299955"/>
            <a:ext cx="11537968" cy="327204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lnSpc>
                <a:spcPct val="100000"/>
              </a:lnSpc>
              <a:buFont typeface="Arial" panose="020B0604020202020204" pitchFamily="34" charset="0"/>
              <a:buChar char="•"/>
            </a:pPr>
            <a:r>
              <a:rPr lang="es-ES" sz="3000" u="sng" dirty="0"/>
              <a:t>ASP.NET</a:t>
            </a:r>
            <a:r>
              <a:rPr lang="es-ES" sz="3000" dirty="0"/>
              <a:t>: escritura de código para detectar excepciones</a:t>
            </a:r>
          </a:p>
          <a:p>
            <a:pPr marL="342900" indent="-342900">
              <a:lnSpc>
                <a:spcPct val="100000"/>
              </a:lnSpc>
              <a:buFont typeface="Arial" panose="020B0604020202020204" pitchFamily="34" charset="0"/>
              <a:buChar char="•"/>
            </a:pPr>
            <a:r>
              <a:rPr lang="es-ES" sz="3000" u="sng" dirty="0"/>
              <a:t>J2EE</a:t>
            </a:r>
            <a:r>
              <a:rPr lang="es-ES" sz="3000" dirty="0"/>
              <a:t>: las excepciones se detectan automáticamente</a:t>
            </a:r>
          </a:p>
          <a:p>
            <a:pPr marL="342900" indent="-342900">
              <a:lnSpc>
                <a:spcPct val="100000"/>
              </a:lnSpc>
              <a:buFont typeface="Arial" panose="020B0604020202020204" pitchFamily="34" charset="0"/>
              <a:buChar char="•"/>
            </a:pPr>
            <a:r>
              <a:rPr lang="es-ES" sz="3000" u="sng" dirty="0"/>
              <a:t>Aplicaciones</a:t>
            </a:r>
            <a:r>
              <a:rPr lang="es-ES" sz="3000" dirty="0"/>
              <a:t> </a:t>
            </a:r>
            <a:r>
              <a:rPr lang="es-ES" sz="3000" u="sng" dirty="0"/>
              <a:t>de</a:t>
            </a:r>
            <a:r>
              <a:rPr lang="es-ES" sz="3000" dirty="0"/>
              <a:t> </a:t>
            </a:r>
            <a:r>
              <a:rPr lang="es-ES" sz="3000" u="sng" dirty="0"/>
              <a:t>Windows</a:t>
            </a:r>
            <a:r>
              <a:rPr lang="es-ES" sz="3000" dirty="0"/>
              <a:t>: Los bloqueos se detectan automáticamente</a:t>
            </a:r>
          </a:p>
          <a:p>
            <a:pPr marL="342900" indent="-342900">
              <a:lnSpc>
                <a:spcPct val="100000"/>
              </a:lnSpc>
              <a:buFont typeface="Arial" panose="020B0604020202020204" pitchFamily="34" charset="0"/>
              <a:buChar char="•"/>
            </a:pPr>
            <a:r>
              <a:rPr lang="es-ES" sz="3000" u="sng" dirty="0"/>
              <a:t>JavaScript</a:t>
            </a:r>
            <a:r>
              <a:rPr lang="es-ES" sz="3000" dirty="0"/>
              <a:t>: Detectado automáticamente. Si desea deshabilitar la </a:t>
            </a:r>
            <a:r>
              <a:rPr lang="es-ES" sz="3000" dirty="0" smtClean="0"/>
              <a:t>recolección </a:t>
            </a:r>
            <a:r>
              <a:rPr lang="es-ES" sz="3000" dirty="0"/>
              <a:t>automática, agregue una línea al fragmento de código que se inserta en las páginas web:</a:t>
            </a:r>
          </a:p>
        </p:txBody>
      </p:sp>
      <p:pic>
        <p:nvPicPr>
          <p:cNvPr id="2" name="Imagen 1"/>
          <p:cNvPicPr>
            <a:picLocks noChangeAspect="1"/>
          </p:cNvPicPr>
          <p:nvPr/>
        </p:nvPicPr>
        <p:blipFill>
          <a:blip r:embed="rId3"/>
          <a:stretch>
            <a:fillRect/>
          </a:stretch>
        </p:blipFill>
        <p:spPr>
          <a:xfrm>
            <a:off x="3181305" y="4700187"/>
            <a:ext cx="5798327" cy="1767911"/>
          </a:xfrm>
          <a:prstGeom prst="rect">
            <a:avLst/>
          </a:prstGeom>
        </p:spPr>
      </p:pic>
    </p:spTree>
    <p:extLst>
      <p:ext uri="{BB962C8B-B14F-4D97-AF65-F5344CB8AC3E}">
        <p14:creationId xmlns:p14="http://schemas.microsoft.com/office/powerpoint/2010/main" val="4028808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left)">
                                      <p:cBhvr>
                                        <p:cTn id="19" dur="500"/>
                                        <p:tgtEl>
                                          <p:spTgt spid="9">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dirty="0"/>
              <a:t>Marcos de </a:t>
            </a:r>
            <a:r>
              <a:rPr lang="en-US" dirty="0" err="1"/>
              <a:t>registro</a:t>
            </a:r>
            <a:endParaRPr lang="en-US" dirty="0"/>
          </a:p>
        </p:txBody>
      </p:sp>
      <p:sp>
        <p:nvSpPr>
          <p:cNvPr id="4" name="Content Placeholder 2"/>
          <p:cNvSpPr txBox="1">
            <a:spLocks/>
          </p:cNvSpPr>
          <p:nvPr/>
        </p:nvSpPr>
        <p:spPr>
          <a:xfrm>
            <a:off x="648840" y="1299955"/>
            <a:ext cx="9538651"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s-ES" sz="2800" dirty="0">
                <a:latin typeface="+mj-lt"/>
                <a:hlinkClick r:id="rId3"/>
              </a:rPr>
              <a:t>Log4Net, </a:t>
            </a:r>
            <a:r>
              <a:rPr lang="es-ES" sz="2800" dirty="0" err="1">
                <a:latin typeface="+mj-lt"/>
                <a:hlinkClick r:id="rId3"/>
              </a:rPr>
              <a:t>NLog</a:t>
            </a:r>
            <a:r>
              <a:rPr lang="es-ES" sz="2800" dirty="0">
                <a:latin typeface="+mj-lt"/>
                <a:hlinkClick r:id="rId3"/>
              </a:rPr>
              <a:t> o </a:t>
            </a:r>
            <a:r>
              <a:rPr lang="es-ES" sz="2800" dirty="0" err="1">
                <a:latin typeface="+mj-lt"/>
                <a:hlinkClick r:id="rId3"/>
              </a:rPr>
              <a:t>System.Diagnostics.Trace</a:t>
            </a:r>
            <a:endParaRPr lang="es-ES" sz="2800" dirty="0">
              <a:latin typeface="+mj-lt"/>
            </a:endParaRPr>
          </a:p>
          <a:p>
            <a:pPr>
              <a:lnSpc>
                <a:spcPct val="150000"/>
              </a:lnSpc>
            </a:pPr>
            <a:r>
              <a:rPr lang="es-ES" sz="2800" dirty="0">
                <a:latin typeface="+mj-lt"/>
                <a:hlinkClick r:id="rId4"/>
              </a:rPr>
              <a:t>Java, Log4J o </a:t>
            </a:r>
            <a:r>
              <a:rPr lang="es-ES" sz="2800" dirty="0" err="1">
                <a:latin typeface="+mj-lt"/>
                <a:hlinkClick r:id="rId4"/>
              </a:rPr>
              <a:t>Logback</a:t>
            </a:r>
            <a:endParaRPr lang="es-ES" sz="2800" dirty="0">
              <a:latin typeface="+mj-lt"/>
            </a:endParaRPr>
          </a:p>
          <a:p>
            <a:pPr>
              <a:lnSpc>
                <a:spcPct val="150000"/>
              </a:lnSpc>
            </a:pPr>
            <a:r>
              <a:rPr lang="es-ES" sz="2800" dirty="0" smtClean="0">
                <a:latin typeface="+mj-lt"/>
                <a:hlinkClick r:id="rId5"/>
              </a:rPr>
              <a:t>Pruebas </a:t>
            </a:r>
            <a:r>
              <a:rPr lang="es-ES" sz="2800" dirty="0">
                <a:latin typeface="+mj-lt"/>
                <a:hlinkClick r:id="rId5"/>
              </a:rPr>
              <a:t>de carga en la nube</a:t>
            </a:r>
            <a:endParaRPr lang="es-ES" sz="2800" dirty="0">
              <a:latin typeface="+mj-lt"/>
            </a:endParaRPr>
          </a:p>
          <a:p>
            <a:endParaRPr lang="es-ES" sz="2400" dirty="0" smtClean="0">
              <a:latin typeface="+mj-lt"/>
              <a:hlinkClick r:id="rId6"/>
            </a:endParaRPr>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9765" y="3648635"/>
            <a:ext cx="5827435" cy="3007926"/>
          </a:xfrm>
          <a:prstGeom prst="rect">
            <a:avLst/>
          </a:prstGeom>
        </p:spPr>
      </p:pic>
    </p:spTree>
    <p:extLst>
      <p:ext uri="{BB962C8B-B14F-4D97-AF65-F5344CB8AC3E}">
        <p14:creationId xmlns:p14="http://schemas.microsoft.com/office/powerpoint/2010/main" val="16636168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down)">
                                      <p:cBhvr>
                                        <p:cTn id="11" dur="500"/>
                                        <p:tgtEl>
                                          <p:spTgt spid="4">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2"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righ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Seguimiento de seguimientos</a:t>
            </a:r>
          </a:p>
        </p:txBody>
      </p:sp>
      <p:sp>
        <p:nvSpPr>
          <p:cNvPr id="9" name="Title 2"/>
          <p:cNvSpPr txBox="1">
            <a:spLocks/>
          </p:cNvSpPr>
          <p:nvPr/>
        </p:nvSpPr>
        <p:spPr>
          <a:xfrm>
            <a:off x="654032" y="1453748"/>
            <a:ext cx="11537968" cy="204148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Use este método para ayudar a diagnosticar problemas mediante el envío de una ''ruta de exploración'' a Application Insights</a:t>
            </a:r>
            <a:r>
              <a:rPr lang="es-ES" sz="2400" dirty="0" smtClean="0"/>
              <a:t>.</a:t>
            </a:r>
          </a:p>
          <a:p>
            <a:pPr marL="342900" indent="-342900">
              <a:buFont typeface="Arial" panose="020B0604020202020204" pitchFamily="34" charset="0"/>
              <a:buChar char="•"/>
            </a:pPr>
            <a:r>
              <a:rPr lang="es-ES" sz="2400" dirty="0"/>
              <a:t>Los adaptadores de registro usan esta API para enviar registros de terceros al portal</a:t>
            </a:r>
            <a:r>
              <a:rPr lang="es-ES" sz="2400" dirty="0" smtClean="0"/>
              <a:t>.</a:t>
            </a:r>
          </a:p>
          <a:p>
            <a:pPr marL="342900" indent="-342900">
              <a:buFont typeface="Arial" panose="020B0604020202020204" pitchFamily="34" charset="0"/>
              <a:buChar char="•"/>
            </a:pPr>
            <a:r>
              <a:rPr lang="es-ES" sz="2400" dirty="0"/>
              <a:t>El límite de tamaño en </a:t>
            </a:r>
            <a:r>
              <a:rPr lang="es-ES" sz="2400" dirty="0" err="1"/>
              <a:t>message</a:t>
            </a:r>
            <a:r>
              <a:rPr lang="es-ES" sz="2400" dirty="0"/>
              <a:t> es mucho mayor que el límite en propiedades</a:t>
            </a:r>
            <a:r>
              <a:rPr lang="es-ES" sz="2400" dirty="0" smtClean="0"/>
              <a:t>.</a:t>
            </a:r>
          </a:p>
          <a:p>
            <a:pPr marL="342900" indent="-342900">
              <a:buFont typeface="Arial" panose="020B0604020202020204" pitchFamily="34" charset="0"/>
              <a:buChar char="•"/>
            </a:pPr>
            <a:r>
              <a:rPr lang="es-ES" sz="2400" dirty="0"/>
              <a:t>Puede buscar en el contenido del mensaje, pero (a diferencia de los valores de propiedad) no puede filtrar por él.</a:t>
            </a:r>
          </a:p>
        </p:txBody>
      </p:sp>
      <p:pic>
        <p:nvPicPr>
          <p:cNvPr id="3" name="Imagen 2"/>
          <p:cNvPicPr>
            <a:picLocks noChangeAspect="1"/>
          </p:cNvPicPr>
          <p:nvPr/>
        </p:nvPicPr>
        <p:blipFill>
          <a:blip r:embed="rId3"/>
          <a:stretch>
            <a:fillRect/>
          </a:stretch>
        </p:blipFill>
        <p:spPr>
          <a:xfrm>
            <a:off x="1351882" y="4449910"/>
            <a:ext cx="9915525" cy="504825"/>
          </a:xfrm>
          <a:prstGeom prst="rect">
            <a:avLst/>
          </a:prstGeom>
        </p:spPr>
      </p:pic>
    </p:spTree>
    <p:extLst>
      <p:ext uri="{BB962C8B-B14F-4D97-AF65-F5344CB8AC3E}">
        <p14:creationId xmlns:p14="http://schemas.microsoft.com/office/powerpoint/2010/main" val="28638183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left)">
                                      <p:cBhvr>
                                        <p:cTn id="19" dur="500"/>
                                        <p:tgtEl>
                                          <p:spTgt spid="9">
                                            <p:txEl>
                                              <p:pRg st="3" end="3"/>
                                            </p:txEl>
                                          </p:spTgt>
                                        </p:tgtEl>
                                      </p:cBhvr>
                                    </p:animEffect>
                                  </p:childTnLst>
                                </p:cTn>
                              </p:par>
                              <p:par>
                                <p:cTn id="20" presetID="22" presetClass="entr" presetSubtype="2"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Seguimiento de dependencia</a:t>
            </a:r>
          </a:p>
        </p:txBody>
      </p:sp>
      <p:sp>
        <p:nvSpPr>
          <p:cNvPr id="9" name="Title 2"/>
          <p:cNvSpPr txBox="1">
            <a:spLocks/>
          </p:cNvSpPr>
          <p:nvPr/>
        </p:nvSpPr>
        <p:spPr>
          <a:xfrm>
            <a:off x="654032" y="1453748"/>
            <a:ext cx="11537968" cy="117835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Utilice esta llamada para realizar un seguimiento de los tiempos de respuesta y las </a:t>
            </a:r>
            <a:r>
              <a:rPr lang="es-ES" sz="2400" dirty="0" smtClean="0"/>
              <a:t>tasa </a:t>
            </a:r>
            <a:r>
              <a:rPr lang="es-ES" sz="2400" dirty="0"/>
              <a:t>de éxito de las llamadas a un fragmento de código externo</a:t>
            </a:r>
            <a:r>
              <a:rPr lang="es-ES" sz="2400" dirty="0" smtClean="0"/>
              <a:t>.</a:t>
            </a:r>
          </a:p>
          <a:p>
            <a:pPr marL="342900" indent="-342900">
              <a:buFont typeface="Arial" panose="020B0604020202020204" pitchFamily="34" charset="0"/>
              <a:buChar char="•"/>
            </a:pPr>
            <a:r>
              <a:rPr lang="es-ES" sz="2400" dirty="0" smtClean="0"/>
              <a:t>Los </a:t>
            </a:r>
            <a:r>
              <a:rPr lang="es-ES" sz="2400" dirty="0"/>
              <a:t>resultados se muestran en los gráficos de dependencia del portal.</a:t>
            </a:r>
          </a:p>
        </p:txBody>
      </p:sp>
      <p:pic>
        <p:nvPicPr>
          <p:cNvPr id="2" name="Imagen 1"/>
          <p:cNvPicPr>
            <a:picLocks noChangeAspect="1"/>
          </p:cNvPicPr>
          <p:nvPr/>
        </p:nvPicPr>
        <p:blipFill>
          <a:blip r:embed="rId3"/>
          <a:stretch>
            <a:fillRect/>
          </a:stretch>
        </p:blipFill>
        <p:spPr>
          <a:xfrm>
            <a:off x="829446" y="2701673"/>
            <a:ext cx="10533108" cy="3434208"/>
          </a:xfrm>
          <a:prstGeom prst="rect">
            <a:avLst/>
          </a:prstGeom>
        </p:spPr>
      </p:pic>
    </p:spTree>
    <p:extLst>
      <p:ext uri="{BB962C8B-B14F-4D97-AF65-F5344CB8AC3E}">
        <p14:creationId xmlns:p14="http://schemas.microsoft.com/office/powerpoint/2010/main" val="1263984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Usuarios autenticados</a:t>
            </a:r>
          </a:p>
        </p:txBody>
      </p:sp>
      <p:sp>
        <p:nvSpPr>
          <p:cNvPr id="9" name="Title 2"/>
          <p:cNvSpPr txBox="1">
            <a:spLocks/>
          </p:cNvSpPr>
          <p:nvPr/>
        </p:nvSpPr>
        <p:spPr>
          <a:xfrm>
            <a:off x="628394" y="1069187"/>
            <a:ext cx="11344263" cy="306658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Se puede contar al usuario más de una vez si accede a la aplicación desde un equipo o explorador diferente, o elimina las cookies</a:t>
            </a:r>
            <a:r>
              <a:rPr lang="es-ES" sz="2400" dirty="0" smtClean="0"/>
              <a:t>.</a:t>
            </a:r>
          </a:p>
          <a:p>
            <a:pPr marL="342900" indent="-342900">
              <a:buFont typeface="Arial" panose="020B0604020202020204" pitchFamily="34" charset="0"/>
              <a:buChar char="•"/>
            </a:pPr>
            <a:r>
              <a:rPr lang="es-ES" sz="2400" dirty="0"/>
              <a:t>No es necesario usar el nombre de inicio de sesión real del usuario. Solo tiene que ser un identificador único para ese </a:t>
            </a:r>
            <a:r>
              <a:rPr lang="es-ES" sz="2400" dirty="0" smtClean="0"/>
              <a:t>usuario.</a:t>
            </a:r>
          </a:p>
          <a:p>
            <a:pPr marL="342900" indent="-342900">
              <a:buFont typeface="Arial" panose="020B0604020202020204" pitchFamily="34" charset="0"/>
              <a:buChar char="•"/>
            </a:pPr>
            <a:r>
              <a:rPr lang="es-ES" sz="2400" dirty="0" smtClean="0"/>
              <a:t>El </a:t>
            </a:r>
            <a:r>
              <a:rPr lang="es-ES" sz="2400" dirty="0"/>
              <a:t>Id. de usuario autenticado se enviará como parte de las propiedades de contexto tanto de la telemetría del cliente como del </a:t>
            </a:r>
            <a:r>
              <a:rPr lang="es-ES" sz="2400" dirty="0" smtClean="0"/>
              <a:t>servidor.</a:t>
            </a:r>
          </a:p>
          <a:p>
            <a:pPr marL="342900" indent="-342900">
              <a:buFont typeface="Arial" panose="020B0604020202020204" pitchFamily="34" charset="0"/>
              <a:buChar char="•"/>
            </a:pPr>
            <a:r>
              <a:rPr lang="es-ES" sz="2400" dirty="0" smtClean="0"/>
              <a:t>Si </a:t>
            </a:r>
            <a:r>
              <a:rPr lang="es-ES" sz="2400" dirty="0"/>
              <a:t>los usuarios inician sesión en su aplicación, puede obtener un recuento más preciso estableciendo el identificador del usuario autenticado en el código del explorador:</a:t>
            </a:r>
          </a:p>
        </p:txBody>
      </p:sp>
      <p:pic>
        <p:nvPicPr>
          <p:cNvPr id="4" name="Imagen 3"/>
          <p:cNvPicPr>
            <a:picLocks noChangeAspect="1"/>
          </p:cNvPicPr>
          <p:nvPr/>
        </p:nvPicPr>
        <p:blipFill>
          <a:blip r:embed="rId3"/>
          <a:stretch>
            <a:fillRect/>
          </a:stretch>
        </p:blipFill>
        <p:spPr>
          <a:xfrm>
            <a:off x="2093719" y="4354046"/>
            <a:ext cx="7839653" cy="2291196"/>
          </a:xfrm>
          <a:prstGeom prst="rect">
            <a:avLst/>
          </a:prstGeom>
        </p:spPr>
      </p:pic>
    </p:spTree>
    <p:extLst>
      <p:ext uri="{BB962C8B-B14F-4D97-AF65-F5344CB8AC3E}">
        <p14:creationId xmlns:p14="http://schemas.microsoft.com/office/powerpoint/2010/main" val="34715677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left)">
                                      <p:cBhvr>
                                        <p:cTn id="19" dur="500"/>
                                        <p:tgtEl>
                                          <p:spTgt spid="9">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Modo de programador</a:t>
            </a:r>
          </a:p>
        </p:txBody>
      </p:sp>
      <p:sp>
        <p:nvSpPr>
          <p:cNvPr id="9" name="Title 2"/>
          <p:cNvSpPr txBox="1">
            <a:spLocks/>
          </p:cNvSpPr>
          <p:nvPr/>
        </p:nvSpPr>
        <p:spPr>
          <a:xfrm>
            <a:off x="628394" y="1069187"/>
            <a:ext cx="11344263" cy="234913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Durante la depuración, resulta útil enviar los datos de telemetría por la canalización para así poder ver los resultados inmediatamente</a:t>
            </a:r>
            <a:r>
              <a:rPr lang="es-ES" sz="2400" dirty="0" smtClean="0"/>
              <a:t>.</a:t>
            </a:r>
          </a:p>
          <a:p>
            <a:pPr marL="342900" indent="-342900">
              <a:buFont typeface="Arial" panose="020B0604020202020204" pitchFamily="34" charset="0"/>
              <a:buChar char="•"/>
            </a:pPr>
            <a:r>
              <a:rPr lang="es-ES" sz="2400" dirty="0" smtClean="0"/>
              <a:t>Puede </a:t>
            </a:r>
            <a:r>
              <a:rPr lang="es-ES" sz="2400" dirty="0"/>
              <a:t>recibir mensajes adicionales que le ayuden a realizar el seguimiento de los posibles problemas con la telemetría</a:t>
            </a:r>
            <a:r>
              <a:rPr lang="es-ES" sz="2400" dirty="0" smtClean="0"/>
              <a:t>.</a:t>
            </a:r>
          </a:p>
          <a:p>
            <a:pPr marL="342900" indent="-342900">
              <a:buFont typeface="Arial" panose="020B0604020202020204" pitchFamily="34" charset="0"/>
              <a:buChar char="•"/>
            </a:pPr>
            <a:r>
              <a:rPr lang="es-ES" sz="2400" dirty="0"/>
              <a:t>Desactívelo en producción, ya que puede ralentizar la aplicación.</a:t>
            </a:r>
            <a:endParaRPr lang="es-ES" sz="2400" dirty="0" smtClean="0"/>
          </a:p>
          <a:p>
            <a:pPr marL="342900" indent="-342900">
              <a:buFont typeface="Arial" panose="020B0604020202020204" pitchFamily="34" charset="0"/>
              <a:buChar char="•"/>
            </a:pPr>
            <a:endParaRPr lang="es-ES" sz="2400" dirty="0"/>
          </a:p>
        </p:txBody>
      </p:sp>
      <p:pic>
        <p:nvPicPr>
          <p:cNvPr id="3" name="Imagen 2"/>
          <p:cNvPicPr>
            <a:picLocks noChangeAspect="1"/>
          </p:cNvPicPr>
          <p:nvPr/>
        </p:nvPicPr>
        <p:blipFill>
          <a:blip r:embed="rId3"/>
          <a:stretch>
            <a:fillRect/>
          </a:stretch>
        </p:blipFill>
        <p:spPr>
          <a:xfrm>
            <a:off x="1047750" y="3607121"/>
            <a:ext cx="10096500" cy="495300"/>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3043" y="4784440"/>
            <a:ext cx="1159020" cy="1723076"/>
          </a:xfrm>
          <a:prstGeom prst="rect">
            <a:avLst/>
          </a:prstGeom>
        </p:spPr>
      </p:pic>
    </p:spTree>
    <p:extLst>
      <p:ext uri="{BB962C8B-B14F-4D97-AF65-F5344CB8AC3E}">
        <p14:creationId xmlns:p14="http://schemas.microsoft.com/office/powerpoint/2010/main" val="17277453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par>
                                <p:cTn id="16" presetID="14" presetClass="entr" presetSubtype="5"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Copia de la clave de instrumentación</a:t>
            </a:r>
          </a:p>
        </p:txBody>
      </p:sp>
      <p:sp>
        <p:nvSpPr>
          <p:cNvPr id="9" name="Title 2"/>
          <p:cNvSpPr txBox="1">
            <a:spLocks/>
          </p:cNvSpPr>
          <p:nvPr/>
        </p:nvSpPr>
        <p:spPr>
          <a:xfrm>
            <a:off x="628394" y="1146102"/>
            <a:ext cx="11344263" cy="1135628"/>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Para evitar la mezcla de telemetría de entornos de desarrollo, prueba y producción, puede crear recursos separados de Application Insights y cambiar sus claves según el entorno.</a:t>
            </a:r>
          </a:p>
        </p:txBody>
      </p:sp>
      <p:pic>
        <p:nvPicPr>
          <p:cNvPr id="2" name="Imagen 1"/>
          <p:cNvPicPr>
            <a:picLocks noChangeAspect="1"/>
          </p:cNvPicPr>
          <p:nvPr/>
        </p:nvPicPr>
        <p:blipFill>
          <a:blip r:embed="rId3"/>
          <a:stretch>
            <a:fillRect/>
          </a:stretch>
        </p:blipFill>
        <p:spPr>
          <a:xfrm>
            <a:off x="926595" y="2816151"/>
            <a:ext cx="4828239" cy="1747304"/>
          </a:xfrm>
          <a:prstGeom prst="rect">
            <a:avLst/>
          </a:prstGeom>
        </p:spPr>
      </p:pic>
      <p:sp>
        <p:nvSpPr>
          <p:cNvPr id="6" name="Title 2"/>
          <p:cNvSpPr txBox="1">
            <a:spLocks/>
          </p:cNvSpPr>
          <p:nvPr/>
        </p:nvSpPr>
        <p:spPr>
          <a:xfrm>
            <a:off x="926596" y="2204816"/>
            <a:ext cx="4828238" cy="49090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2400" dirty="0" smtClean="0"/>
              <a:t>C#</a:t>
            </a:r>
            <a:endParaRPr lang="es-ES" sz="2400" dirty="0"/>
          </a:p>
        </p:txBody>
      </p:sp>
      <p:pic>
        <p:nvPicPr>
          <p:cNvPr id="3" name="Imagen 2"/>
          <p:cNvPicPr>
            <a:picLocks noChangeAspect="1"/>
          </p:cNvPicPr>
          <p:nvPr/>
        </p:nvPicPr>
        <p:blipFill>
          <a:blip r:embed="rId4"/>
          <a:stretch>
            <a:fillRect/>
          </a:stretch>
        </p:blipFill>
        <p:spPr>
          <a:xfrm>
            <a:off x="6520263" y="2816151"/>
            <a:ext cx="4948193" cy="455355"/>
          </a:xfrm>
          <a:prstGeom prst="rect">
            <a:avLst/>
          </a:prstGeom>
        </p:spPr>
      </p:pic>
      <p:sp>
        <p:nvSpPr>
          <p:cNvPr id="8" name="Title 2"/>
          <p:cNvSpPr txBox="1">
            <a:spLocks/>
          </p:cNvSpPr>
          <p:nvPr/>
        </p:nvSpPr>
        <p:spPr>
          <a:xfrm>
            <a:off x="6520263" y="2265033"/>
            <a:ext cx="4828238" cy="490901"/>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2400" dirty="0" smtClean="0"/>
              <a:t>JavaScript</a:t>
            </a:r>
            <a:endParaRPr lang="es-ES" sz="2400" dirty="0"/>
          </a:p>
        </p:txBody>
      </p:sp>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3043" y="4784440"/>
            <a:ext cx="1159020" cy="1723076"/>
          </a:xfrm>
          <a:prstGeom prst="rect">
            <a:avLst/>
          </a:prstGeom>
        </p:spPr>
      </p:pic>
    </p:spTree>
    <p:extLst>
      <p:ext uri="{BB962C8B-B14F-4D97-AF65-F5344CB8AC3E}">
        <p14:creationId xmlns:p14="http://schemas.microsoft.com/office/powerpoint/2010/main" val="17259492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Límites</a:t>
            </a:r>
          </a:p>
        </p:txBody>
      </p:sp>
      <p:sp>
        <p:nvSpPr>
          <p:cNvPr id="9" name="Title 2"/>
          <p:cNvSpPr txBox="1">
            <a:spLocks/>
          </p:cNvSpPr>
          <p:nvPr/>
        </p:nvSpPr>
        <p:spPr>
          <a:xfrm>
            <a:off x="628394" y="1069187"/>
            <a:ext cx="11344263" cy="5583608"/>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2400" dirty="0"/>
              <a:t>Una velocidad máxima por segundo que se aplica por separado a cada clave de instrumentación. </a:t>
            </a:r>
            <a:endParaRPr lang="es-ES" sz="2400" dirty="0" smtClean="0"/>
          </a:p>
          <a:p>
            <a:pPr marL="342900" indent="-342900">
              <a:buFont typeface="Arial" panose="020B0604020202020204" pitchFamily="34" charset="0"/>
              <a:buChar char="•"/>
            </a:pPr>
            <a:r>
              <a:rPr lang="es-ES" sz="2400" dirty="0" smtClean="0"/>
              <a:t>Volumen </a:t>
            </a:r>
            <a:r>
              <a:rPr lang="es-ES" sz="2400" dirty="0"/>
              <a:t>total mensual de datos, según el plan de tarifa.</a:t>
            </a:r>
          </a:p>
          <a:p>
            <a:pPr marL="342900" indent="-342900">
              <a:buFont typeface="Arial" panose="020B0604020202020204" pitchFamily="34" charset="0"/>
              <a:buChar char="•"/>
            </a:pPr>
            <a:r>
              <a:rPr lang="es-ES" sz="2400" dirty="0"/>
              <a:t>Máximo de 200 nombres de métrica únicos y 200 nombres de propiedad únicos para la aplicación. Las métricas incluyen el envío de datos a través de </a:t>
            </a:r>
            <a:r>
              <a:rPr lang="es-ES" sz="2400" dirty="0" err="1"/>
              <a:t>TrackMetric</a:t>
            </a:r>
            <a:r>
              <a:rPr lang="es-ES" sz="2400" dirty="0"/>
              <a:t>, así como mediciones u otros tipos de datos como eventos. Los nombres de métricas y propiedades son globales por clave de instrumentación, no limitadas al tipo de datos.</a:t>
            </a:r>
          </a:p>
          <a:p>
            <a:pPr marL="342900" indent="-342900">
              <a:buFont typeface="Arial" panose="020B0604020202020204" pitchFamily="34" charset="0"/>
              <a:buChar char="•"/>
            </a:pPr>
            <a:r>
              <a:rPr lang="es-ES" sz="2400" dirty="0"/>
              <a:t>Las propiedades se pueden usar para filtrar y agrupar por solo cuando tienen menos de 100 valores únicos para cada propiedad. Después de que los valores únicos superen los 100, la propiedad todavía se puede usar para búsqueda, pero no para filtros.</a:t>
            </a:r>
          </a:p>
          <a:p>
            <a:pPr marL="342900" indent="-342900">
              <a:buFont typeface="Arial" panose="020B0604020202020204" pitchFamily="34" charset="0"/>
              <a:buChar char="•"/>
            </a:pPr>
            <a:r>
              <a:rPr lang="es-ES" sz="2400" dirty="0"/>
              <a:t>Las propiedades estándar como el nombre de la solicitud y la URL de página se limitan a 1000 valores únicos por semana. Después de 1000 valores únicos, los valores adicionales se marcan como "Otros valores". El valor original puede seguir usándose para la búsqueda de texto completo y el filtrado.</a:t>
            </a: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482600" y="6229885"/>
            <a:ext cx="284469" cy="422910"/>
          </a:xfrm>
          <a:prstGeom prst="rect">
            <a:avLst/>
          </a:prstGeom>
        </p:spPr>
      </p:pic>
    </p:spTree>
    <p:extLst>
      <p:ext uri="{BB962C8B-B14F-4D97-AF65-F5344CB8AC3E}">
        <p14:creationId xmlns:p14="http://schemas.microsoft.com/office/powerpoint/2010/main" val="19028728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left)">
                                      <p:cBhvr>
                                        <p:cTn id="19" dur="500"/>
                                        <p:tgtEl>
                                          <p:spTgt spid="9">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smtClean="0"/>
              <a:t>Preguntas</a:t>
            </a:r>
            <a:endParaRPr lang="es-ES" sz="4000" dirty="0"/>
          </a:p>
        </p:txBody>
      </p:sp>
      <p:sp>
        <p:nvSpPr>
          <p:cNvPr id="9" name="Title 2"/>
          <p:cNvSpPr txBox="1">
            <a:spLocks/>
          </p:cNvSpPr>
          <p:nvPr/>
        </p:nvSpPr>
        <p:spPr>
          <a:xfrm>
            <a:off x="585665" y="2197231"/>
            <a:ext cx="11344263" cy="5493983"/>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742950" indent="-742950">
              <a:lnSpc>
                <a:spcPct val="100000"/>
              </a:lnSpc>
              <a:buFont typeface="+mj-lt"/>
              <a:buAutoNum type="arabicPeriod"/>
            </a:pPr>
            <a:r>
              <a:rPr lang="es-ES" sz="3600" i="1" dirty="0"/>
              <a:t>¿Hay una API de REST para obtener datos desde el portal</a:t>
            </a:r>
            <a:r>
              <a:rPr lang="es-ES" sz="3600" i="1" dirty="0" smtClean="0"/>
              <a:t>?</a:t>
            </a:r>
            <a:br>
              <a:rPr lang="es-ES" sz="3600" i="1" dirty="0" smtClean="0"/>
            </a:br>
            <a:endParaRPr lang="es-ES" sz="3600" dirty="0"/>
          </a:p>
          <a:p>
            <a:pPr marL="571500" indent="-571500">
              <a:buFont typeface="Arial" panose="020B0604020202020204" pitchFamily="34" charset="0"/>
              <a:buChar char="•"/>
            </a:pPr>
            <a:r>
              <a:rPr lang="es-ES" sz="3600" dirty="0"/>
              <a:t>Sí (próximamente) Mientras tanto, use la </a:t>
            </a:r>
            <a:r>
              <a:rPr lang="es-ES" sz="3600" dirty="0">
                <a:hlinkClick r:id="rId3"/>
              </a:rPr>
              <a:t>exportación continua</a:t>
            </a:r>
            <a:r>
              <a:rPr lang="es-ES" sz="3600" dirty="0"/>
              <a:t>.</a:t>
            </a:r>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665151" y="5014612"/>
            <a:ext cx="1101918" cy="1638183"/>
          </a:xfrm>
          <a:prstGeom prst="rect">
            <a:avLst/>
          </a:prstGeom>
        </p:spPr>
      </p:pic>
    </p:spTree>
    <p:extLst>
      <p:ext uri="{BB962C8B-B14F-4D97-AF65-F5344CB8AC3E}">
        <p14:creationId xmlns:p14="http://schemas.microsoft.com/office/powerpoint/2010/main" val="23303550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err="1" smtClean="0"/>
              <a:t>Preprocesamiento</a:t>
            </a:r>
            <a:r>
              <a:rPr lang="es-ES" sz="4000" dirty="0" smtClean="0"/>
              <a:t> </a:t>
            </a:r>
            <a:r>
              <a:rPr lang="es-ES" sz="4000" dirty="0"/>
              <a:t>de la telemetría en el SDK</a:t>
            </a:r>
          </a:p>
        </p:txBody>
      </p:sp>
      <p:sp>
        <p:nvSpPr>
          <p:cNvPr id="9" name="Title 2"/>
          <p:cNvSpPr txBox="1">
            <a:spLocks/>
          </p:cNvSpPr>
          <p:nvPr/>
        </p:nvSpPr>
        <p:spPr>
          <a:xfrm>
            <a:off x="423868" y="2120323"/>
            <a:ext cx="11344263" cy="3223464"/>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buFont typeface="Arial" panose="020B0604020202020204" pitchFamily="34" charset="0"/>
              <a:buChar char="•"/>
            </a:pPr>
            <a:r>
              <a:rPr lang="es-ES" sz="3200" dirty="0" smtClean="0"/>
              <a:t>Puede </a:t>
            </a:r>
            <a:r>
              <a:rPr lang="es-ES" sz="3200" dirty="0"/>
              <a:t>escribir y configurar complementos para el SDK de Application Insights con el fin de personalizar cómo se captura y se procesa la telemetría antes de enviarla al servicio de Application Insights</a:t>
            </a:r>
            <a:r>
              <a:rPr lang="es-ES" sz="3200" dirty="0" smtClean="0"/>
              <a:t>.</a:t>
            </a:r>
          </a:p>
          <a:p>
            <a:pPr marL="342900" indent="-342900">
              <a:buFont typeface="Arial" panose="020B0604020202020204" pitchFamily="34" charset="0"/>
              <a:buChar char="•"/>
            </a:pPr>
            <a:r>
              <a:rPr lang="es-ES" sz="3200" dirty="0"/>
              <a:t>Actualmente, estas características están disponibles para el SDK de ASP.NET</a:t>
            </a:r>
            <a:r>
              <a:rPr lang="es-ES" sz="3200" dirty="0" smtClean="0"/>
              <a:t>.</a:t>
            </a:r>
          </a:p>
          <a:p>
            <a:pPr marL="342900" indent="-342900">
              <a:buFont typeface="Arial" panose="020B0604020202020204" pitchFamily="34" charset="0"/>
              <a:buChar char="•"/>
            </a:pPr>
            <a:r>
              <a:rPr lang="es-ES" sz="3200" dirty="0" smtClean="0"/>
              <a:t>…</a:t>
            </a:r>
            <a:endParaRPr lang="es-ES" sz="3200" dirty="0"/>
          </a:p>
        </p:txBody>
      </p:sp>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3043" y="4784440"/>
            <a:ext cx="1159020" cy="1723076"/>
          </a:xfrm>
          <a:prstGeom prst="rect">
            <a:avLst/>
          </a:prstGeom>
        </p:spPr>
      </p:pic>
    </p:spTree>
    <p:extLst>
      <p:ext uri="{BB962C8B-B14F-4D97-AF65-F5344CB8AC3E}">
        <p14:creationId xmlns:p14="http://schemas.microsoft.com/office/powerpoint/2010/main" val="2949178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smtClean="0"/>
              <a:t>Importante!</a:t>
            </a:r>
            <a:endParaRPr lang="es-ES" sz="4000" dirty="0"/>
          </a:p>
        </p:txBody>
      </p:sp>
      <p:sp>
        <p:nvSpPr>
          <p:cNvPr id="9" name="Title 2"/>
          <p:cNvSpPr txBox="1">
            <a:spLocks/>
          </p:cNvSpPr>
          <p:nvPr/>
        </p:nvSpPr>
        <p:spPr>
          <a:xfrm>
            <a:off x="423868" y="2265601"/>
            <a:ext cx="11344263" cy="2904604"/>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lnSpc>
                <a:spcPct val="200000"/>
              </a:lnSpc>
              <a:buFont typeface="Arial" panose="020B0604020202020204" pitchFamily="34" charset="0"/>
              <a:buChar char="•"/>
            </a:pPr>
            <a:r>
              <a:rPr lang="es-ES" sz="3200" dirty="0"/>
              <a:t>¿Es gratis</a:t>
            </a:r>
            <a:r>
              <a:rPr lang="es-ES" sz="3200" dirty="0" smtClean="0"/>
              <a:t>?</a:t>
            </a:r>
          </a:p>
          <a:p>
            <a:pPr marL="342900" indent="-342900">
              <a:lnSpc>
                <a:spcPct val="200000"/>
              </a:lnSpc>
              <a:buFont typeface="Arial" panose="020B0604020202020204" pitchFamily="34" charset="0"/>
              <a:buChar char="•"/>
            </a:pPr>
            <a:r>
              <a:rPr lang="es-ES" sz="3200" dirty="0"/>
              <a:t>¿Qué obtengo si opto por la versión de pago?</a:t>
            </a:r>
          </a:p>
        </p:txBody>
      </p:sp>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0575" y="4521590"/>
            <a:ext cx="1375691" cy="2045193"/>
          </a:xfrm>
          <a:prstGeom prst="rect">
            <a:avLst/>
          </a:prstGeom>
        </p:spPr>
      </p:pic>
    </p:spTree>
    <p:extLst>
      <p:ext uri="{BB962C8B-B14F-4D97-AF65-F5344CB8AC3E}">
        <p14:creationId xmlns:p14="http://schemas.microsoft.com/office/powerpoint/2010/main" val="385987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4000" dirty="0"/>
              <a:t>¿He habilitado todo en Application Insights?</a:t>
            </a:r>
          </a:p>
        </p:txBody>
      </p:sp>
      <p:graphicFrame>
        <p:nvGraphicFramePr>
          <p:cNvPr id="2" name="Tabla 1"/>
          <p:cNvGraphicFramePr>
            <a:graphicFrameLocks noGrp="1"/>
          </p:cNvGraphicFramePr>
          <p:nvPr>
            <p:extLst>
              <p:ext uri="{D42A27DB-BD31-4B8C-83A1-F6EECF244321}">
                <p14:modId xmlns:p14="http://schemas.microsoft.com/office/powerpoint/2010/main" val="244329070"/>
              </p:ext>
            </p:extLst>
          </p:nvPr>
        </p:nvGraphicFramePr>
        <p:xfrm>
          <a:off x="419548" y="1360274"/>
          <a:ext cx="11484744" cy="4606878"/>
        </p:xfrm>
        <a:graphic>
          <a:graphicData uri="http://schemas.openxmlformats.org/drawingml/2006/table">
            <a:tbl>
              <a:tblPr>
                <a:tableStyleId>{BDBED569-4797-4DF1-A0F4-6AAB3CD982D8}</a:tableStyleId>
              </a:tblPr>
              <a:tblGrid>
                <a:gridCol w="3361818">
                  <a:extLst>
                    <a:ext uri="{9D8B030D-6E8A-4147-A177-3AD203B41FA5}">
                      <a16:colId xmlns:a16="http://schemas.microsoft.com/office/drawing/2014/main" val="2684279150"/>
                    </a:ext>
                  </a:extLst>
                </a:gridCol>
                <a:gridCol w="4294678">
                  <a:extLst>
                    <a:ext uri="{9D8B030D-6E8A-4147-A177-3AD203B41FA5}">
                      <a16:colId xmlns:a16="http://schemas.microsoft.com/office/drawing/2014/main" val="1128880599"/>
                    </a:ext>
                  </a:extLst>
                </a:gridCol>
                <a:gridCol w="3828248">
                  <a:extLst>
                    <a:ext uri="{9D8B030D-6E8A-4147-A177-3AD203B41FA5}">
                      <a16:colId xmlns:a16="http://schemas.microsoft.com/office/drawing/2014/main" val="1049214913"/>
                    </a:ext>
                  </a:extLst>
                </a:gridCol>
              </a:tblGrid>
              <a:tr h="236982">
                <a:tc>
                  <a:txBody>
                    <a:bodyPr/>
                    <a:lstStyle/>
                    <a:p>
                      <a:pPr algn="l" fontAlgn="t"/>
                      <a:r>
                        <a:rPr lang="en-US" sz="1400" cap="all" dirty="0">
                          <a:solidFill>
                            <a:schemeClr val="bg1"/>
                          </a:solidFill>
                          <a:effectLst/>
                          <a:latin typeface="+mj-lt"/>
                        </a:rPr>
                        <a:t>QUÉ DEBERÍA VER</a:t>
                      </a:r>
                      <a:endParaRPr lang="en-US" sz="1400" b="1" cap="all" dirty="0">
                        <a:solidFill>
                          <a:schemeClr val="bg1"/>
                        </a:solidFill>
                        <a:effectLst/>
                        <a:latin typeface="+mj-lt"/>
                      </a:endParaRPr>
                    </a:p>
                  </a:txBody>
                  <a:tcPr marL="30539" marR="30539" marT="30539" marB="30539"/>
                </a:tc>
                <a:tc>
                  <a:txBody>
                    <a:bodyPr/>
                    <a:lstStyle/>
                    <a:p>
                      <a:pPr algn="l" fontAlgn="t"/>
                      <a:r>
                        <a:rPr lang="en-US" sz="1400" cap="all">
                          <a:solidFill>
                            <a:schemeClr val="bg1"/>
                          </a:solidFill>
                          <a:effectLst/>
                          <a:latin typeface="+mj-lt"/>
                        </a:rPr>
                        <a:t>CÓMO CONSEGUIRLO</a:t>
                      </a:r>
                      <a:endParaRPr lang="en-US" sz="1400" b="1" cap="all">
                        <a:solidFill>
                          <a:schemeClr val="bg1"/>
                        </a:solidFill>
                        <a:effectLst/>
                        <a:latin typeface="+mj-lt"/>
                      </a:endParaRPr>
                    </a:p>
                  </a:txBody>
                  <a:tcPr marL="30539" marR="30539" marT="30539" marB="30539"/>
                </a:tc>
                <a:tc>
                  <a:txBody>
                    <a:bodyPr/>
                    <a:lstStyle/>
                    <a:p>
                      <a:pPr algn="l" fontAlgn="t"/>
                      <a:r>
                        <a:rPr lang="en-US" sz="1400" cap="all">
                          <a:solidFill>
                            <a:schemeClr val="bg1"/>
                          </a:solidFill>
                          <a:effectLst/>
                          <a:latin typeface="+mj-lt"/>
                        </a:rPr>
                        <a:t>RAZONES PARA QUERERLO</a:t>
                      </a:r>
                      <a:endParaRPr lang="en-US" sz="1400" b="1" cap="all">
                        <a:solidFill>
                          <a:schemeClr val="bg1"/>
                        </a:solidFill>
                        <a:effectLst/>
                        <a:latin typeface="+mj-lt"/>
                      </a:endParaRPr>
                    </a:p>
                  </a:txBody>
                  <a:tcPr marL="30539" marR="30539" marT="30539" marB="30539"/>
                </a:tc>
                <a:extLst>
                  <a:ext uri="{0D108BD9-81ED-4DB2-BD59-A6C34878D82A}">
                    <a16:rowId xmlns:a16="http://schemas.microsoft.com/office/drawing/2014/main" val="2406712025"/>
                  </a:ext>
                </a:extLst>
              </a:tr>
              <a:tr h="324935">
                <a:tc>
                  <a:txBody>
                    <a:bodyPr/>
                    <a:lstStyle/>
                    <a:p>
                      <a:pPr algn="l" fontAlgn="t"/>
                      <a:r>
                        <a:rPr lang="en-US" sz="1400" dirty="0" err="1">
                          <a:solidFill>
                            <a:schemeClr val="bg1"/>
                          </a:solidFill>
                          <a:effectLst/>
                          <a:latin typeface="+mj-lt"/>
                        </a:rPr>
                        <a:t>Gráficos</a:t>
                      </a:r>
                      <a:r>
                        <a:rPr lang="en-US" sz="1400" dirty="0">
                          <a:solidFill>
                            <a:schemeClr val="bg1"/>
                          </a:solidFill>
                          <a:effectLst/>
                          <a:latin typeface="+mj-lt"/>
                        </a:rPr>
                        <a:t> de </a:t>
                      </a:r>
                      <a:r>
                        <a:rPr lang="en-US" sz="1400" dirty="0" err="1">
                          <a:solidFill>
                            <a:schemeClr val="bg1"/>
                          </a:solidFill>
                          <a:effectLst/>
                          <a:latin typeface="+mj-lt"/>
                        </a:rPr>
                        <a:t>disponibilidad</a:t>
                      </a:r>
                      <a:endParaRPr lang="en-US" sz="1400" dirty="0">
                        <a:solidFill>
                          <a:schemeClr val="bg1"/>
                        </a:solidFill>
                        <a:effectLst/>
                        <a:latin typeface="+mj-lt"/>
                      </a:endParaRPr>
                    </a:p>
                  </a:txBody>
                  <a:tcPr marL="30539" marR="30539" marT="30539" marB="30539"/>
                </a:tc>
                <a:tc>
                  <a:txBody>
                    <a:bodyPr/>
                    <a:lstStyle/>
                    <a:p>
                      <a:pPr fontAlgn="t"/>
                      <a:r>
                        <a:rPr lang="en-US" sz="1400" u="none" strike="noStrike">
                          <a:solidFill>
                            <a:schemeClr val="bg1"/>
                          </a:solidFill>
                          <a:effectLst/>
                          <a:latin typeface="+mj-lt"/>
                          <a:hlinkClick r:id="rId3"/>
                        </a:rPr>
                        <a:t>Pruebas web</a:t>
                      </a:r>
                      <a:endParaRPr lang="en-US" sz="1400">
                        <a:solidFill>
                          <a:schemeClr val="bg1"/>
                        </a:solidFill>
                        <a:effectLst/>
                        <a:latin typeface="+mj-lt"/>
                      </a:endParaRPr>
                    </a:p>
                  </a:txBody>
                  <a:tcPr marL="30539" marR="30539" marT="30539" marB="30539"/>
                </a:tc>
                <a:tc>
                  <a:txBody>
                    <a:bodyPr/>
                    <a:lstStyle/>
                    <a:p>
                      <a:pPr fontAlgn="t"/>
                      <a:r>
                        <a:rPr lang="es-ES" sz="1400">
                          <a:solidFill>
                            <a:schemeClr val="bg1"/>
                          </a:solidFill>
                          <a:effectLst/>
                          <a:latin typeface="+mj-lt"/>
                        </a:rPr>
                        <a:t>Saber que la aplicación web funciona</a:t>
                      </a:r>
                    </a:p>
                  </a:txBody>
                  <a:tcPr marL="30539" marR="30539" marT="30539" marB="30539"/>
                </a:tc>
                <a:extLst>
                  <a:ext uri="{0D108BD9-81ED-4DB2-BD59-A6C34878D82A}">
                    <a16:rowId xmlns:a16="http://schemas.microsoft.com/office/drawing/2014/main" val="1984510858"/>
                  </a:ext>
                </a:extLst>
              </a:tr>
              <a:tr h="1292409">
                <a:tc>
                  <a:txBody>
                    <a:bodyPr/>
                    <a:lstStyle/>
                    <a:p>
                      <a:pPr algn="l" fontAlgn="t"/>
                      <a:r>
                        <a:rPr lang="es-ES" sz="1400" dirty="0">
                          <a:solidFill>
                            <a:schemeClr val="bg1"/>
                          </a:solidFill>
                          <a:effectLst/>
                          <a:latin typeface="+mj-lt"/>
                        </a:rPr>
                        <a:t>Rendimiento de la aplicación de servidor: tiempos de respuesta, etc.</a:t>
                      </a:r>
                    </a:p>
                  </a:txBody>
                  <a:tcPr marL="30539" marR="30539" marT="30539" marB="30539"/>
                </a:tc>
                <a:tc>
                  <a:txBody>
                    <a:bodyPr/>
                    <a:lstStyle/>
                    <a:p>
                      <a:pPr fontAlgn="t"/>
                      <a:r>
                        <a:rPr lang="es-ES" sz="1400" u="none" strike="noStrike" dirty="0">
                          <a:solidFill>
                            <a:schemeClr val="bg1"/>
                          </a:solidFill>
                          <a:effectLst/>
                          <a:latin typeface="+mj-lt"/>
                          <a:hlinkClick r:id="rId4"/>
                        </a:rPr>
                        <a:t>Agregar Application Insights a un proyecto</a:t>
                      </a:r>
                      <a:r>
                        <a:rPr lang="es-ES" sz="1400" dirty="0">
                          <a:solidFill>
                            <a:schemeClr val="bg1"/>
                          </a:solidFill>
                          <a:effectLst/>
                          <a:latin typeface="+mj-lt"/>
                        </a:rPr>
                        <a:t/>
                      </a:r>
                      <a:br>
                        <a:rPr lang="es-ES" sz="1400" dirty="0">
                          <a:solidFill>
                            <a:schemeClr val="bg1"/>
                          </a:solidFill>
                          <a:effectLst/>
                          <a:latin typeface="+mj-lt"/>
                        </a:rPr>
                      </a:br>
                      <a:r>
                        <a:rPr lang="es-ES" sz="1400" dirty="0">
                          <a:solidFill>
                            <a:schemeClr val="bg1"/>
                          </a:solidFill>
                          <a:effectLst/>
                          <a:latin typeface="+mj-lt"/>
                        </a:rPr>
                        <a:t>o </a:t>
                      </a:r>
                      <a:br>
                        <a:rPr lang="es-ES" sz="1400" dirty="0">
                          <a:solidFill>
                            <a:schemeClr val="bg1"/>
                          </a:solidFill>
                          <a:effectLst/>
                          <a:latin typeface="+mj-lt"/>
                        </a:rPr>
                      </a:br>
                      <a:r>
                        <a:rPr lang="es-ES" sz="1400" u="none" strike="noStrike" dirty="0">
                          <a:solidFill>
                            <a:schemeClr val="bg1"/>
                          </a:solidFill>
                          <a:effectLst/>
                          <a:latin typeface="+mj-lt"/>
                          <a:hlinkClick r:id="rId5"/>
                        </a:rPr>
                        <a:t>Instalar el monitor de estado de Application Insights en el servidor</a:t>
                      </a:r>
                      <a:r>
                        <a:rPr lang="es-ES" sz="1400" dirty="0">
                          <a:solidFill>
                            <a:schemeClr val="bg1"/>
                          </a:solidFill>
                          <a:effectLst/>
                          <a:latin typeface="+mj-lt"/>
                        </a:rPr>
                        <a:t> (o escribir su código propio para </a:t>
                      </a:r>
                      <a:r>
                        <a:rPr lang="es-ES" sz="1400" u="none" strike="noStrike" dirty="0">
                          <a:solidFill>
                            <a:schemeClr val="bg1"/>
                          </a:solidFill>
                          <a:effectLst/>
                          <a:latin typeface="+mj-lt"/>
                          <a:hlinkClick r:id="rId6"/>
                        </a:rPr>
                        <a:t>hacer un seguimiento de las dependencias</a:t>
                      </a:r>
                      <a:r>
                        <a:rPr lang="es-ES" sz="1400" dirty="0">
                          <a:solidFill>
                            <a:schemeClr val="bg1"/>
                          </a:solidFill>
                          <a:effectLst/>
                          <a:latin typeface="+mj-lt"/>
                        </a:rPr>
                        <a:t>)</a:t>
                      </a:r>
                    </a:p>
                  </a:txBody>
                  <a:tcPr marL="30539" marR="30539" marT="30539" marB="30539"/>
                </a:tc>
                <a:tc>
                  <a:txBody>
                    <a:bodyPr/>
                    <a:lstStyle/>
                    <a:p>
                      <a:pPr fontAlgn="t"/>
                      <a:r>
                        <a:rPr lang="en-US" sz="1400">
                          <a:solidFill>
                            <a:schemeClr val="bg1"/>
                          </a:solidFill>
                          <a:effectLst/>
                          <a:latin typeface="+mj-lt"/>
                        </a:rPr>
                        <a:t>Detectar problemas de rendimiento</a:t>
                      </a:r>
                    </a:p>
                  </a:txBody>
                  <a:tcPr marL="30539" marR="30539" marT="30539" marB="30539"/>
                </a:tc>
                <a:extLst>
                  <a:ext uri="{0D108BD9-81ED-4DB2-BD59-A6C34878D82A}">
                    <a16:rowId xmlns:a16="http://schemas.microsoft.com/office/drawing/2014/main" val="2829810539"/>
                  </a:ext>
                </a:extLst>
              </a:tr>
              <a:tr h="500839">
                <a:tc>
                  <a:txBody>
                    <a:bodyPr/>
                    <a:lstStyle/>
                    <a:p>
                      <a:pPr algn="l" fontAlgn="t"/>
                      <a:r>
                        <a:rPr lang="en-US" sz="1400">
                          <a:solidFill>
                            <a:schemeClr val="bg1"/>
                          </a:solidFill>
                          <a:effectLst/>
                          <a:latin typeface="+mj-lt"/>
                        </a:rPr>
                        <a:t>Telemetría de dependencia</a:t>
                      </a:r>
                    </a:p>
                  </a:txBody>
                  <a:tcPr marL="30539" marR="30539" marT="30539" marB="30539"/>
                </a:tc>
                <a:tc>
                  <a:txBody>
                    <a:bodyPr/>
                    <a:lstStyle/>
                    <a:p>
                      <a:pPr fontAlgn="t"/>
                      <a:r>
                        <a:rPr lang="es-ES" sz="1400" u="none" strike="noStrike" dirty="0">
                          <a:solidFill>
                            <a:schemeClr val="bg1"/>
                          </a:solidFill>
                          <a:effectLst/>
                          <a:latin typeface="+mj-lt"/>
                          <a:hlinkClick r:id="rId5"/>
                        </a:rPr>
                        <a:t>Instalar el monitor de estado de Application Insights en el servidor</a:t>
                      </a:r>
                      <a:endParaRPr lang="es-ES" sz="1400" dirty="0">
                        <a:solidFill>
                          <a:schemeClr val="bg1"/>
                        </a:solidFill>
                        <a:effectLst/>
                        <a:latin typeface="+mj-lt"/>
                      </a:endParaRPr>
                    </a:p>
                  </a:txBody>
                  <a:tcPr marL="30539" marR="30539" marT="30539" marB="30539"/>
                </a:tc>
                <a:tc>
                  <a:txBody>
                    <a:bodyPr/>
                    <a:lstStyle/>
                    <a:p>
                      <a:pPr fontAlgn="t"/>
                      <a:r>
                        <a:rPr lang="es-ES" sz="1400">
                          <a:solidFill>
                            <a:schemeClr val="bg1"/>
                          </a:solidFill>
                          <a:effectLst/>
                          <a:latin typeface="+mj-lt"/>
                        </a:rPr>
                        <a:t>Diagnosticar problemas con las bases de datos u otros componentes externos</a:t>
                      </a:r>
                    </a:p>
                  </a:txBody>
                  <a:tcPr marL="30539" marR="30539" marT="30539" marB="30539"/>
                </a:tc>
                <a:extLst>
                  <a:ext uri="{0D108BD9-81ED-4DB2-BD59-A6C34878D82A}">
                    <a16:rowId xmlns:a16="http://schemas.microsoft.com/office/drawing/2014/main" val="135374194"/>
                  </a:ext>
                </a:extLst>
              </a:tr>
              <a:tr h="588791">
                <a:tc>
                  <a:txBody>
                    <a:bodyPr/>
                    <a:lstStyle/>
                    <a:p>
                      <a:pPr algn="l" fontAlgn="t"/>
                      <a:r>
                        <a:rPr lang="es-ES" sz="1400">
                          <a:solidFill>
                            <a:schemeClr val="bg1"/>
                          </a:solidFill>
                          <a:effectLst/>
                          <a:latin typeface="+mj-lt"/>
                        </a:rPr>
                        <a:t>Obtener seguimientos de pila de las excepciones</a:t>
                      </a:r>
                    </a:p>
                  </a:txBody>
                  <a:tcPr marL="30539" marR="30539" marT="30539" marB="30539"/>
                </a:tc>
                <a:tc>
                  <a:txBody>
                    <a:bodyPr/>
                    <a:lstStyle/>
                    <a:p>
                      <a:pPr fontAlgn="t"/>
                      <a:r>
                        <a:rPr lang="es-ES" sz="1400" u="none" strike="noStrike" dirty="0">
                          <a:solidFill>
                            <a:schemeClr val="bg1"/>
                          </a:solidFill>
                          <a:effectLst/>
                          <a:latin typeface="+mj-lt"/>
                          <a:hlinkClick r:id="rId7"/>
                        </a:rPr>
                        <a:t>Insertar llamadas </a:t>
                      </a:r>
                      <a:r>
                        <a:rPr lang="es-ES" sz="1400" u="none" strike="noStrike" dirty="0" err="1">
                          <a:solidFill>
                            <a:schemeClr val="bg1"/>
                          </a:solidFill>
                          <a:effectLst/>
                          <a:latin typeface="+mj-lt"/>
                          <a:hlinkClick r:id="rId7"/>
                        </a:rPr>
                        <a:t>TrackException</a:t>
                      </a:r>
                      <a:r>
                        <a:rPr lang="es-ES" sz="1400" u="none" strike="noStrike" dirty="0">
                          <a:solidFill>
                            <a:schemeClr val="bg1"/>
                          </a:solidFill>
                          <a:effectLst/>
                          <a:latin typeface="+mj-lt"/>
                          <a:hlinkClick r:id="rId7"/>
                        </a:rPr>
                        <a:t> en el código</a:t>
                      </a:r>
                      <a:r>
                        <a:rPr lang="es-ES" sz="1400" dirty="0">
                          <a:solidFill>
                            <a:schemeClr val="bg1"/>
                          </a:solidFill>
                          <a:effectLst/>
                          <a:latin typeface="+mj-lt"/>
                        </a:rPr>
                        <a:t>(aunque algunas se notifican automáticamente)</a:t>
                      </a:r>
                    </a:p>
                  </a:txBody>
                  <a:tcPr marL="30539" marR="30539" marT="30539" marB="30539"/>
                </a:tc>
                <a:tc>
                  <a:txBody>
                    <a:bodyPr/>
                    <a:lstStyle/>
                    <a:p>
                      <a:pPr fontAlgn="t"/>
                      <a:r>
                        <a:rPr lang="en-US" sz="1400">
                          <a:solidFill>
                            <a:schemeClr val="bg1"/>
                          </a:solidFill>
                          <a:effectLst/>
                          <a:latin typeface="+mj-lt"/>
                        </a:rPr>
                        <a:t>Detectar y diagnosticar excepciones</a:t>
                      </a:r>
                    </a:p>
                  </a:txBody>
                  <a:tcPr marL="30539" marR="30539" marT="30539" marB="30539"/>
                </a:tc>
                <a:extLst>
                  <a:ext uri="{0D108BD9-81ED-4DB2-BD59-A6C34878D82A}">
                    <a16:rowId xmlns:a16="http://schemas.microsoft.com/office/drawing/2014/main" val="1655615446"/>
                  </a:ext>
                </a:extLst>
              </a:tr>
              <a:tr h="412887">
                <a:tc>
                  <a:txBody>
                    <a:bodyPr/>
                    <a:lstStyle/>
                    <a:p>
                      <a:pPr algn="l" fontAlgn="t"/>
                      <a:r>
                        <a:rPr lang="en-US" sz="1400">
                          <a:solidFill>
                            <a:schemeClr val="bg1"/>
                          </a:solidFill>
                          <a:effectLst/>
                          <a:latin typeface="+mj-lt"/>
                        </a:rPr>
                        <a:t>Buscar seguimientos del registro</a:t>
                      </a:r>
                    </a:p>
                  </a:txBody>
                  <a:tcPr marL="30539" marR="30539" marT="30539" marB="30539"/>
                </a:tc>
                <a:tc>
                  <a:txBody>
                    <a:bodyPr/>
                    <a:lstStyle/>
                    <a:p>
                      <a:pPr fontAlgn="t"/>
                      <a:r>
                        <a:rPr lang="es-ES" sz="1400" u="none" strike="noStrike" dirty="0">
                          <a:solidFill>
                            <a:schemeClr val="bg1"/>
                          </a:solidFill>
                          <a:effectLst/>
                          <a:latin typeface="+mj-lt"/>
                          <a:hlinkClick r:id="rId8"/>
                        </a:rPr>
                        <a:t>Agregar un adaptador de registro</a:t>
                      </a:r>
                      <a:endParaRPr lang="es-ES" sz="1400" dirty="0">
                        <a:solidFill>
                          <a:schemeClr val="bg1"/>
                        </a:solidFill>
                        <a:effectLst/>
                        <a:latin typeface="+mj-lt"/>
                      </a:endParaRPr>
                    </a:p>
                  </a:txBody>
                  <a:tcPr marL="30539" marR="30539" marT="30539" marB="30539"/>
                </a:tc>
                <a:tc>
                  <a:txBody>
                    <a:bodyPr/>
                    <a:lstStyle/>
                    <a:p>
                      <a:pPr fontAlgn="t"/>
                      <a:r>
                        <a:rPr lang="es-ES" sz="1400">
                          <a:solidFill>
                            <a:schemeClr val="bg1"/>
                          </a:solidFill>
                          <a:effectLst/>
                          <a:latin typeface="+mj-lt"/>
                        </a:rPr>
                        <a:t>Diagnosticar excepciones, problemas de rendimiento</a:t>
                      </a:r>
                    </a:p>
                  </a:txBody>
                  <a:tcPr marL="30539" marR="30539" marT="30539" marB="30539"/>
                </a:tc>
                <a:extLst>
                  <a:ext uri="{0D108BD9-81ED-4DB2-BD59-A6C34878D82A}">
                    <a16:rowId xmlns:a16="http://schemas.microsoft.com/office/drawing/2014/main" val="720971956"/>
                  </a:ext>
                </a:extLst>
              </a:tr>
              <a:tr h="412887">
                <a:tc>
                  <a:txBody>
                    <a:bodyPr/>
                    <a:lstStyle/>
                    <a:p>
                      <a:pPr algn="l" fontAlgn="t"/>
                      <a:r>
                        <a:rPr lang="es-ES" sz="1400">
                          <a:solidFill>
                            <a:schemeClr val="bg1"/>
                          </a:solidFill>
                          <a:effectLst/>
                          <a:latin typeface="+mj-lt"/>
                        </a:rPr>
                        <a:t>Aspectos básicos del uso de cliente: vistas de página, sesiones,...</a:t>
                      </a:r>
                    </a:p>
                  </a:txBody>
                  <a:tcPr marL="30539" marR="30539" marT="30539" marB="30539"/>
                </a:tc>
                <a:tc>
                  <a:txBody>
                    <a:bodyPr/>
                    <a:lstStyle/>
                    <a:p>
                      <a:pPr fontAlgn="t"/>
                      <a:r>
                        <a:rPr lang="es-ES" sz="1400" u="none" strike="noStrike" dirty="0">
                          <a:solidFill>
                            <a:schemeClr val="bg1"/>
                          </a:solidFill>
                          <a:effectLst/>
                          <a:latin typeface="+mj-lt"/>
                          <a:hlinkClick r:id="rId9"/>
                        </a:rPr>
                        <a:t>Inicializador de JavaScript en páginas web</a:t>
                      </a:r>
                      <a:endParaRPr lang="es-ES" sz="1400" dirty="0">
                        <a:solidFill>
                          <a:schemeClr val="bg1"/>
                        </a:solidFill>
                        <a:effectLst/>
                        <a:latin typeface="+mj-lt"/>
                      </a:endParaRPr>
                    </a:p>
                  </a:txBody>
                  <a:tcPr marL="30539" marR="30539" marT="30539" marB="30539"/>
                </a:tc>
                <a:tc>
                  <a:txBody>
                    <a:bodyPr/>
                    <a:lstStyle/>
                    <a:p>
                      <a:pPr fontAlgn="t"/>
                      <a:r>
                        <a:rPr lang="en-US" sz="1400" dirty="0" err="1">
                          <a:solidFill>
                            <a:schemeClr val="bg1"/>
                          </a:solidFill>
                          <a:effectLst/>
                          <a:latin typeface="+mj-lt"/>
                        </a:rPr>
                        <a:t>Análisis</a:t>
                      </a:r>
                      <a:r>
                        <a:rPr lang="en-US" sz="1400" dirty="0">
                          <a:solidFill>
                            <a:schemeClr val="bg1"/>
                          </a:solidFill>
                          <a:effectLst/>
                          <a:latin typeface="+mj-lt"/>
                        </a:rPr>
                        <a:t> de </a:t>
                      </a:r>
                      <a:r>
                        <a:rPr lang="en-US" sz="1400" dirty="0" err="1">
                          <a:solidFill>
                            <a:schemeClr val="bg1"/>
                          </a:solidFill>
                          <a:effectLst/>
                          <a:latin typeface="+mj-lt"/>
                        </a:rPr>
                        <a:t>uso</a:t>
                      </a:r>
                      <a:endParaRPr lang="en-US" sz="1400" dirty="0">
                        <a:solidFill>
                          <a:schemeClr val="bg1"/>
                        </a:solidFill>
                        <a:effectLst/>
                        <a:latin typeface="+mj-lt"/>
                      </a:endParaRPr>
                    </a:p>
                  </a:txBody>
                  <a:tcPr marL="30539" marR="30539" marT="30539" marB="30539"/>
                </a:tc>
                <a:extLst>
                  <a:ext uri="{0D108BD9-81ED-4DB2-BD59-A6C34878D82A}">
                    <a16:rowId xmlns:a16="http://schemas.microsoft.com/office/drawing/2014/main" val="1645608524"/>
                  </a:ext>
                </a:extLst>
              </a:tr>
              <a:tr h="324935">
                <a:tc>
                  <a:txBody>
                    <a:bodyPr/>
                    <a:lstStyle/>
                    <a:p>
                      <a:pPr algn="l" fontAlgn="t"/>
                      <a:r>
                        <a:rPr lang="en-US" sz="1400">
                          <a:solidFill>
                            <a:schemeClr val="bg1"/>
                          </a:solidFill>
                          <a:effectLst/>
                          <a:latin typeface="+mj-lt"/>
                        </a:rPr>
                        <a:t>Métricas personalizadas de cliente</a:t>
                      </a:r>
                    </a:p>
                  </a:txBody>
                  <a:tcPr marL="30539" marR="30539" marT="30539" marB="30539"/>
                </a:tc>
                <a:tc>
                  <a:txBody>
                    <a:bodyPr/>
                    <a:lstStyle/>
                    <a:p>
                      <a:pPr fontAlgn="t"/>
                      <a:r>
                        <a:rPr lang="es-ES" sz="1400" u="none" strike="noStrike" dirty="0">
                          <a:solidFill>
                            <a:schemeClr val="bg1"/>
                          </a:solidFill>
                          <a:effectLst/>
                          <a:latin typeface="+mj-lt"/>
                          <a:hlinkClick r:id="rId10"/>
                        </a:rPr>
                        <a:t>Seguimiento de llamadas en páginas web</a:t>
                      </a:r>
                      <a:endParaRPr lang="es-ES" sz="1400" dirty="0">
                        <a:solidFill>
                          <a:schemeClr val="bg1"/>
                        </a:solidFill>
                        <a:effectLst/>
                        <a:latin typeface="+mj-lt"/>
                      </a:endParaRPr>
                    </a:p>
                  </a:txBody>
                  <a:tcPr marL="30539" marR="30539" marT="30539" marB="30539"/>
                </a:tc>
                <a:tc>
                  <a:txBody>
                    <a:bodyPr/>
                    <a:lstStyle/>
                    <a:p>
                      <a:pPr fontAlgn="t"/>
                      <a:r>
                        <a:rPr lang="es-ES" sz="1400">
                          <a:solidFill>
                            <a:schemeClr val="bg1"/>
                          </a:solidFill>
                          <a:effectLst/>
                          <a:latin typeface="+mj-lt"/>
                        </a:rPr>
                        <a:t>Mejorar la experiencia del usuario</a:t>
                      </a:r>
                    </a:p>
                  </a:txBody>
                  <a:tcPr marL="30539" marR="30539" marT="30539" marB="30539"/>
                </a:tc>
                <a:extLst>
                  <a:ext uri="{0D108BD9-81ED-4DB2-BD59-A6C34878D82A}">
                    <a16:rowId xmlns:a16="http://schemas.microsoft.com/office/drawing/2014/main" val="1607369179"/>
                  </a:ext>
                </a:extLst>
              </a:tr>
              <a:tr h="324935">
                <a:tc>
                  <a:txBody>
                    <a:bodyPr/>
                    <a:lstStyle/>
                    <a:p>
                      <a:pPr algn="l" fontAlgn="t"/>
                      <a:r>
                        <a:rPr lang="en-US" sz="1400">
                          <a:solidFill>
                            <a:schemeClr val="bg1"/>
                          </a:solidFill>
                          <a:effectLst/>
                          <a:latin typeface="+mj-lt"/>
                        </a:rPr>
                        <a:t>Métricas personalizadas de servidor</a:t>
                      </a:r>
                    </a:p>
                  </a:txBody>
                  <a:tcPr marL="30539" marR="30539" marT="30539" marB="30539"/>
                </a:tc>
                <a:tc>
                  <a:txBody>
                    <a:bodyPr/>
                    <a:lstStyle/>
                    <a:p>
                      <a:pPr fontAlgn="t"/>
                      <a:r>
                        <a:rPr lang="es-ES" sz="1400" u="none" strike="noStrike" dirty="0">
                          <a:solidFill>
                            <a:schemeClr val="bg1"/>
                          </a:solidFill>
                          <a:effectLst/>
                          <a:latin typeface="+mj-lt"/>
                          <a:hlinkClick r:id="rId10"/>
                        </a:rPr>
                        <a:t>Seguimiento de llamadas en el código de servidor</a:t>
                      </a:r>
                      <a:endParaRPr lang="es-ES" sz="1400" dirty="0">
                        <a:solidFill>
                          <a:schemeClr val="bg1"/>
                        </a:solidFill>
                        <a:effectLst/>
                        <a:latin typeface="+mj-lt"/>
                      </a:endParaRPr>
                    </a:p>
                  </a:txBody>
                  <a:tcPr marL="30539" marR="30539" marT="30539" marB="30539"/>
                </a:tc>
                <a:tc>
                  <a:txBody>
                    <a:bodyPr/>
                    <a:lstStyle/>
                    <a:p>
                      <a:pPr fontAlgn="t"/>
                      <a:r>
                        <a:rPr lang="en-US" sz="1400" dirty="0">
                          <a:solidFill>
                            <a:schemeClr val="bg1"/>
                          </a:solidFill>
                          <a:effectLst/>
                          <a:latin typeface="+mj-lt"/>
                        </a:rPr>
                        <a:t>Business intelligence</a:t>
                      </a:r>
                    </a:p>
                  </a:txBody>
                  <a:tcPr marL="30539" marR="30539" marT="30539" marB="30539"/>
                </a:tc>
                <a:extLst>
                  <a:ext uri="{0D108BD9-81ED-4DB2-BD59-A6C34878D82A}">
                    <a16:rowId xmlns:a16="http://schemas.microsoft.com/office/drawing/2014/main" val="1808059383"/>
                  </a:ext>
                </a:extLst>
              </a:tr>
            </a:tbl>
          </a:graphicData>
        </a:graphic>
      </p:graphicFrame>
      <p:pic>
        <p:nvPicPr>
          <p:cNvPr id="13" name="Imagen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48321" y="4784440"/>
            <a:ext cx="1159020" cy="1723076"/>
          </a:xfrm>
          <a:prstGeom prst="rect">
            <a:avLst/>
          </a:prstGeom>
        </p:spPr>
      </p:pic>
    </p:spTree>
    <p:extLst>
      <p:ext uri="{BB962C8B-B14F-4D97-AF65-F5344CB8AC3E}">
        <p14:creationId xmlns:p14="http://schemas.microsoft.com/office/powerpoint/2010/main" val="1372211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5000" dirty="0"/>
              <a:t>Sistemas de administración de contenido</a:t>
            </a:r>
          </a:p>
        </p:txBody>
      </p:sp>
      <p:sp>
        <p:nvSpPr>
          <p:cNvPr id="4" name="Content Placeholder 2"/>
          <p:cNvSpPr txBox="1">
            <a:spLocks/>
          </p:cNvSpPr>
          <p:nvPr/>
        </p:nvSpPr>
        <p:spPr>
          <a:xfrm>
            <a:off x="863993" y="1751776"/>
            <a:ext cx="9538651" cy="4266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hlinkClick r:id="rId3"/>
              </a:rPr>
              <a:t>Concrete</a:t>
            </a:r>
            <a:endParaRPr lang="en-US" dirty="0">
              <a:latin typeface="+mj-lt"/>
            </a:endParaRPr>
          </a:p>
          <a:p>
            <a:r>
              <a:rPr lang="en-US" dirty="0">
                <a:latin typeface="+mj-lt"/>
                <a:hlinkClick r:id="rId4"/>
              </a:rPr>
              <a:t>Drupal</a:t>
            </a:r>
            <a:endParaRPr lang="en-US" dirty="0">
              <a:latin typeface="+mj-lt"/>
            </a:endParaRPr>
          </a:p>
          <a:p>
            <a:r>
              <a:rPr lang="en-US" dirty="0">
                <a:latin typeface="+mj-lt"/>
                <a:hlinkClick r:id="rId5"/>
              </a:rPr>
              <a:t>Joomla</a:t>
            </a:r>
            <a:endParaRPr lang="en-US" dirty="0">
              <a:latin typeface="+mj-lt"/>
            </a:endParaRPr>
          </a:p>
          <a:p>
            <a:r>
              <a:rPr lang="en-US" dirty="0">
                <a:latin typeface="+mj-lt"/>
                <a:hlinkClick r:id="rId6"/>
              </a:rPr>
              <a:t>Orchard</a:t>
            </a:r>
            <a:endParaRPr lang="en-US" dirty="0">
              <a:latin typeface="+mj-lt"/>
            </a:endParaRPr>
          </a:p>
          <a:p>
            <a:r>
              <a:rPr lang="en-US" dirty="0">
                <a:latin typeface="+mj-lt"/>
                <a:hlinkClick r:id="rId7"/>
              </a:rPr>
              <a:t>SharePoint</a:t>
            </a:r>
            <a:endParaRPr lang="en-US" dirty="0">
              <a:latin typeface="+mj-lt"/>
            </a:endParaRPr>
          </a:p>
          <a:p>
            <a:r>
              <a:rPr lang="en-US" dirty="0">
                <a:latin typeface="+mj-lt"/>
                <a:hlinkClick r:id="rId8"/>
              </a:rPr>
              <a:t>WordPress</a:t>
            </a:r>
            <a:endParaRPr lang="en-US" dirty="0">
              <a:latin typeface="+mj-lt"/>
            </a:endParaRPr>
          </a:p>
          <a:p>
            <a:pPr marL="0" indent="0">
              <a:buNone/>
            </a:pPr>
            <a:endParaRPr lang="es-ES" sz="2400" dirty="0" smtClean="0">
              <a:latin typeface="+mj-lt"/>
              <a:hlinkClick r:id="rId9"/>
            </a:endParaRPr>
          </a:p>
        </p:txBody>
      </p:sp>
      <p:pic>
        <p:nvPicPr>
          <p:cNvPr id="3" name="Imagen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05354" y="1903412"/>
            <a:ext cx="1348287" cy="1348287"/>
          </a:xfrm>
          <a:prstGeom prst="rect">
            <a:avLst/>
          </a:prstGeom>
        </p:spPr>
      </p:pic>
      <p:pic>
        <p:nvPicPr>
          <p:cNvPr id="5" name="Imagen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67822" y="4997185"/>
            <a:ext cx="1582347" cy="1626476"/>
          </a:xfrm>
          <a:prstGeom prst="rect">
            <a:avLst/>
          </a:prstGeom>
        </p:spPr>
      </p:pic>
      <p:pic>
        <p:nvPicPr>
          <p:cNvPr id="6" name="Imagen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83827" y="2461780"/>
            <a:ext cx="2198348" cy="2198348"/>
          </a:xfrm>
          <a:prstGeom prst="rect">
            <a:avLst/>
          </a:prstGeom>
        </p:spPr>
      </p:pic>
      <p:pic>
        <p:nvPicPr>
          <p:cNvPr id="8" name="Imagen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10652" y="1443037"/>
            <a:ext cx="2324100" cy="1828800"/>
          </a:xfrm>
          <a:prstGeom prst="rect">
            <a:avLst/>
          </a:prstGeom>
        </p:spPr>
      </p:pic>
      <p:pic>
        <p:nvPicPr>
          <p:cNvPr id="9" name="Imagen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07381" y="5452303"/>
            <a:ext cx="1131393" cy="1131393"/>
          </a:xfrm>
          <a:prstGeom prst="rect">
            <a:avLst/>
          </a:prstGeom>
        </p:spPr>
      </p:pic>
      <p:pic>
        <p:nvPicPr>
          <p:cNvPr id="10" name="Imagen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99478" y="4480536"/>
            <a:ext cx="1322715" cy="1322715"/>
          </a:xfrm>
          <a:prstGeom prst="rect">
            <a:avLst/>
          </a:prstGeom>
        </p:spPr>
      </p:pic>
    </p:spTree>
    <p:extLst>
      <p:ext uri="{BB962C8B-B14F-4D97-AF65-F5344CB8AC3E}">
        <p14:creationId xmlns:p14="http://schemas.microsoft.com/office/powerpoint/2010/main" val="34331781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6"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290">
                                          <p:stCondLst>
                                            <p:cond delay="0"/>
                                          </p:stCondLst>
                                        </p:cTn>
                                        <p:tgtEl>
                                          <p:spTgt spid="3"/>
                                        </p:tgtEl>
                                      </p:cBhvr>
                                    </p:animEffect>
                                    <p:anim calcmode="lin" valueType="num">
                                      <p:cBhvr>
                                        <p:cTn id="11"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2"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4"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5"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6" dur="13">
                                          <p:stCondLst>
                                            <p:cond delay="325"/>
                                          </p:stCondLst>
                                        </p:cTn>
                                        <p:tgtEl>
                                          <p:spTgt spid="3"/>
                                        </p:tgtEl>
                                      </p:cBhvr>
                                      <p:to x="100000" y="60000"/>
                                    </p:animScale>
                                    <p:animScale>
                                      <p:cBhvr>
                                        <p:cTn id="17" dur="83" decel="50000">
                                          <p:stCondLst>
                                            <p:cond delay="338"/>
                                          </p:stCondLst>
                                        </p:cTn>
                                        <p:tgtEl>
                                          <p:spTgt spid="3"/>
                                        </p:tgtEl>
                                      </p:cBhvr>
                                      <p:to x="100000" y="100000"/>
                                    </p:animScale>
                                    <p:animScale>
                                      <p:cBhvr>
                                        <p:cTn id="18" dur="13">
                                          <p:stCondLst>
                                            <p:cond delay="656"/>
                                          </p:stCondLst>
                                        </p:cTn>
                                        <p:tgtEl>
                                          <p:spTgt spid="3"/>
                                        </p:tgtEl>
                                      </p:cBhvr>
                                      <p:to x="100000" y="80000"/>
                                    </p:animScale>
                                    <p:animScale>
                                      <p:cBhvr>
                                        <p:cTn id="19" dur="83" decel="50000">
                                          <p:stCondLst>
                                            <p:cond delay="669"/>
                                          </p:stCondLst>
                                        </p:cTn>
                                        <p:tgtEl>
                                          <p:spTgt spid="3"/>
                                        </p:tgtEl>
                                      </p:cBhvr>
                                      <p:to x="100000" y="100000"/>
                                    </p:animScale>
                                    <p:animScale>
                                      <p:cBhvr>
                                        <p:cTn id="20" dur="13">
                                          <p:stCondLst>
                                            <p:cond delay="821"/>
                                          </p:stCondLst>
                                        </p:cTn>
                                        <p:tgtEl>
                                          <p:spTgt spid="3"/>
                                        </p:tgtEl>
                                      </p:cBhvr>
                                      <p:to x="100000" y="90000"/>
                                    </p:animScale>
                                    <p:animScale>
                                      <p:cBhvr>
                                        <p:cTn id="21" dur="83" decel="50000">
                                          <p:stCondLst>
                                            <p:cond delay="834"/>
                                          </p:stCondLst>
                                        </p:cTn>
                                        <p:tgtEl>
                                          <p:spTgt spid="3"/>
                                        </p:tgtEl>
                                      </p:cBhvr>
                                      <p:to x="100000" y="100000"/>
                                    </p:animScale>
                                    <p:animScale>
                                      <p:cBhvr>
                                        <p:cTn id="22" dur="13">
                                          <p:stCondLst>
                                            <p:cond delay="904"/>
                                          </p:stCondLst>
                                        </p:cTn>
                                        <p:tgtEl>
                                          <p:spTgt spid="3"/>
                                        </p:tgtEl>
                                      </p:cBhvr>
                                      <p:to x="100000" y="95000"/>
                                    </p:animScale>
                                    <p:animScale>
                                      <p:cBhvr>
                                        <p:cTn id="23" dur="83" decel="50000">
                                          <p:stCondLst>
                                            <p:cond delay="917"/>
                                          </p:stCondLst>
                                        </p:cTn>
                                        <p:tgtEl>
                                          <p:spTgt spid="3"/>
                                        </p:tgtEl>
                                      </p:cBhvr>
                                      <p:to x="100000" y="100000"/>
                                    </p:animScale>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par>
                                <p:cTn id="28" presetID="26"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290">
                                          <p:stCondLst>
                                            <p:cond delay="0"/>
                                          </p:stCondLst>
                                        </p:cTn>
                                        <p:tgtEl>
                                          <p:spTgt spid="5"/>
                                        </p:tgtEl>
                                      </p:cBhvr>
                                    </p:animEffect>
                                    <p:anim calcmode="lin" valueType="num">
                                      <p:cBhvr>
                                        <p:cTn id="3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3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3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36" dur="13">
                                          <p:stCondLst>
                                            <p:cond delay="325"/>
                                          </p:stCondLst>
                                        </p:cTn>
                                        <p:tgtEl>
                                          <p:spTgt spid="5"/>
                                        </p:tgtEl>
                                      </p:cBhvr>
                                      <p:to x="100000" y="60000"/>
                                    </p:animScale>
                                    <p:animScale>
                                      <p:cBhvr>
                                        <p:cTn id="37" dur="83" decel="50000">
                                          <p:stCondLst>
                                            <p:cond delay="338"/>
                                          </p:stCondLst>
                                        </p:cTn>
                                        <p:tgtEl>
                                          <p:spTgt spid="5"/>
                                        </p:tgtEl>
                                      </p:cBhvr>
                                      <p:to x="100000" y="100000"/>
                                    </p:animScale>
                                    <p:animScale>
                                      <p:cBhvr>
                                        <p:cTn id="38" dur="13">
                                          <p:stCondLst>
                                            <p:cond delay="656"/>
                                          </p:stCondLst>
                                        </p:cTn>
                                        <p:tgtEl>
                                          <p:spTgt spid="5"/>
                                        </p:tgtEl>
                                      </p:cBhvr>
                                      <p:to x="100000" y="80000"/>
                                    </p:animScale>
                                    <p:animScale>
                                      <p:cBhvr>
                                        <p:cTn id="39" dur="83" decel="50000">
                                          <p:stCondLst>
                                            <p:cond delay="669"/>
                                          </p:stCondLst>
                                        </p:cTn>
                                        <p:tgtEl>
                                          <p:spTgt spid="5"/>
                                        </p:tgtEl>
                                      </p:cBhvr>
                                      <p:to x="100000" y="100000"/>
                                    </p:animScale>
                                    <p:animScale>
                                      <p:cBhvr>
                                        <p:cTn id="40" dur="13">
                                          <p:stCondLst>
                                            <p:cond delay="821"/>
                                          </p:stCondLst>
                                        </p:cTn>
                                        <p:tgtEl>
                                          <p:spTgt spid="5"/>
                                        </p:tgtEl>
                                      </p:cBhvr>
                                      <p:to x="100000" y="90000"/>
                                    </p:animScale>
                                    <p:animScale>
                                      <p:cBhvr>
                                        <p:cTn id="41" dur="83" decel="50000">
                                          <p:stCondLst>
                                            <p:cond delay="834"/>
                                          </p:stCondLst>
                                        </p:cTn>
                                        <p:tgtEl>
                                          <p:spTgt spid="5"/>
                                        </p:tgtEl>
                                      </p:cBhvr>
                                      <p:to x="100000" y="100000"/>
                                    </p:animScale>
                                    <p:animScale>
                                      <p:cBhvr>
                                        <p:cTn id="42" dur="13">
                                          <p:stCondLst>
                                            <p:cond delay="904"/>
                                          </p:stCondLst>
                                        </p:cTn>
                                        <p:tgtEl>
                                          <p:spTgt spid="5"/>
                                        </p:tgtEl>
                                      </p:cBhvr>
                                      <p:to x="100000" y="95000"/>
                                    </p:animScale>
                                    <p:animScale>
                                      <p:cBhvr>
                                        <p:cTn id="43" dur="83" decel="50000">
                                          <p:stCondLst>
                                            <p:cond delay="917"/>
                                          </p:stCondLst>
                                        </p:cTn>
                                        <p:tgtEl>
                                          <p:spTgt spid="5"/>
                                        </p:tgtEl>
                                      </p:cBhvr>
                                      <p:to x="100000" y="100000"/>
                                    </p:animScale>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left)">
                                      <p:cBhvr>
                                        <p:cTn id="47" dur="500"/>
                                        <p:tgtEl>
                                          <p:spTgt spid="4">
                                            <p:txEl>
                                              <p:pRg st="2" end="2"/>
                                            </p:txEl>
                                          </p:spTgt>
                                        </p:tgtEl>
                                      </p:cBhvr>
                                    </p:animEffect>
                                  </p:childTnLst>
                                </p:cTn>
                              </p:par>
                              <p:par>
                                <p:cTn id="48" presetID="26"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290">
                                          <p:stCondLst>
                                            <p:cond delay="0"/>
                                          </p:stCondLst>
                                        </p:cTn>
                                        <p:tgtEl>
                                          <p:spTgt spid="6"/>
                                        </p:tgtEl>
                                      </p:cBhvr>
                                    </p:animEffect>
                                    <p:anim calcmode="lin" valueType="num">
                                      <p:cBhvr>
                                        <p:cTn id="51"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56" dur="13">
                                          <p:stCondLst>
                                            <p:cond delay="325"/>
                                          </p:stCondLst>
                                        </p:cTn>
                                        <p:tgtEl>
                                          <p:spTgt spid="6"/>
                                        </p:tgtEl>
                                      </p:cBhvr>
                                      <p:to x="100000" y="60000"/>
                                    </p:animScale>
                                    <p:animScale>
                                      <p:cBhvr>
                                        <p:cTn id="57" dur="83" decel="50000">
                                          <p:stCondLst>
                                            <p:cond delay="338"/>
                                          </p:stCondLst>
                                        </p:cTn>
                                        <p:tgtEl>
                                          <p:spTgt spid="6"/>
                                        </p:tgtEl>
                                      </p:cBhvr>
                                      <p:to x="100000" y="100000"/>
                                    </p:animScale>
                                    <p:animScale>
                                      <p:cBhvr>
                                        <p:cTn id="58" dur="13">
                                          <p:stCondLst>
                                            <p:cond delay="656"/>
                                          </p:stCondLst>
                                        </p:cTn>
                                        <p:tgtEl>
                                          <p:spTgt spid="6"/>
                                        </p:tgtEl>
                                      </p:cBhvr>
                                      <p:to x="100000" y="80000"/>
                                    </p:animScale>
                                    <p:animScale>
                                      <p:cBhvr>
                                        <p:cTn id="59" dur="83" decel="50000">
                                          <p:stCondLst>
                                            <p:cond delay="669"/>
                                          </p:stCondLst>
                                        </p:cTn>
                                        <p:tgtEl>
                                          <p:spTgt spid="6"/>
                                        </p:tgtEl>
                                      </p:cBhvr>
                                      <p:to x="100000" y="100000"/>
                                    </p:animScale>
                                    <p:animScale>
                                      <p:cBhvr>
                                        <p:cTn id="60" dur="13">
                                          <p:stCondLst>
                                            <p:cond delay="821"/>
                                          </p:stCondLst>
                                        </p:cTn>
                                        <p:tgtEl>
                                          <p:spTgt spid="6"/>
                                        </p:tgtEl>
                                      </p:cBhvr>
                                      <p:to x="100000" y="90000"/>
                                    </p:animScale>
                                    <p:animScale>
                                      <p:cBhvr>
                                        <p:cTn id="61" dur="83" decel="50000">
                                          <p:stCondLst>
                                            <p:cond delay="834"/>
                                          </p:stCondLst>
                                        </p:cTn>
                                        <p:tgtEl>
                                          <p:spTgt spid="6"/>
                                        </p:tgtEl>
                                      </p:cBhvr>
                                      <p:to x="100000" y="100000"/>
                                    </p:animScale>
                                    <p:animScale>
                                      <p:cBhvr>
                                        <p:cTn id="62" dur="13">
                                          <p:stCondLst>
                                            <p:cond delay="904"/>
                                          </p:stCondLst>
                                        </p:cTn>
                                        <p:tgtEl>
                                          <p:spTgt spid="6"/>
                                        </p:tgtEl>
                                      </p:cBhvr>
                                      <p:to x="100000" y="95000"/>
                                    </p:animScale>
                                    <p:animScale>
                                      <p:cBhvr>
                                        <p:cTn id="63" dur="83" decel="50000">
                                          <p:stCondLst>
                                            <p:cond delay="917"/>
                                          </p:stCondLst>
                                        </p:cTn>
                                        <p:tgtEl>
                                          <p:spTgt spid="6"/>
                                        </p:tgtEl>
                                      </p:cBhvr>
                                      <p:to x="100000" y="100000"/>
                                    </p:animScale>
                                  </p:childTnLst>
                                </p:cTn>
                              </p:par>
                            </p:childTnLst>
                          </p:cTn>
                        </p:par>
                        <p:par>
                          <p:cTn id="64" fill="hold">
                            <p:stCondLst>
                              <p:cond delay="3000"/>
                            </p:stCondLst>
                            <p:childTnLst>
                              <p:par>
                                <p:cTn id="65" presetID="22" presetClass="entr" presetSubtype="8" fill="hold" nodeType="after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wipe(left)">
                                      <p:cBhvr>
                                        <p:cTn id="67" dur="500"/>
                                        <p:tgtEl>
                                          <p:spTgt spid="4">
                                            <p:txEl>
                                              <p:pRg st="3" end="3"/>
                                            </p:txEl>
                                          </p:spTgt>
                                        </p:tgtEl>
                                      </p:cBhvr>
                                    </p:animEffect>
                                  </p:childTnLst>
                                </p:cTn>
                              </p:par>
                              <p:par>
                                <p:cTn id="68" presetID="26"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290">
                                          <p:stCondLst>
                                            <p:cond delay="0"/>
                                          </p:stCondLst>
                                        </p:cTn>
                                        <p:tgtEl>
                                          <p:spTgt spid="8"/>
                                        </p:tgtEl>
                                      </p:cBhvr>
                                    </p:animEffect>
                                    <p:anim calcmode="lin" valueType="num">
                                      <p:cBhvr>
                                        <p:cTn id="71"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2"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3"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74"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75"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76" dur="13">
                                          <p:stCondLst>
                                            <p:cond delay="325"/>
                                          </p:stCondLst>
                                        </p:cTn>
                                        <p:tgtEl>
                                          <p:spTgt spid="8"/>
                                        </p:tgtEl>
                                      </p:cBhvr>
                                      <p:to x="100000" y="60000"/>
                                    </p:animScale>
                                    <p:animScale>
                                      <p:cBhvr>
                                        <p:cTn id="77" dur="83" decel="50000">
                                          <p:stCondLst>
                                            <p:cond delay="338"/>
                                          </p:stCondLst>
                                        </p:cTn>
                                        <p:tgtEl>
                                          <p:spTgt spid="8"/>
                                        </p:tgtEl>
                                      </p:cBhvr>
                                      <p:to x="100000" y="100000"/>
                                    </p:animScale>
                                    <p:animScale>
                                      <p:cBhvr>
                                        <p:cTn id="78" dur="13">
                                          <p:stCondLst>
                                            <p:cond delay="656"/>
                                          </p:stCondLst>
                                        </p:cTn>
                                        <p:tgtEl>
                                          <p:spTgt spid="8"/>
                                        </p:tgtEl>
                                      </p:cBhvr>
                                      <p:to x="100000" y="80000"/>
                                    </p:animScale>
                                    <p:animScale>
                                      <p:cBhvr>
                                        <p:cTn id="79" dur="83" decel="50000">
                                          <p:stCondLst>
                                            <p:cond delay="669"/>
                                          </p:stCondLst>
                                        </p:cTn>
                                        <p:tgtEl>
                                          <p:spTgt spid="8"/>
                                        </p:tgtEl>
                                      </p:cBhvr>
                                      <p:to x="100000" y="100000"/>
                                    </p:animScale>
                                    <p:animScale>
                                      <p:cBhvr>
                                        <p:cTn id="80" dur="13">
                                          <p:stCondLst>
                                            <p:cond delay="821"/>
                                          </p:stCondLst>
                                        </p:cTn>
                                        <p:tgtEl>
                                          <p:spTgt spid="8"/>
                                        </p:tgtEl>
                                      </p:cBhvr>
                                      <p:to x="100000" y="90000"/>
                                    </p:animScale>
                                    <p:animScale>
                                      <p:cBhvr>
                                        <p:cTn id="81" dur="83" decel="50000">
                                          <p:stCondLst>
                                            <p:cond delay="834"/>
                                          </p:stCondLst>
                                        </p:cTn>
                                        <p:tgtEl>
                                          <p:spTgt spid="8"/>
                                        </p:tgtEl>
                                      </p:cBhvr>
                                      <p:to x="100000" y="100000"/>
                                    </p:animScale>
                                    <p:animScale>
                                      <p:cBhvr>
                                        <p:cTn id="82" dur="13">
                                          <p:stCondLst>
                                            <p:cond delay="904"/>
                                          </p:stCondLst>
                                        </p:cTn>
                                        <p:tgtEl>
                                          <p:spTgt spid="8"/>
                                        </p:tgtEl>
                                      </p:cBhvr>
                                      <p:to x="100000" y="95000"/>
                                    </p:animScale>
                                    <p:animScale>
                                      <p:cBhvr>
                                        <p:cTn id="83" dur="83" decel="50000">
                                          <p:stCondLst>
                                            <p:cond delay="917"/>
                                          </p:stCondLst>
                                        </p:cTn>
                                        <p:tgtEl>
                                          <p:spTgt spid="8"/>
                                        </p:tgtEl>
                                      </p:cBhvr>
                                      <p:to x="100000" y="100000"/>
                                    </p:animScale>
                                  </p:childTnLst>
                                </p:cTn>
                              </p:par>
                            </p:childTnLst>
                          </p:cTn>
                        </p:par>
                        <p:par>
                          <p:cTn id="84" fill="hold">
                            <p:stCondLst>
                              <p:cond delay="4000"/>
                            </p:stCondLst>
                            <p:childTnLst>
                              <p:par>
                                <p:cTn id="85" presetID="22" presetClass="entr" presetSubtype="8" fill="hold" nodeType="afterEffect">
                                  <p:stCondLst>
                                    <p:cond delay="0"/>
                                  </p:stCondLst>
                                  <p:childTnLst>
                                    <p:set>
                                      <p:cBhvr>
                                        <p:cTn id="86" dur="1" fill="hold">
                                          <p:stCondLst>
                                            <p:cond delay="0"/>
                                          </p:stCondLst>
                                        </p:cTn>
                                        <p:tgtEl>
                                          <p:spTgt spid="4">
                                            <p:txEl>
                                              <p:pRg st="4" end="4"/>
                                            </p:txEl>
                                          </p:spTgt>
                                        </p:tgtEl>
                                        <p:attrNameLst>
                                          <p:attrName>style.visibility</p:attrName>
                                        </p:attrNameLst>
                                      </p:cBhvr>
                                      <p:to>
                                        <p:strVal val="visible"/>
                                      </p:to>
                                    </p:set>
                                    <p:animEffect transition="in" filter="wipe(left)">
                                      <p:cBhvr>
                                        <p:cTn id="87" dur="500"/>
                                        <p:tgtEl>
                                          <p:spTgt spid="4">
                                            <p:txEl>
                                              <p:pRg st="4" end="4"/>
                                            </p:txEl>
                                          </p:spTgt>
                                        </p:tgtEl>
                                      </p:cBhvr>
                                    </p:animEffect>
                                  </p:childTnLst>
                                </p:cTn>
                              </p:par>
                              <p:par>
                                <p:cTn id="88" presetID="26" presetClass="entr" presetSubtype="0" fill="hold"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down)">
                                      <p:cBhvr>
                                        <p:cTn id="90" dur="290">
                                          <p:stCondLst>
                                            <p:cond delay="0"/>
                                          </p:stCondLst>
                                        </p:cTn>
                                        <p:tgtEl>
                                          <p:spTgt spid="9"/>
                                        </p:tgtEl>
                                      </p:cBhvr>
                                    </p:animEffect>
                                    <p:anim calcmode="lin" valueType="num">
                                      <p:cBhvr>
                                        <p:cTn id="91"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2"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93"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94"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95"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96" dur="13">
                                          <p:stCondLst>
                                            <p:cond delay="325"/>
                                          </p:stCondLst>
                                        </p:cTn>
                                        <p:tgtEl>
                                          <p:spTgt spid="9"/>
                                        </p:tgtEl>
                                      </p:cBhvr>
                                      <p:to x="100000" y="60000"/>
                                    </p:animScale>
                                    <p:animScale>
                                      <p:cBhvr>
                                        <p:cTn id="97" dur="83" decel="50000">
                                          <p:stCondLst>
                                            <p:cond delay="338"/>
                                          </p:stCondLst>
                                        </p:cTn>
                                        <p:tgtEl>
                                          <p:spTgt spid="9"/>
                                        </p:tgtEl>
                                      </p:cBhvr>
                                      <p:to x="100000" y="100000"/>
                                    </p:animScale>
                                    <p:animScale>
                                      <p:cBhvr>
                                        <p:cTn id="98" dur="13">
                                          <p:stCondLst>
                                            <p:cond delay="656"/>
                                          </p:stCondLst>
                                        </p:cTn>
                                        <p:tgtEl>
                                          <p:spTgt spid="9"/>
                                        </p:tgtEl>
                                      </p:cBhvr>
                                      <p:to x="100000" y="80000"/>
                                    </p:animScale>
                                    <p:animScale>
                                      <p:cBhvr>
                                        <p:cTn id="99" dur="83" decel="50000">
                                          <p:stCondLst>
                                            <p:cond delay="669"/>
                                          </p:stCondLst>
                                        </p:cTn>
                                        <p:tgtEl>
                                          <p:spTgt spid="9"/>
                                        </p:tgtEl>
                                      </p:cBhvr>
                                      <p:to x="100000" y="100000"/>
                                    </p:animScale>
                                    <p:animScale>
                                      <p:cBhvr>
                                        <p:cTn id="100" dur="13">
                                          <p:stCondLst>
                                            <p:cond delay="821"/>
                                          </p:stCondLst>
                                        </p:cTn>
                                        <p:tgtEl>
                                          <p:spTgt spid="9"/>
                                        </p:tgtEl>
                                      </p:cBhvr>
                                      <p:to x="100000" y="90000"/>
                                    </p:animScale>
                                    <p:animScale>
                                      <p:cBhvr>
                                        <p:cTn id="101" dur="83" decel="50000">
                                          <p:stCondLst>
                                            <p:cond delay="834"/>
                                          </p:stCondLst>
                                        </p:cTn>
                                        <p:tgtEl>
                                          <p:spTgt spid="9"/>
                                        </p:tgtEl>
                                      </p:cBhvr>
                                      <p:to x="100000" y="100000"/>
                                    </p:animScale>
                                    <p:animScale>
                                      <p:cBhvr>
                                        <p:cTn id="102" dur="13">
                                          <p:stCondLst>
                                            <p:cond delay="904"/>
                                          </p:stCondLst>
                                        </p:cTn>
                                        <p:tgtEl>
                                          <p:spTgt spid="9"/>
                                        </p:tgtEl>
                                      </p:cBhvr>
                                      <p:to x="100000" y="95000"/>
                                    </p:animScale>
                                    <p:animScale>
                                      <p:cBhvr>
                                        <p:cTn id="103" dur="83" decel="50000">
                                          <p:stCondLst>
                                            <p:cond delay="917"/>
                                          </p:stCondLst>
                                        </p:cTn>
                                        <p:tgtEl>
                                          <p:spTgt spid="9"/>
                                        </p:tgtEl>
                                      </p:cBhvr>
                                      <p:to x="100000" y="100000"/>
                                    </p:animScale>
                                  </p:childTnLst>
                                </p:cTn>
                              </p:par>
                            </p:childTnLst>
                          </p:cTn>
                        </p:par>
                        <p:par>
                          <p:cTn id="104" fill="hold">
                            <p:stCondLst>
                              <p:cond delay="5000"/>
                            </p:stCondLst>
                            <p:childTnLst>
                              <p:par>
                                <p:cTn id="105" presetID="22" presetClass="entr" presetSubtype="8" fill="hold" nodeType="afterEffect">
                                  <p:stCondLst>
                                    <p:cond delay="0"/>
                                  </p:stCondLst>
                                  <p:childTnLst>
                                    <p:set>
                                      <p:cBhvr>
                                        <p:cTn id="106" dur="1" fill="hold">
                                          <p:stCondLst>
                                            <p:cond delay="0"/>
                                          </p:stCondLst>
                                        </p:cTn>
                                        <p:tgtEl>
                                          <p:spTgt spid="4">
                                            <p:txEl>
                                              <p:pRg st="5" end="5"/>
                                            </p:txEl>
                                          </p:spTgt>
                                        </p:tgtEl>
                                        <p:attrNameLst>
                                          <p:attrName>style.visibility</p:attrName>
                                        </p:attrNameLst>
                                      </p:cBhvr>
                                      <p:to>
                                        <p:strVal val="visible"/>
                                      </p:to>
                                    </p:set>
                                    <p:animEffect transition="in" filter="wipe(left)">
                                      <p:cBhvr>
                                        <p:cTn id="107" dur="500"/>
                                        <p:tgtEl>
                                          <p:spTgt spid="4">
                                            <p:txEl>
                                              <p:pRg st="5" end="5"/>
                                            </p:txEl>
                                          </p:spTgt>
                                        </p:tgtEl>
                                      </p:cBhvr>
                                    </p:animEffect>
                                  </p:childTnLst>
                                </p:cTn>
                              </p:par>
                              <p:par>
                                <p:cTn id="108" presetID="26" presetClass="entr" presetSubtype="0" fill="hold"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wipe(down)">
                                      <p:cBhvr>
                                        <p:cTn id="110" dur="290">
                                          <p:stCondLst>
                                            <p:cond delay="0"/>
                                          </p:stCondLst>
                                        </p:cTn>
                                        <p:tgtEl>
                                          <p:spTgt spid="10"/>
                                        </p:tgtEl>
                                      </p:cBhvr>
                                    </p:animEffect>
                                    <p:anim calcmode="lin" valueType="num">
                                      <p:cBhvr>
                                        <p:cTn id="111"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12"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13"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114"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115"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116" dur="13">
                                          <p:stCondLst>
                                            <p:cond delay="325"/>
                                          </p:stCondLst>
                                        </p:cTn>
                                        <p:tgtEl>
                                          <p:spTgt spid="10"/>
                                        </p:tgtEl>
                                      </p:cBhvr>
                                      <p:to x="100000" y="60000"/>
                                    </p:animScale>
                                    <p:animScale>
                                      <p:cBhvr>
                                        <p:cTn id="117" dur="83" decel="50000">
                                          <p:stCondLst>
                                            <p:cond delay="338"/>
                                          </p:stCondLst>
                                        </p:cTn>
                                        <p:tgtEl>
                                          <p:spTgt spid="10"/>
                                        </p:tgtEl>
                                      </p:cBhvr>
                                      <p:to x="100000" y="100000"/>
                                    </p:animScale>
                                    <p:animScale>
                                      <p:cBhvr>
                                        <p:cTn id="118" dur="13">
                                          <p:stCondLst>
                                            <p:cond delay="656"/>
                                          </p:stCondLst>
                                        </p:cTn>
                                        <p:tgtEl>
                                          <p:spTgt spid="10"/>
                                        </p:tgtEl>
                                      </p:cBhvr>
                                      <p:to x="100000" y="80000"/>
                                    </p:animScale>
                                    <p:animScale>
                                      <p:cBhvr>
                                        <p:cTn id="119" dur="83" decel="50000">
                                          <p:stCondLst>
                                            <p:cond delay="669"/>
                                          </p:stCondLst>
                                        </p:cTn>
                                        <p:tgtEl>
                                          <p:spTgt spid="10"/>
                                        </p:tgtEl>
                                      </p:cBhvr>
                                      <p:to x="100000" y="100000"/>
                                    </p:animScale>
                                    <p:animScale>
                                      <p:cBhvr>
                                        <p:cTn id="120" dur="13">
                                          <p:stCondLst>
                                            <p:cond delay="821"/>
                                          </p:stCondLst>
                                        </p:cTn>
                                        <p:tgtEl>
                                          <p:spTgt spid="10"/>
                                        </p:tgtEl>
                                      </p:cBhvr>
                                      <p:to x="100000" y="90000"/>
                                    </p:animScale>
                                    <p:animScale>
                                      <p:cBhvr>
                                        <p:cTn id="121" dur="83" decel="50000">
                                          <p:stCondLst>
                                            <p:cond delay="834"/>
                                          </p:stCondLst>
                                        </p:cTn>
                                        <p:tgtEl>
                                          <p:spTgt spid="10"/>
                                        </p:tgtEl>
                                      </p:cBhvr>
                                      <p:to x="100000" y="100000"/>
                                    </p:animScale>
                                    <p:animScale>
                                      <p:cBhvr>
                                        <p:cTn id="122" dur="13">
                                          <p:stCondLst>
                                            <p:cond delay="904"/>
                                          </p:stCondLst>
                                        </p:cTn>
                                        <p:tgtEl>
                                          <p:spTgt spid="10"/>
                                        </p:tgtEl>
                                      </p:cBhvr>
                                      <p:to x="100000" y="95000"/>
                                    </p:animScale>
                                    <p:animScale>
                                      <p:cBhvr>
                                        <p:cTn id="123" dur="83" decel="50000">
                                          <p:stCondLst>
                                            <p:cond delay="917"/>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0" y="342355"/>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dirty="0" smtClean="0"/>
              <a:t>Recursos</a:t>
            </a:r>
            <a:endParaRPr lang="es-ES" dirty="0"/>
          </a:p>
        </p:txBody>
      </p:sp>
      <p:sp>
        <p:nvSpPr>
          <p:cNvPr id="9" name="Title 2"/>
          <p:cNvSpPr txBox="1">
            <a:spLocks/>
          </p:cNvSpPr>
          <p:nvPr/>
        </p:nvSpPr>
        <p:spPr>
          <a:xfrm>
            <a:off x="423868" y="1614091"/>
            <a:ext cx="5826325" cy="3076243"/>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342900" indent="-342900">
              <a:lnSpc>
                <a:spcPct val="150000"/>
              </a:lnSpc>
              <a:buFont typeface="Arial" panose="020B0604020202020204" pitchFamily="34" charset="0"/>
              <a:buChar char="•"/>
            </a:pPr>
            <a:r>
              <a:rPr lang="es-ES" sz="3200" dirty="0" smtClean="0">
                <a:hlinkClick r:id="rId3"/>
              </a:rPr>
              <a:t>Documentación oficial MS</a:t>
            </a:r>
            <a:endParaRPr lang="es-ES" sz="3200" dirty="0" smtClean="0"/>
          </a:p>
          <a:p>
            <a:pPr marL="342900" indent="-342900">
              <a:lnSpc>
                <a:spcPct val="150000"/>
              </a:lnSpc>
              <a:buFont typeface="Arial" panose="020B0604020202020204" pitchFamily="34" charset="0"/>
              <a:buChar char="•"/>
            </a:pPr>
            <a:r>
              <a:rPr lang="es-ES" sz="3200" dirty="0">
                <a:hlinkClick r:id="rId4"/>
              </a:rPr>
              <a:t>Microsoft Virtual </a:t>
            </a:r>
            <a:r>
              <a:rPr lang="es-ES" sz="3200" dirty="0" err="1" smtClean="0">
                <a:hlinkClick r:id="rId4"/>
              </a:rPr>
              <a:t>Academy</a:t>
            </a:r>
            <a:endParaRPr lang="es-ES" sz="3200" dirty="0" smtClean="0"/>
          </a:p>
          <a:p>
            <a:pPr marL="342900" indent="-342900">
              <a:lnSpc>
                <a:spcPct val="150000"/>
              </a:lnSpc>
              <a:buFont typeface="Arial" panose="020B0604020202020204" pitchFamily="34" charset="0"/>
              <a:buChar char="•"/>
            </a:pPr>
            <a:r>
              <a:rPr lang="es-ES" sz="3200" dirty="0" err="1" smtClean="0">
                <a:hlinkClick r:id="rId5"/>
              </a:rPr>
              <a:t>Channel</a:t>
            </a:r>
            <a:r>
              <a:rPr lang="es-ES" sz="3200" dirty="0" smtClean="0">
                <a:hlinkClick r:id="rId5"/>
              </a:rPr>
              <a:t> 9</a:t>
            </a:r>
            <a:endParaRPr lang="es-ES" sz="3200" dirty="0" smtClean="0"/>
          </a:p>
          <a:p>
            <a:pPr marL="342900" indent="-342900">
              <a:lnSpc>
                <a:spcPct val="150000"/>
              </a:lnSpc>
              <a:buFont typeface="Arial" panose="020B0604020202020204" pitchFamily="34" charset="0"/>
              <a:buChar char="•"/>
            </a:pPr>
            <a:r>
              <a:rPr lang="es-ES" sz="3200" dirty="0" err="1" smtClean="0">
                <a:hlinkClick r:id="rId6"/>
              </a:rPr>
              <a:t>Azure</a:t>
            </a:r>
            <a:r>
              <a:rPr lang="es-ES" sz="3200" dirty="0" smtClean="0">
                <a:hlinkClick r:id="rId6"/>
              </a:rPr>
              <a:t> Blog</a:t>
            </a:r>
            <a:endParaRPr lang="es-ES" sz="3200" dirty="0"/>
          </a:p>
        </p:txBody>
      </p:sp>
      <p:pic>
        <p:nvPicPr>
          <p:cNvPr id="13" name="Imagen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03043" y="4784440"/>
            <a:ext cx="1159020" cy="1723076"/>
          </a:xfrm>
          <a:prstGeom prst="rect">
            <a:avLst/>
          </a:prstGeom>
        </p:spPr>
      </p:pic>
    </p:spTree>
    <p:extLst>
      <p:ext uri="{BB962C8B-B14F-4D97-AF65-F5344CB8AC3E}">
        <p14:creationId xmlns:p14="http://schemas.microsoft.com/office/powerpoint/2010/main" val="18436084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left)">
                                      <p:cBhvr>
                                        <p:cTn id="19"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3" y="-11119"/>
            <a:ext cx="12210661" cy="6858000"/>
          </a:xfrm>
          <a:prstGeom prst="rect">
            <a:avLst/>
          </a:prstGeom>
        </p:spPr>
      </p:pic>
      <p:sp>
        <p:nvSpPr>
          <p:cNvPr id="7" name="Title 2"/>
          <p:cNvSpPr txBox="1">
            <a:spLocks/>
          </p:cNvSpPr>
          <p:nvPr/>
        </p:nvSpPr>
        <p:spPr>
          <a:xfrm>
            <a:off x="-76912" y="2350616"/>
            <a:ext cx="12192000" cy="957600"/>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s-ES" sz="9600" dirty="0" smtClean="0"/>
              <a:t>Preguntas</a:t>
            </a:r>
            <a:endParaRPr lang="es-ES" sz="9600" dirty="0"/>
          </a:p>
        </p:txBody>
      </p:sp>
      <p:pic>
        <p:nvPicPr>
          <p:cNvPr id="13" name="Imagen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2469996" y="3198473"/>
            <a:ext cx="1159020" cy="1723076"/>
          </a:xfrm>
          <a:prstGeom prst="rect">
            <a:avLst/>
          </a:prstGeom>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1723" y="1967878"/>
            <a:ext cx="1159020" cy="1723076"/>
          </a:xfrm>
          <a:prstGeom prst="rect">
            <a:avLst/>
          </a:prstGeom>
        </p:spPr>
      </p:pic>
    </p:spTree>
    <p:extLst>
      <p:ext uri="{BB962C8B-B14F-4D97-AF65-F5344CB8AC3E}">
        <p14:creationId xmlns:p14="http://schemas.microsoft.com/office/powerpoint/2010/main" val="2917344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1" dur="500"/>
                                        <p:tgtEl>
                                          <p:spTgt spid="7">
                                            <p:txEl>
                                              <p:pRg st="0" end="0"/>
                                            </p:txEl>
                                          </p:spTgt>
                                        </p:tgtEl>
                                      </p:cBhvr>
                                    </p:animEffect>
                                  </p:childTnLst>
                                </p:cTn>
                              </p:par>
                              <p:par>
                                <p:cTn id="12" presetID="12" presetClass="entr" presetSubtype="1"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down)">
                                      <p:cBhvr>
                                        <p:cTn id="15" dur="500"/>
                                        <p:tgtEl>
                                          <p:spTgt spid="5"/>
                                        </p:tgtEl>
                                      </p:cBhvr>
                                    </p:animEffect>
                                  </p:childTnLst>
                                </p:cTn>
                              </p:par>
                              <p:par>
                                <p:cTn id="16" presetID="1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p:tgtEl>
                                          <p:spTgt spid="13"/>
                                        </p:tgtEl>
                                        <p:attrNameLst>
                                          <p:attrName>ppt_y</p:attrName>
                                        </p:attrNameLst>
                                      </p:cBhvr>
                                      <p:tavLst>
                                        <p:tav tm="0">
                                          <p:val>
                                            <p:strVal val="#ppt_y+#ppt_h*1.125000"/>
                                          </p:val>
                                        </p:tav>
                                        <p:tav tm="100000">
                                          <p:val>
                                            <p:strVal val="#ppt_y"/>
                                          </p:val>
                                        </p:tav>
                                      </p:tavLst>
                                    </p:anim>
                                    <p:animEffect transition="in" filter="wipe(up)">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zure Medium">
  <a:themeElements>
    <a:clrScheme name="Personalizado 1">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ee2eed84-7e2c-4271-a37f-c564dc4f77b3" Revision="1" Stencil="System.MyShapes" StencilVersion="1.0"/>
</Control>
</file>

<file path=customXml/itemProps1.xml><?xml version="1.0" encoding="utf-8"?>
<ds:datastoreItem xmlns:ds="http://schemas.openxmlformats.org/officeDocument/2006/customXml" ds:itemID="{B030EFEA-9AEA-457C-BAA8-93C4281792F5}">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 ds:uri="http://purl.org/dc/terms/"/>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4.xml><?xml version="1.0" encoding="utf-8"?>
<ds:datastoreItem xmlns:ds="http://schemas.openxmlformats.org/officeDocument/2006/customXml" ds:itemID="{4E0D3EBE-4167-40DF-86B7-170B5849631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7707</TotalTime>
  <Words>3136</Words>
  <Application>Microsoft Office PowerPoint</Application>
  <PresentationFormat>Panorámica</PresentationFormat>
  <Paragraphs>478</Paragraphs>
  <Slides>91</Slides>
  <Notes>79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91</vt:i4>
      </vt:variant>
    </vt:vector>
  </HeadingPairs>
  <TitlesOfParts>
    <vt:vector size="97" baseType="lpstr">
      <vt:lpstr>Arial</vt:lpstr>
      <vt:lpstr>Calibri</vt:lpstr>
      <vt:lpstr>Segoe UI</vt:lpstr>
      <vt:lpstr>Segoe UI Light</vt:lpstr>
      <vt:lpstr>Wingdings</vt:lpstr>
      <vt:lpstr>Azure Medium</vt:lpstr>
      <vt:lpstr>Application Insight</vt:lpstr>
      <vt:lpstr>Agenda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Visual Studio +Application Insight</vt:lpstr>
      <vt:lpstr>Demo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Demo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Demo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Demo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Mariano Germán Villarreal Küber</cp:lastModifiedBy>
  <cp:revision>427</cp:revision>
  <cp:lastPrinted>2014-03-26T17:46:13Z</cp:lastPrinted>
  <dcterms:created xsi:type="dcterms:W3CDTF">2014-03-19T23:21:38Z</dcterms:created>
  <dcterms:modified xsi:type="dcterms:W3CDTF">2016-02-04T16:59:50Z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y fmtid="{D5CDD505-2E9C-101B-9397-08002B2CF9AE}" pid="4" name="Tfs.IsStoryboard">
    <vt:bool>true</vt:bool>
  </property>
</Properties>
</file>