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8"/>
  </p:notesMasterIdLst>
  <p:sldIdLst>
    <p:sldId id="256" r:id="rId5"/>
    <p:sldId id="556" r:id="rId6"/>
    <p:sldId id="555" r:id="rId7"/>
    <p:sldId id="596" r:id="rId8"/>
    <p:sldId id="677" r:id="rId9"/>
    <p:sldId id="678" r:id="rId10"/>
    <p:sldId id="679" r:id="rId11"/>
    <p:sldId id="729" r:id="rId12"/>
    <p:sldId id="694" r:id="rId13"/>
    <p:sldId id="726" r:id="rId14"/>
    <p:sldId id="727" r:id="rId15"/>
    <p:sldId id="728" r:id="rId16"/>
    <p:sldId id="686" r:id="rId17"/>
    <p:sldId id="687" r:id="rId18"/>
    <p:sldId id="688" r:id="rId19"/>
    <p:sldId id="689" r:id="rId20"/>
    <p:sldId id="690" r:id="rId21"/>
    <p:sldId id="692" r:id="rId22"/>
    <p:sldId id="734" r:id="rId23"/>
    <p:sldId id="693" r:id="rId24"/>
    <p:sldId id="741" r:id="rId25"/>
    <p:sldId id="695" r:id="rId26"/>
    <p:sldId id="730" r:id="rId27"/>
    <p:sldId id="696" r:id="rId28"/>
    <p:sldId id="697" r:id="rId29"/>
    <p:sldId id="698" r:id="rId30"/>
    <p:sldId id="699" r:id="rId31"/>
    <p:sldId id="701" r:id="rId32"/>
    <p:sldId id="736" r:id="rId33"/>
    <p:sldId id="737" r:id="rId34"/>
    <p:sldId id="738" r:id="rId35"/>
    <p:sldId id="739" r:id="rId36"/>
    <p:sldId id="740" r:id="rId37"/>
    <p:sldId id="742" r:id="rId38"/>
    <p:sldId id="704" r:id="rId39"/>
    <p:sldId id="731" r:id="rId40"/>
    <p:sldId id="743" r:id="rId41"/>
    <p:sldId id="705" r:id="rId42"/>
    <p:sldId id="732" r:id="rId43"/>
    <p:sldId id="707" r:id="rId44"/>
    <p:sldId id="709" r:id="rId45"/>
    <p:sldId id="708" r:id="rId46"/>
    <p:sldId id="710" r:id="rId47"/>
    <p:sldId id="711" r:id="rId48"/>
    <p:sldId id="712" r:id="rId49"/>
    <p:sldId id="744" r:id="rId50"/>
    <p:sldId id="706" r:id="rId51"/>
    <p:sldId id="733" r:id="rId52"/>
    <p:sldId id="714" r:id="rId53"/>
    <p:sldId id="715" r:id="rId54"/>
    <p:sldId id="716" r:id="rId55"/>
    <p:sldId id="717" r:id="rId56"/>
    <p:sldId id="718" r:id="rId57"/>
    <p:sldId id="745" r:id="rId58"/>
    <p:sldId id="713" r:id="rId59"/>
    <p:sldId id="720" r:id="rId60"/>
    <p:sldId id="721" r:id="rId61"/>
    <p:sldId id="722" r:id="rId62"/>
    <p:sldId id="723" r:id="rId63"/>
    <p:sldId id="724" r:id="rId64"/>
    <p:sldId id="725" r:id="rId65"/>
    <p:sldId id="746" r:id="rId66"/>
    <p:sldId id="557" r:id="rId6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D886A-321C-4BF7-A1C3-C9619CA0DC2C}">
          <p14:sldIdLst>
            <p14:sldId id="256"/>
            <p14:sldId id="556"/>
            <p14:sldId id="555"/>
            <p14:sldId id="596"/>
            <p14:sldId id="677"/>
            <p14:sldId id="678"/>
            <p14:sldId id="679"/>
            <p14:sldId id="729"/>
            <p14:sldId id="694"/>
            <p14:sldId id="726"/>
            <p14:sldId id="727"/>
            <p14:sldId id="728"/>
            <p14:sldId id="686"/>
            <p14:sldId id="687"/>
            <p14:sldId id="688"/>
            <p14:sldId id="689"/>
            <p14:sldId id="690"/>
            <p14:sldId id="692"/>
            <p14:sldId id="734"/>
            <p14:sldId id="693"/>
            <p14:sldId id="741"/>
            <p14:sldId id="695"/>
            <p14:sldId id="730"/>
            <p14:sldId id="696"/>
            <p14:sldId id="697"/>
            <p14:sldId id="698"/>
            <p14:sldId id="699"/>
            <p14:sldId id="701"/>
            <p14:sldId id="736"/>
            <p14:sldId id="737"/>
            <p14:sldId id="738"/>
            <p14:sldId id="739"/>
            <p14:sldId id="740"/>
            <p14:sldId id="742"/>
            <p14:sldId id="704"/>
            <p14:sldId id="731"/>
            <p14:sldId id="743"/>
            <p14:sldId id="705"/>
            <p14:sldId id="732"/>
            <p14:sldId id="707"/>
            <p14:sldId id="709"/>
            <p14:sldId id="708"/>
            <p14:sldId id="710"/>
            <p14:sldId id="711"/>
            <p14:sldId id="712"/>
            <p14:sldId id="744"/>
            <p14:sldId id="706"/>
            <p14:sldId id="733"/>
            <p14:sldId id="714"/>
            <p14:sldId id="715"/>
            <p14:sldId id="716"/>
            <p14:sldId id="717"/>
            <p14:sldId id="718"/>
            <p14:sldId id="745"/>
            <p14:sldId id="713"/>
            <p14:sldId id="720"/>
            <p14:sldId id="721"/>
            <p14:sldId id="722"/>
            <p14:sldId id="723"/>
            <p14:sldId id="724"/>
            <p14:sldId id="725"/>
            <p14:sldId id="746"/>
            <p14:sldId id="557"/>
          </p14:sldIdLst>
        </p14:section>
        <p14:section name="Appendix" id="{AB4CDA6B-D3C3-413A-BF33-2295A13BE36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96C"/>
    <a:srgbClr val="081C23"/>
    <a:srgbClr val="F15A29"/>
    <a:srgbClr val="92D050"/>
    <a:srgbClr val="AC75D5"/>
    <a:srgbClr val="7F498F"/>
    <a:srgbClr val="D5B8EA"/>
    <a:srgbClr val="0075C9"/>
    <a:srgbClr val="000000"/>
    <a:srgbClr val="1D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7377" autoAdjust="0"/>
  </p:normalViewPr>
  <p:slideViewPr>
    <p:cSldViewPr snapToGrid="0">
      <p:cViewPr varScale="1">
        <p:scale>
          <a:sx n="116" d="100"/>
          <a:sy n="116" d="100"/>
        </p:scale>
        <p:origin x="39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-57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9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8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/>
            </a:lvl1pPr>
          </a:lstStyle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0" r:id="rId3"/>
    <p:sldLayoutId id="2147483686" r:id="rId4"/>
    <p:sldLayoutId id="2147483685" r:id="rId5"/>
    <p:sldLayoutId id="2147483662" r:id="rId6"/>
    <p:sldLayoutId id="2147483668" r:id="rId7"/>
    <p:sldLayoutId id="2147483666" r:id="rId8"/>
    <p:sldLayoutId id="2147483667" r:id="rId9"/>
    <p:sldLayoutId id="2147483688" r:id="rId10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visualstudio.com/en-us/get-started/work/work-from-the-kanban-board-vs" TargetMode="External"/><Relationship Id="rId4" Type="http://schemas.openxmlformats.org/officeDocument/2006/relationships/hyperlink" Target="https://www.visualstudio.com/en-us/get-started/work/create-your-backlog-v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msdn.microsoft.com/en-us/Library/vs/alm/Build/vs/define-build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java.visualstudio.com/Docs/Index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visualstudio.com/en-us/get-started/marketplace/get-vsts-extensions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visualstudio.com/en-us/get-started/test/load-test-your-app-vs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3" y="-11119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661" y="1800225"/>
            <a:ext cx="12210662" cy="1208176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Visual Studio Team Service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4740418"/>
            <a:ext cx="11034445" cy="1655762"/>
          </a:xfrm>
        </p:spPr>
        <p:txBody>
          <a:bodyPr>
            <a:normAutofit/>
          </a:bodyPr>
          <a:lstStyle/>
          <a:p>
            <a:pPr algn="l"/>
            <a:r>
              <a:rPr lang="es-AR" sz="4400" dirty="0" smtClean="0">
                <a:solidFill>
                  <a:srgbClr val="00B0F0"/>
                </a:solidFill>
                <a:latin typeface="+mj-lt"/>
              </a:rPr>
              <a:t>Germán Küber</a:t>
            </a:r>
            <a:endParaRPr lang="en-US" sz="4400" dirty="0" smtClean="0">
              <a:solidFill>
                <a:srgbClr val="00B0F0"/>
              </a:solidFill>
              <a:latin typeface="+mj-lt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.Net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Technical Lead</a:t>
            </a:r>
            <a:endParaRPr lang="en-US" sz="3200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Microsoft Azure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app.vssps.visualstudio.com/_static/tfs/20160202T182117/_content/vso-artwork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493274"/>
            <a:ext cx="30861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(Clone)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468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+mj-lt"/>
              </a:rPr>
              <a:t>Abrimos nuestro proyecto de </a:t>
            </a:r>
            <a:r>
              <a:rPr lang="es-ES" sz="2400" dirty="0" err="1" smtClean="0">
                <a:latin typeface="+mj-lt"/>
              </a:rPr>
              <a:t>Team</a:t>
            </a:r>
            <a:r>
              <a:rPr lang="es-ES" sz="2400" dirty="0" smtClean="0">
                <a:latin typeface="+mj-lt"/>
              </a:rPr>
              <a:t> </a:t>
            </a:r>
            <a:r>
              <a:rPr lang="es-ES" sz="2400" dirty="0" err="1" smtClean="0">
                <a:latin typeface="+mj-lt"/>
              </a:rPr>
              <a:t>Service</a:t>
            </a:r>
            <a:r>
              <a:rPr lang="es-ES" sz="2400" dirty="0" smtClean="0">
                <a:latin typeface="+mj-l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+mj-lt"/>
              </a:rPr>
              <a:t>Abrimos Visual Studio.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+mj-lt"/>
              </a:rPr>
              <a:t>Clonamos el repositorio.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 smtClean="0">
              <a:latin typeface="+mj-lt"/>
            </a:endParaRPr>
          </a:p>
        </p:txBody>
      </p:sp>
      <p:pic>
        <p:nvPicPr>
          <p:cNvPr id="8194" name="Picture 2" descr="Click Home, then Open in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3147805"/>
            <a:ext cx="3810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lick the Clone Repository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743118"/>
            <a:ext cx="33337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lick the Clone but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4249737"/>
            <a:ext cx="4016375" cy="23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(Add Code)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026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+mj-lt"/>
              </a:rPr>
              <a:t>Creamos un nuevo proyecto en Visual Studio.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+mj-lt"/>
              </a:rPr>
              <a:t>Verificamos en </a:t>
            </a:r>
            <a:r>
              <a:rPr lang="es-ES" sz="2400" dirty="0" err="1" smtClean="0">
                <a:latin typeface="+mj-lt"/>
              </a:rPr>
              <a:t>Team</a:t>
            </a:r>
            <a:r>
              <a:rPr lang="es-ES" sz="2400" dirty="0" smtClean="0">
                <a:latin typeface="+mj-lt"/>
              </a:rPr>
              <a:t> Explorer los cambios.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latin typeface="+mj-lt"/>
              </a:rPr>
              <a:t>Commiteamos</a:t>
            </a:r>
            <a:r>
              <a:rPr lang="es-ES" sz="2400" dirty="0" smtClean="0">
                <a:latin typeface="+mj-lt"/>
              </a:rPr>
              <a:t> y </a:t>
            </a:r>
            <a:r>
              <a:rPr lang="es-ES" sz="2400" dirty="0" err="1" smtClean="0">
                <a:latin typeface="+mj-lt"/>
              </a:rPr>
              <a:t>pusheamos</a:t>
            </a:r>
            <a:r>
              <a:rPr lang="es-ES" sz="2400" dirty="0" smtClean="0">
                <a:latin typeface="+mj-lt"/>
              </a:rPr>
              <a:t> nuestro código.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 smtClean="0">
              <a:latin typeface="+mj-lt"/>
            </a:endParaRPr>
          </a:p>
        </p:txBody>
      </p:sp>
      <p:pic>
        <p:nvPicPr>
          <p:cNvPr id="9218" name="Picture 2" descr="New solution link in team explo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20" y="2906712"/>
            <a:ext cx="33337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avigate to the Changes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3165098"/>
            <a:ext cx="33337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Enter a message and click Comm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11" y="1299955"/>
            <a:ext cx="3270714" cy="48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(View Code).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321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+mj-lt"/>
              </a:rPr>
              <a:t>Accedemos a nuestro portal de </a:t>
            </a:r>
            <a:r>
              <a:rPr lang="es-ES" sz="2400" dirty="0" err="1" smtClean="0">
                <a:latin typeface="+mj-lt"/>
              </a:rPr>
              <a:t>Team</a:t>
            </a:r>
            <a:r>
              <a:rPr lang="es-ES" sz="2400" dirty="0" smtClean="0">
                <a:latin typeface="+mj-lt"/>
              </a:rPr>
              <a:t> </a:t>
            </a:r>
            <a:r>
              <a:rPr lang="es-ES" sz="2400" dirty="0" err="1" smtClean="0">
                <a:latin typeface="+mj-lt"/>
              </a:rPr>
              <a:t>Service</a:t>
            </a:r>
            <a:r>
              <a:rPr lang="es-ES" sz="2400" dirty="0" smtClean="0">
                <a:latin typeface="+mj-l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+mj-lt"/>
              </a:rPr>
              <a:t>Accedemos a la solapa </a:t>
            </a:r>
            <a:r>
              <a:rPr lang="es-ES" sz="2400" dirty="0" err="1" smtClean="0">
                <a:latin typeface="+mj-lt"/>
              </a:rPr>
              <a:t>Code</a:t>
            </a:r>
            <a:r>
              <a:rPr lang="es-ES" sz="2400" dirty="0" smtClean="0">
                <a:latin typeface="+mj-l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 smtClean="0">
              <a:latin typeface="+mj-lt"/>
            </a:endParaRPr>
          </a:p>
        </p:txBody>
      </p:sp>
      <p:pic>
        <p:nvPicPr>
          <p:cNvPr id="10242" name="Picture 2" descr="See the recently pushed changes unde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3017146"/>
            <a:ext cx="7121525" cy="25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Repositorios</a:t>
            </a:r>
            <a:r>
              <a:rPr lang="en-US" dirty="0" smtClean="0"/>
              <a:t> gratis </a:t>
            </a:r>
            <a:r>
              <a:rPr lang="en-US" dirty="0" err="1" smtClean="0"/>
              <a:t>ilimitados</a:t>
            </a:r>
            <a:endParaRPr lang="en-US" dirty="0"/>
          </a:p>
        </p:txBody>
      </p:sp>
      <p:pic>
        <p:nvPicPr>
          <p:cNvPr id="13314" name="Picture 2" descr="repos gratis ilimita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6" y="3489965"/>
            <a:ext cx="6594861" cy="25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74725" y="1497701"/>
            <a:ext cx="11079822" cy="1321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+mj-lt"/>
              </a:rPr>
              <a:t>No limite sus proyectos de desarrollo. </a:t>
            </a:r>
            <a:endParaRPr lang="es-E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+mj-lt"/>
              </a:rPr>
              <a:t>Visual </a:t>
            </a:r>
            <a:r>
              <a:rPr lang="es-ES" sz="2400" dirty="0">
                <a:latin typeface="+mj-lt"/>
              </a:rPr>
              <a:t>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>
                <a:latin typeface="+mj-lt"/>
              </a:rPr>
              <a:t> ofrece a los equipos la posibilidad de crear los repositorios </a:t>
            </a:r>
            <a:r>
              <a:rPr lang="es-ES" sz="2400" dirty="0" err="1">
                <a:latin typeface="+mj-lt"/>
              </a:rPr>
              <a:t>Git</a:t>
            </a:r>
            <a:r>
              <a:rPr lang="es-ES" sz="2400" dirty="0">
                <a:latin typeface="+mj-lt"/>
              </a:rPr>
              <a:t> o TFVC necesarios para cada proyecto.</a:t>
            </a:r>
            <a:endParaRPr lang="es-E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1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Integración</a:t>
            </a:r>
            <a:r>
              <a:rPr lang="en-US" dirty="0" smtClean="0"/>
              <a:t> con Visual Studio</a:t>
            </a:r>
            <a:endParaRPr lang="en-US" dirty="0"/>
          </a:p>
        </p:txBody>
      </p:sp>
      <p:pic>
        <p:nvPicPr>
          <p:cNvPr id="14338" name="Picture 2" descr="herramientas de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20" y="3369195"/>
            <a:ext cx="8245475" cy="313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74725" y="1497701"/>
            <a:ext cx="11079822" cy="1321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+mj-lt"/>
              </a:rPr>
              <a:t>No limite sus proyectos de desarrollo. </a:t>
            </a:r>
            <a:endParaRPr lang="es-E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+mj-lt"/>
              </a:rPr>
              <a:t>Visual </a:t>
            </a:r>
            <a:r>
              <a:rPr lang="es-ES" sz="2400" dirty="0">
                <a:latin typeface="+mj-lt"/>
              </a:rPr>
              <a:t>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>
                <a:latin typeface="+mj-lt"/>
              </a:rPr>
              <a:t> ofrece a los equipos la posibilidad de crear los repositorios </a:t>
            </a:r>
            <a:r>
              <a:rPr lang="es-ES" sz="2400" dirty="0" err="1">
                <a:latin typeface="+mj-lt"/>
              </a:rPr>
              <a:t>Git</a:t>
            </a:r>
            <a:r>
              <a:rPr lang="es-ES" sz="2400" dirty="0">
                <a:latin typeface="+mj-lt"/>
              </a:rPr>
              <a:t> o TFVC necesarios para cada proyecto.</a:t>
            </a:r>
            <a:endParaRPr lang="es-E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Multiplataforma</a:t>
            </a:r>
            <a:endParaRPr lang="en-US" dirty="0"/>
          </a:p>
        </p:txBody>
      </p:sp>
      <p:pic>
        <p:nvPicPr>
          <p:cNvPr id="15362" name="Picture 2" descr="Multiplatafor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31" y="4182247"/>
            <a:ext cx="6036009" cy="22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74725" y="1497701"/>
            <a:ext cx="11079822" cy="2827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Los repositorios </a:t>
            </a:r>
            <a:r>
              <a:rPr lang="es-ES" sz="2400" dirty="0" err="1">
                <a:latin typeface="+mj-lt"/>
              </a:rPr>
              <a:t>Git</a:t>
            </a:r>
            <a:r>
              <a:rPr lang="es-ES" sz="2400" dirty="0">
                <a:latin typeface="+mj-lt"/>
              </a:rPr>
              <a:t> hospedados en Visual 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>
                <a:latin typeface="+mj-lt"/>
              </a:rPr>
              <a:t> son accesibles desde cualquier cliente de </a:t>
            </a:r>
            <a:r>
              <a:rPr lang="es-ES" sz="2400" dirty="0" err="1">
                <a:latin typeface="+mj-lt"/>
              </a:rPr>
              <a:t>Git</a:t>
            </a:r>
            <a:r>
              <a:rPr lang="es-ES" sz="2400" dirty="0">
                <a:latin typeface="+mj-lt"/>
              </a:rPr>
              <a:t> o plataforma.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¿</a:t>
            </a:r>
            <a:r>
              <a:rPr lang="es-ES" sz="2400" dirty="0">
                <a:latin typeface="+mj-lt"/>
              </a:rPr>
              <a:t>IDE de Eclipse? ¡Claro que sí!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¿</a:t>
            </a:r>
            <a:r>
              <a:rPr lang="es-ES" sz="2400" dirty="0">
                <a:latin typeface="+mj-lt"/>
              </a:rPr>
              <a:t>Línea de comandos de Linux? Por supuesto, es </a:t>
            </a:r>
            <a:r>
              <a:rPr lang="es-ES" sz="2400" dirty="0" err="1">
                <a:latin typeface="+mj-lt"/>
              </a:rPr>
              <a:t>Git</a:t>
            </a:r>
            <a:r>
              <a:rPr lang="es-ES" sz="2400" dirty="0">
                <a:latin typeface="+mj-lt"/>
              </a:rPr>
              <a:t> y funciona</a:t>
            </a:r>
            <a:r>
              <a:rPr lang="es-ES" sz="2400" dirty="0" smtClean="0">
                <a:latin typeface="+mj-lt"/>
              </a:rPr>
              <a:t>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¿Desarrollando con Java? Visual 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>
                <a:latin typeface="+mj-lt"/>
              </a:rPr>
              <a:t> se adapta a la perfección al flujo de trabajo de Java: puede usar los IDE y las herramientas de compilación que ya conoce.</a:t>
            </a:r>
          </a:p>
        </p:txBody>
      </p:sp>
    </p:spTree>
    <p:extLst>
      <p:ext uri="{BB962C8B-B14F-4D97-AF65-F5344CB8AC3E}">
        <p14:creationId xmlns:p14="http://schemas.microsoft.com/office/powerpoint/2010/main" val="2310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Flujos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modernos</a:t>
            </a:r>
            <a:endParaRPr lang="en-US" dirty="0"/>
          </a:p>
        </p:txBody>
      </p:sp>
      <p:pic>
        <p:nvPicPr>
          <p:cNvPr id="16386" name="Picture 2" descr="flujos de trabajo moder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95" y="3847109"/>
            <a:ext cx="6045214" cy="25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74725" y="1497701"/>
            <a:ext cx="11079822" cy="2827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Las bifurcaciones aíslan el riesgo en un proyecto de desarrollo.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Las </a:t>
            </a:r>
            <a:r>
              <a:rPr lang="es-ES" sz="2400" dirty="0">
                <a:latin typeface="+mj-lt"/>
              </a:rPr>
              <a:t>solicitudes de extracción proporcionan herramientas que facilitan la </a:t>
            </a:r>
            <a:r>
              <a:rPr lang="es-ES" sz="2400" dirty="0" smtClean="0">
                <a:latin typeface="+mj-lt"/>
              </a:rPr>
              <a:t>colaboración.</a:t>
            </a:r>
          </a:p>
          <a:p>
            <a:r>
              <a:rPr lang="es-ES" sz="2400" dirty="0" smtClean="0">
                <a:latin typeface="+mj-lt"/>
              </a:rPr>
              <a:t>Las </a:t>
            </a:r>
            <a:r>
              <a:rPr lang="es-ES" sz="2400" dirty="0">
                <a:latin typeface="+mj-lt"/>
              </a:rPr>
              <a:t>experiencias web enriquecidas para dejar comentarios en código y aprobar cambios simplifican las revisiones de código y las hacen más productivas.</a:t>
            </a:r>
          </a:p>
        </p:txBody>
      </p:sp>
    </p:spTree>
    <p:extLst>
      <p:ext uri="{BB962C8B-B14F-4D97-AF65-F5344CB8AC3E}">
        <p14:creationId xmlns:p14="http://schemas.microsoft.com/office/powerpoint/2010/main" val="39924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Directivas</a:t>
            </a:r>
            <a:r>
              <a:rPr lang="en-US" dirty="0"/>
              <a:t> de </a:t>
            </a:r>
            <a:r>
              <a:rPr lang="en-US" dirty="0" err="1"/>
              <a:t>bifurcación</a:t>
            </a:r>
            <a:endParaRPr lang="en-US" dirty="0"/>
          </a:p>
        </p:txBody>
      </p:sp>
      <p:pic>
        <p:nvPicPr>
          <p:cNvPr id="17410" name="Picture 2" descr="las políticas del p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29" y="4204407"/>
            <a:ext cx="6057342" cy="23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74725" y="1497701"/>
            <a:ext cx="11079822" cy="2827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A veces un proyecto de desarrollo puede parecer un caos. Controle el caos con directivas de código</a:t>
            </a:r>
            <a:r>
              <a:rPr lang="es-ES" sz="2400" dirty="0" smtClean="0">
                <a:latin typeface="+mj-lt"/>
              </a:rPr>
              <a:t>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Refuerce los procedimientos recomendados al requerir que todos los envíos de código tengan revisiones de </a:t>
            </a:r>
            <a:r>
              <a:rPr lang="es-ES" sz="2400" dirty="0" smtClean="0">
                <a:latin typeface="+mj-lt"/>
              </a:rPr>
              <a:t>código.</a:t>
            </a:r>
          </a:p>
          <a:p>
            <a:r>
              <a:rPr lang="es-ES" sz="2400" dirty="0">
                <a:latin typeface="+mj-lt"/>
              </a:rPr>
              <a:t>E</a:t>
            </a:r>
            <a:r>
              <a:rPr lang="es-ES" sz="2400" dirty="0" smtClean="0">
                <a:latin typeface="+mj-lt"/>
              </a:rPr>
              <a:t>limine </a:t>
            </a:r>
            <a:r>
              <a:rPr lang="es-ES" sz="2400" dirty="0">
                <a:latin typeface="+mj-lt"/>
              </a:rPr>
              <a:t>errores de </a:t>
            </a:r>
            <a:r>
              <a:rPr lang="es-ES" sz="2400" dirty="0" smtClean="0">
                <a:latin typeface="+mj-lt"/>
              </a:rPr>
              <a:t>compilación.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15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Integración</a:t>
            </a:r>
            <a:r>
              <a:rPr lang="en-US" dirty="0" smtClean="0"/>
              <a:t> con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/>
          </a:p>
        </p:txBody>
      </p:sp>
      <p:pic>
        <p:nvPicPr>
          <p:cNvPr id="20482" name="Picture 2" descr="la integración de elementos de traba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24" y="3755940"/>
            <a:ext cx="6394365" cy="243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74725" y="1497701"/>
            <a:ext cx="11079822" cy="172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Vincule código a tareas, errores e </a:t>
            </a:r>
            <a:r>
              <a:rPr lang="es-ES" sz="2400" dirty="0" smtClean="0">
                <a:latin typeface="+mj-lt"/>
              </a:rPr>
              <a:t>historias.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¿Se pregunta si ese error se corrigió en producción? Al asociar errores y tareas al código, es posible saber si una característica se añadió a una determinada versión o si un error que se corrigió la semana pasada se incluye en la versión actual.</a:t>
            </a:r>
          </a:p>
        </p:txBody>
      </p:sp>
    </p:spTree>
    <p:extLst>
      <p:ext uri="{BB962C8B-B14F-4D97-AF65-F5344CB8AC3E}">
        <p14:creationId xmlns:p14="http://schemas.microsoft.com/office/powerpoint/2010/main" val="1468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4725" y="1497701"/>
            <a:ext cx="11079822" cy="172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Identifique, compare y </a:t>
            </a:r>
            <a:r>
              <a:rPr lang="es-ES" sz="2400" dirty="0" smtClean="0">
                <a:latin typeface="+mj-lt"/>
              </a:rPr>
              <a:t>anote.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Identificar el origen de un cambio de código es mucho más fácil con la vista de historial en Visual 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 smtClean="0">
                <a:latin typeface="+mj-lt"/>
              </a:rPr>
              <a:t>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Las vistas de historial de bifurcaciones, de historial de archivos y de código anotado facilita la compresión de una parte de código o la localización del autor de un cambio.</a:t>
            </a:r>
          </a:p>
        </p:txBody>
      </p:sp>
      <p:pic>
        <p:nvPicPr>
          <p:cNvPr id="1026" name="Picture 2" descr="Ver cambios histór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56" y="3846040"/>
            <a:ext cx="605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4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Agenda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2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s-ES" sz="40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¿Que es Visual </a:t>
            </a:r>
            <a:r>
              <a:rPr lang="es-E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Studio </a:t>
            </a:r>
            <a:r>
              <a:rPr lang="es-ES" sz="40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Team</a:t>
            </a:r>
            <a:r>
              <a:rPr lang="es-E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Service</a:t>
            </a:r>
            <a:r>
              <a:rPr lang="es-E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?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s-E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Control de versiones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s-E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Herramientas agiles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s-E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Integración continua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s-ES" sz="4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s-E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Herramientas multiplataforma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s-ES" sz="40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Integración y </a:t>
            </a:r>
            <a:r>
              <a:rPr lang="es-E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extensiones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s-ES" sz="40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Pruebas de carga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s-ES" sz="40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endParaRPr lang="en-US" dirty="0"/>
          </a:p>
        </p:txBody>
      </p:sp>
      <p:pic>
        <p:nvPicPr>
          <p:cNvPr id="19460" name="Picture 4" descr="Asegure su cód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76" y="4386926"/>
            <a:ext cx="5798623" cy="220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74725" y="1497700"/>
            <a:ext cx="11079822" cy="28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Administración de permisos </a:t>
            </a:r>
            <a:r>
              <a:rPr lang="es-ES" sz="2400" dirty="0" smtClean="0">
                <a:latin typeface="+mj-lt"/>
              </a:rPr>
              <a:t>empresariales.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Administre el acceso al código mediante la definición de grupos y la concesión de permisos para leer, contribuir, crear bifurcaciones y etiquetar versiones</a:t>
            </a:r>
            <a:r>
              <a:rPr lang="es-ES" sz="2400" dirty="0" smtClean="0">
                <a:latin typeface="+mj-lt"/>
              </a:rPr>
              <a:t>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Acceso restringido a acciones </a:t>
            </a:r>
            <a:r>
              <a:rPr lang="es-ES" sz="2400" dirty="0" err="1">
                <a:latin typeface="+mj-lt"/>
              </a:rPr>
              <a:t>Git</a:t>
            </a:r>
            <a:r>
              <a:rPr lang="es-ES" sz="2400" dirty="0">
                <a:latin typeface="+mj-lt"/>
              </a:rPr>
              <a:t> como creación y eliminación de </a:t>
            </a:r>
            <a:r>
              <a:rPr lang="es-ES" sz="2400" dirty="0" smtClean="0">
                <a:latin typeface="+mj-lt"/>
              </a:rPr>
              <a:t>repositorios.</a:t>
            </a:r>
          </a:p>
          <a:p>
            <a:r>
              <a:rPr lang="es-ES" sz="2400" dirty="0" smtClean="0">
                <a:latin typeface="+mj-lt"/>
              </a:rPr>
              <a:t>Capacidad </a:t>
            </a:r>
            <a:r>
              <a:rPr lang="es-ES" sz="2400" dirty="0">
                <a:latin typeface="+mj-lt"/>
              </a:rPr>
              <a:t>de reescribir el historial.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Bloquee </a:t>
            </a:r>
            <a:r>
              <a:rPr lang="es-ES" sz="2400" dirty="0">
                <a:latin typeface="+mj-lt"/>
              </a:rPr>
              <a:t>bifurcaciones durante periodos críticos o cuando un proyecto está inactivo.</a:t>
            </a:r>
          </a:p>
        </p:txBody>
      </p:sp>
    </p:spTree>
    <p:extLst>
      <p:ext uri="{BB962C8B-B14F-4D97-AF65-F5344CB8AC3E}">
        <p14:creationId xmlns:p14="http://schemas.microsoft.com/office/powerpoint/2010/main" val="1768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3" y="-11119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Crear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Team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Fundation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Version Control Repository</a:t>
            </a:r>
          </a:p>
        </p:txBody>
      </p:sp>
      <p:pic>
        <p:nvPicPr>
          <p:cNvPr id="6" name="Picture 2" descr="https://app.vssps.visualstudio.com/_static/tfs/20160202T182117/_content/vso-artwork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35" y="5140842"/>
            <a:ext cx="2132487" cy="16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770980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err="1"/>
              <a:t>Herramientas</a:t>
            </a:r>
            <a:r>
              <a:rPr lang="en-US" sz="8000" dirty="0"/>
              <a:t> </a:t>
            </a:r>
            <a:r>
              <a:rPr lang="en-US" sz="8000" dirty="0" err="1"/>
              <a:t>ágiles</a:t>
            </a:r>
            <a:endParaRPr lang="en-US" sz="8000" dirty="0"/>
          </a:p>
        </p:txBody>
      </p:sp>
      <p:pic>
        <p:nvPicPr>
          <p:cNvPr id="22530" name="Picture 2" descr="Kanban board based on Agile process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281237"/>
            <a:ext cx="66675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 smtClean="0"/>
              <a:t>ágiles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99955"/>
            <a:ext cx="12192000" cy="1811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4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2962" y="1302542"/>
            <a:ext cx="11079822" cy="3796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latin typeface="+mj-lt"/>
              </a:rPr>
              <a:t>Sea ágil, con sus propias reglas. </a:t>
            </a:r>
            <a:endParaRPr lang="es-ES" sz="2800" dirty="0" smtClean="0">
              <a:latin typeface="+mj-lt"/>
            </a:endParaRPr>
          </a:p>
          <a:p>
            <a:r>
              <a:rPr lang="es-ES" sz="2800" dirty="0" smtClean="0">
                <a:latin typeface="+mj-lt"/>
              </a:rPr>
              <a:t>Capture</a:t>
            </a:r>
            <a:r>
              <a:rPr lang="es-ES" sz="2800" dirty="0">
                <a:latin typeface="+mj-lt"/>
              </a:rPr>
              <a:t>, priorice y realice un seguimiento del trabajo con </a:t>
            </a:r>
            <a:r>
              <a:rPr lang="es-ES" sz="2800" dirty="0" smtClean="0">
                <a:latin typeface="+mj-lt"/>
              </a:rPr>
              <a:t>los paneles </a:t>
            </a:r>
            <a:r>
              <a:rPr lang="es-ES" sz="2800" dirty="0" err="1">
                <a:latin typeface="+mj-lt"/>
              </a:rPr>
              <a:t>Kanban</a:t>
            </a:r>
            <a:r>
              <a:rPr lang="es-ES" sz="2800" dirty="0">
                <a:latin typeface="+mj-lt"/>
              </a:rPr>
              <a:t> personalizables. </a:t>
            </a:r>
            <a:endParaRPr lang="es-ES" sz="2800" dirty="0" smtClean="0">
              <a:latin typeface="+mj-lt"/>
            </a:endParaRPr>
          </a:p>
          <a:p>
            <a:r>
              <a:rPr lang="es-ES" sz="2800" dirty="0" smtClean="0">
                <a:latin typeface="+mj-lt"/>
              </a:rPr>
              <a:t>Los </a:t>
            </a:r>
            <a:r>
              <a:rPr lang="es-ES" sz="2800" dirty="0">
                <a:latin typeface="+mj-lt"/>
              </a:rPr>
              <a:t>elementos de trabajo se vinculan directamente al código para garantizar la </a:t>
            </a:r>
            <a:r>
              <a:rPr lang="es-ES" sz="2800" dirty="0" smtClean="0">
                <a:latin typeface="+mj-lt"/>
              </a:rPr>
              <a:t>transparencia. </a:t>
            </a:r>
          </a:p>
          <a:p>
            <a:r>
              <a:rPr lang="es-ES" sz="2800" dirty="0" smtClean="0">
                <a:latin typeface="+mj-lt"/>
              </a:rPr>
              <a:t>Cree paneles </a:t>
            </a:r>
            <a:r>
              <a:rPr lang="es-ES" sz="2800" dirty="0">
                <a:latin typeface="+mj-lt"/>
              </a:rPr>
              <a:t>de información completos para obtener informes fácilmente.</a:t>
            </a:r>
            <a:endParaRPr lang="es-ES" sz="2800" dirty="0" smtClean="0">
              <a:latin typeface="+mj-lt"/>
            </a:endParaRPr>
          </a:p>
        </p:txBody>
      </p:sp>
      <p:pic>
        <p:nvPicPr>
          <p:cNvPr id="8" name="Picture 2" descr="Kanban board based on Agile process templ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487" y="4791135"/>
            <a:ext cx="2823004" cy="16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8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Backlogs</a:t>
            </a:r>
          </a:p>
        </p:txBody>
      </p:sp>
      <p:pic>
        <p:nvPicPr>
          <p:cNvPr id="27652" name="Picture 4" descr="Reorder work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3" y="3299562"/>
            <a:ext cx="5214941" cy="331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Product back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95" y="2964637"/>
            <a:ext cx="4813300" cy="292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 descr="Filter using 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32" y="5094624"/>
            <a:ext cx="4107864" cy="159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172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Defina</a:t>
            </a:r>
            <a:r>
              <a:rPr lang="es-ES" sz="2400" dirty="0">
                <a:latin typeface="+mj-lt"/>
              </a:rPr>
              <a:t>, priorice y descomponga rápidamente el trabajo para su proyecto.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La </a:t>
            </a:r>
            <a:r>
              <a:rPr lang="es-ES" sz="2400" dirty="0">
                <a:latin typeface="+mj-lt"/>
              </a:rPr>
              <a:t>priorización resulta sencilla ya que la reordenación de arrastrar y colocar le ayuda a mantener el trabajo más importante en la parte superior de su trabajo pendiente.</a:t>
            </a:r>
          </a:p>
        </p:txBody>
      </p:sp>
    </p:spTree>
    <p:extLst>
      <p:ext uri="{BB962C8B-B14F-4D97-AF65-F5344CB8AC3E}">
        <p14:creationId xmlns:p14="http://schemas.microsoft.com/office/powerpoint/2010/main" val="30261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Scrum</a:t>
            </a:r>
          </a:p>
        </p:txBody>
      </p:sp>
      <p:pic>
        <p:nvPicPr>
          <p:cNvPr id="26628" name="Picture 4" descr="Sprint pla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3" y="3781810"/>
            <a:ext cx="4184624" cy="239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Capa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02" y="4706224"/>
            <a:ext cx="4308910" cy="18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 descr="Capacity char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94" y="3440762"/>
            <a:ext cx="4196271" cy="31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172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Limpie, estime, ejecute.</a:t>
            </a:r>
            <a:endParaRPr lang="es-ES" sz="2400" dirty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Planee </a:t>
            </a:r>
            <a:r>
              <a:rPr lang="es-ES" sz="2400" dirty="0" err="1">
                <a:latin typeface="+mj-lt"/>
              </a:rPr>
              <a:t>sprints</a:t>
            </a:r>
            <a:r>
              <a:rPr lang="es-ES" sz="2400" dirty="0">
                <a:latin typeface="+mj-lt"/>
              </a:rPr>
              <a:t> con planificación de capacidad basada en </a:t>
            </a:r>
            <a:r>
              <a:rPr lang="es-ES" sz="2400" dirty="0" smtClean="0">
                <a:latin typeface="+mj-lt"/>
              </a:rPr>
              <a:t>equipos.</a:t>
            </a:r>
          </a:p>
          <a:p>
            <a:r>
              <a:rPr lang="es-ES" sz="2400" dirty="0" smtClean="0">
                <a:latin typeface="+mj-lt"/>
              </a:rPr>
              <a:t>Asigne </a:t>
            </a:r>
            <a:r>
              <a:rPr lang="es-ES" sz="2400" dirty="0">
                <a:latin typeface="+mj-lt"/>
              </a:rPr>
              <a:t>trabajo arrastrando y </a:t>
            </a:r>
            <a:r>
              <a:rPr lang="es-ES" sz="2400" dirty="0" smtClean="0">
                <a:latin typeface="+mj-lt"/>
              </a:rPr>
              <a:t>colocando.</a:t>
            </a:r>
          </a:p>
          <a:p>
            <a:r>
              <a:rPr lang="es-ES" sz="2400" dirty="0" smtClean="0">
                <a:latin typeface="+mj-lt"/>
              </a:rPr>
              <a:t>Supervise </a:t>
            </a:r>
            <a:r>
              <a:rPr lang="es-ES" sz="2400" dirty="0">
                <a:latin typeface="+mj-lt"/>
              </a:rPr>
              <a:t>el progreso por el sprint con gráficos de evolución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18374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Kanban</a:t>
            </a:r>
          </a:p>
        </p:txBody>
      </p:sp>
      <p:pic>
        <p:nvPicPr>
          <p:cNvPr id="1028" name="Picture 4" descr="Kanban, assign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09" y="4162551"/>
            <a:ext cx="6949594" cy="24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 the cumulative flow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1" y="4526411"/>
            <a:ext cx="2883610" cy="210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0"/>
            <a:ext cx="11079822" cy="2810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Elimine desperdicios.</a:t>
            </a:r>
            <a:endParaRPr lang="es-ES" sz="2400" dirty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Cada </a:t>
            </a:r>
            <a:r>
              <a:rPr lang="es-ES" sz="2400" dirty="0">
                <a:latin typeface="+mj-lt"/>
              </a:rPr>
              <a:t>trabajo pendiente en Visual 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>
                <a:latin typeface="+mj-lt"/>
              </a:rPr>
              <a:t> se incluye con un panel </a:t>
            </a:r>
            <a:r>
              <a:rPr lang="es-ES" sz="2400" dirty="0" err="1">
                <a:latin typeface="+mj-lt"/>
              </a:rPr>
              <a:t>Kanban</a:t>
            </a:r>
            <a:r>
              <a:rPr lang="es-ES" sz="2400" dirty="0">
                <a:latin typeface="+mj-lt"/>
              </a:rPr>
              <a:t> integrado.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Personalice </a:t>
            </a:r>
            <a:r>
              <a:rPr lang="es-ES" sz="2400" dirty="0">
                <a:latin typeface="+mj-lt"/>
              </a:rPr>
              <a:t>las columnas para adaptarlas a su flujo de </a:t>
            </a:r>
            <a:r>
              <a:rPr lang="es-ES" sz="2400" dirty="0" smtClean="0">
                <a:latin typeface="+mj-lt"/>
              </a:rPr>
              <a:t>trabajo.</a:t>
            </a:r>
          </a:p>
          <a:p>
            <a:r>
              <a:rPr lang="es-ES" sz="2400" dirty="0">
                <a:latin typeface="+mj-lt"/>
              </a:rPr>
              <a:t>E</a:t>
            </a:r>
            <a:r>
              <a:rPr lang="es-ES" sz="2400" dirty="0" smtClean="0">
                <a:latin typeface="+mj-lt"/>
              </a:rPr>
              <a:t>stablezca </a:t>
            </a:r>
            <a:r>
              <a:rPr lang="es-ES" sz="2400" dirty="0">
                <a:latin typeface="+mj-lt"/>
              </a:rPr>
              <a:t>límites de trabajo en curso para supervisar el </a:t>
            </a:r>
            <a:r>
              <a:rPr lang="es-ES" sz="2400" dirty="0" smtClean="0">
                <a:latin typeface="+mj-lt"/>
              </a:rPr>
              <a:t>flujo.</a:t>
            </a:r>
          </a:p>
          <a:p>
            <a:r>
              <a:rPr lang="es-ES" sz="2400" dirty="0">
                <a:latin typeface="+mj-lt"/>
              </a:rPr>
              <a:t>A</a:t>
            </a:r>
            <a:r>
              <a:rPr lang="es-ES" sz="2400" dirty="0" smtClean="0">
                <a:latin typeface="+mj-lt"/>
              </a:rPr>
              <a:t>rrastre </a:t>
            </a:r>
            <a:r>
              <a:rPr lang="es-ES" sz="2400" dirty="0">
                <a:latin typeface="+mj-lt"/>
              </a:rPr>
              <a:t>y coloque elementos por las columnas correctas conforme empieza y finaliza el trabajo.</a:t>
            </a:r>
          </a:p>
        </p:txBody>
      </p:sp>
    </p:spTree>
    <p:extLst>
      <p:ext uri="{BB962C8B-B14F-4D97-AF65-F5344CB8AC3E}">
        <p14:creationId xmlns:p14="http://schemas.microsoft.com/office/powerpoint/2010/main" val="6883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Dashboards</a:t>
            </a:r>
          </a:p>
        </p:txBody>
      </p:sp>
      <p:pic>
        <p:nvPicPr>
          <p:cNvPr id="24582" name="Picture 6" descr="Example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01" y="3396099"/>
            <a:ext cx="2934164" cy="32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4" name="Picture 8" descr="Team dash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42" y="3336325"/>
            <a:ext cx="3509320" cy="33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74725" y="1497701"/>
            <a:ext cx="11079822" cy="183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latin typeface="+mj-lt"/>
              </a:rPr>
              <a:t>Reuna</a:t>
            </a:r>
            <a:r>
              <a:rPr lang="es-ES" sz="2400" dirty="0" smtClean="0">
                <a:latin typeface="+mj-lt"/>
              </a:rPr>
              <a:t> </a:t>
            </a:r>
            <a:r>
              <a:rPr lang="es-ES" sz="2400" dirty="0">
                <a:latin typeface="+mj-lt"/>
              </a:rPr>
              <a:t>los elementos </a:t>
            </a:r>
            <a:r>
              <a:rPr lang="es-ES" sz="2400" dirty="0" smtClean="0">
                <a:latin typeface="+mj-lt"/>
              </a:rPr>
              <a:t>esenciales.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Cree paneles que proporcionen visibilidad para su equipo y las partes interesadas</a:t>
            </a:r>
            <a:r>
              <a:rPr lang="es-ES" sz="2400" dirty="0" smtClean="0">
                <a:latin typeface="+mj-lt"/>
              </a:rPr>
              <a:t>.</a:t>
            </a:r>
          </a:p>
          <a:p>
            <a:r>
              <a:rPr lang="es-ES" sz="2400" dirty="0" smtClean="0">
                <a:latin typeface="+mj-lt"/>
              </a:rPr>
              <a:t>Deje </a:t>
            </a:r>
            <a:r>
              <a:rPr lang="es-ES" sz="2400" dirty="0">
                <a:latin typeface="+mj-lt"/>
              </a:rPr>
              <a:t>de preocuparse por dónde encontrar las cosas y use en su lugar Visual 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>
                <a:latin typeface="+mj-lt"/>
              </a:rPr>
              <a:t> para que todo el mundo vaya a la misma página.</a:t>
            </a:r>
          </a:p>
        </p:txBody>
      </p:sp>
    </p:spTree>
    <p:extLst>
      <p:ext uri="{BB962C8B-B14F-4D97-AF65-F5344CB8AC3E}">
        <p14:creationId xmlns:p14="http://schemas.microsoft.com/office/powerpoint/2010/main" val="7574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Paneles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183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Reuniones </a:t>
            </a:r>
            <a:r>
              <a:rPr lang="es-ES" sz="2400" dirty="0">
                <a:latin typeface="+mj-lt"/>
              </a:rPr>
              <a:t>diarias </a:t>
            </a:r>
            <a:r>
              <a:rPr lang="es-ES" sz="2400" dirty="0" smtClean="0">
                <a:latin typeface="+mj-lt"/>
              </a:rPr>
              <a:t>breves.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Ejecute su sprint con un panel de tareas adecuado a su propósito donde pueda ver el trabajo conforme se realiza.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Dinamice </a:t>
            </a:r>
            <a:r>
              <a:rPr lang="es-ES" sz="2400" dirty="0">
                <a:latin typeface="+mj-lt"/>
              </a:rPr>
              <a:t>el panel por miembro del equipo o historia haciendo que las reuniones breves diarias sean rápidas y eficaces.</a:t>
            </a:r>
          </a:p>
        </p:txBody>
      </p:sp>
      <p:pic>
        <p:nvPicPr>
          <p:cNvPr id="3074" name="Picture 2" descr="Taskbo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714235"/>
            <a:ext cx="605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8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Conectado</a:t>
            </a:r>
            <a:r>
              <a:rPr lang="en-US" dirty="0"/>
              <a:t> a </a:t>
            </a:r>
            <a:r>
              <a:rPr lang="en-US" dirty="0" err="1"/>
              <a:t>código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183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Seguimiento y </a:t>
            </a:r>
            <a:r>
              <a:rPr lang="es-ES" sz="2400" dirty="0" smtClean="0">
                <a:latin typeface="+mj-lt"/>
              </a:rPr>
              <a:t>visibilidad.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Todos los cambios de código se vinculan directamente a la historia, el error o la tarea que dirige el trabajo.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Visual </a:t>
            </a:r>
            <a:r>
              <a:rPr lang="es-ES" sz="2400" dirty="0">
                <a:latin typeface="+mj-lt"/>
              </a:rPr>
              <a:t>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>
                <a:latin typeface="+mj-lt"/>
              </a:rPr>
              <a:t> ofrece seguimiento y visibilidad sin igual para su código base en evolución.</a:t>
            </a:r>
          </a:p>
        </p:txBody>
      </p:sp>
      <p:pic>
        <p:nvPicPr>
          <p:cNvPr id="3074" name="Picture 2" descr="Taskbo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714235"/>
            <a:ext cx="605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¿Que </a:t>
            </a:r>
            <a:r>
              <a:rPr lang="es-MX" dirty="0" smtClean="0"/>
              <a:t>es</a:t>
            </a:r>
            <a:r>
              <a:rPr lang="en-US" dirty="0" smtClean="0"/>
              <a:t> Visual Studio Team Service?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72383"/>
            <a:ext cx="12192000" cy="143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 smtClean="0">
                <a:latin typeface="+mj-lt"/>
              </a:rPr>
              <a:t>Es una herramientas que derriba barreras entre los equipos, fomenta la colaboración y mejora la calidad de nuestro software.</a:t>
            </a:r>
            <a:endParaRPr lang="en-US" sz="3400" dirty="0">
              <a:latin typeface="+mj-lt"/>
            </a:endParaRPr>
          </a:p>
        </p:txBody>
      </p:sp>
      <p:pic>
        <p:nvPicPr>
          <p:cNvPr id="3074" name="Picture 2" descr="Proce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3400425"/>
            <a:ext cx="8677275" cy="3105150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009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284689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Alineación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183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Alineación y </a:t>
            </a:r>
            <a:r>
              <a:rPr lang="es-ES" sz="2400" dirty="0" smtClean="0">
                <a:latin typeface="+mj-lt"/>
              </a:rPr>
              <a:t>autonomía.</a:t>
            </a:r>
            <a:endParaRPr lang="es-ES" sz="2400" dirty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No </a:t>
            </a:r>
            <a:r>
              <a:rPr lang="es-ES" sz="2400" dirty="0">
                <a:latin typeface="+mj-lt"/>
              </a:rPr>
              <a:t>es solo para su equipo, es para su organización.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Asigne </a:t>
            </a:r>
            <a:r>
              <a:rPr lang="es-ES" sz="2400" dirty="0">
                <a:latin typeface="+mj-lt"/>
              </a:rPr>
              <a:t>cada historia de su trabajo pendiente al escenario empresarial </a:t>
            </a:r>
            <a:r>
              <a:rPr lang="es-ES" sz="2400" dirty="0" smtClean="0">
                <a:latin typeface="+mj-lt"/>
              </a:rPr>
              <a:t>correspondiente, asegurándose </a:t>
            </a:r>
            <a:r>
              <a:rPr lang="es-ES" sz="2400" dirty="0">
                <a:latin typeface="+mj-lt"/>
              </a:rPr>
              <a:t>de que comprende que el valor que se está entregando contribuye a las necesidades del negocio.</a:t>
            </a:r>
          </a:p>
        </p:txBody>
      </p:sp>
      <p:pic>
        <p:nvPicPr>
          <p:cNvPr id="8194" name="Picture 2" descr="Portfol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37" y="3755424"/>
            <a:ext cx="605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284689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Gráficos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183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Visualice de </a:t>
            </a:r>
            <a:r>
              <a:rPr lang="es-ES" sz="2400" dirty="0">
                <a:latin typeface="+mj-lt"/>
              </a:rPr>
              <a:t>lo que realmente </a:t>
            </a:r>
            <a:r>
              <a:rPr lang="es-ES" sz="2400" dirty="0" smtClean="0">
                <a:latin typeface="+mj-lt"/>
              </a:rPr>
              <a:t>importa.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Cree gráficos que hacen que sus datos cobren vida y haga que estén visibles para su equipo, organización y partes interesadas.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Empiece </a:t>
            </a:r>
            <a:r>
              <a:rPr lang="es-ES" sz="2400" dirty="0">
                <a:latin typeface="+mj-lt"/>
              </a:rPr>
              <a:t>a partir de una consulta y cree un gráfico que resalte el trabajo que necesita atención.</a:t>
            </a:r>
          </a:p>
        </p:txBody>
      </p:sp>
      <p:pic>
        <p:nvPicPr>
          <p:cNvPr id="5" name="Picture 2" descr="Dashbo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4065499"/>
            <a:ext cx="4881245" cy="1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hoose Tester and Outcome for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22" y="4065499"/>
            <a:ext cx="4769803" cy="254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6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284689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Pronóstico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183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Mire </a:t>
            </a:r>
            <a:r>
              <a:rPr lang="es-ES" sz="2400" dirty="0">
                <a:latin typeface="+mj-lt"/>
              </a:rPr>
              <a:t>al futuro con </a:t>
            </a:r>
            <a:r>
              <a:rPr lang="es-ES" sz="2400" dirty="0" smtClean="0">
                <a:latin typeface="+mj-lt"/>
              </a:rPr>
              <a:t>confianza.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Mire al futuro con </a:t>
            </a:r>
            <a:r>
              <a:rPr lang="es-ES" sz="2400" dirty="0" smtClean="0">
                <a:latin typeface="+mj-lt"/>
              </a:rPr>
              <a:t>un pronóstico </a:t>
            </a:r>
            <a:r>
              <a:rPr lang="es-ES" sz="2400" dirty="0">
                <a:latin typeface="+mj-lt"/>
              </a:rPr>
              <a:t>sencillo </a:t>
            </a:r>
            <a:r>
              <a:rPr lang="es-ES" sz="2400" dirty="0" smtClean="0">
                <a:latin typeface="+mj-lt"/>
              </a:rPr>
              <a:t>de </a:t>
            </a:r>
            <a:r>
              <a:rPr lang="es-ES" sz="2400" dirty="0">
                <a:latin typeface="+mj-lt"/>
              </a:rPr>
              <a:t>su trabajo pendiente.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Visual </a:t>
            </a:r>
            <a:r>
              <a:rPr lang="es-ES" sz="2400" dirty="0">
                <a:latin typeface="+mj-lt"/>
              </a:rPr>
              <a:t>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>
                <a:latin typeface="+mj-lt"/>
              </a:rPr>
              <a:t> le da la visibilidad y el conocimiento para tomar la decisión correcta en el momento adecuado.</a:t>
            </a:r>
          </a:p>
        </p:txBody>
      </p:sp>
      <p:pic>
        <p:nvPicPr>
          <p:cNvPr id="10242" name="Picture 2" descr="Forec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89" y="3673046"/>
            <a:ext cx="605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65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284689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Seguimiento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183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latin typeface="+mj-lt"/>
              </a:rPr>
              <a:t>Realize</a:t>
            </a:r>
            <a:r>
              <a:rPr lang="es-ES" sz="2400" dirty="0" smtClean="0">
                <a:latin typeface="+mj-lt"/>
              </a:rPr>
              <a:t> </a:t>
            </a:r>
            <a:r>
              <a:rPr lang="es-ES" sz="2400" dirty="0">
                <a:latin typeface="+mj-lt"/>
              </a:rPr>
              <a:t>un seguimiento de </a:t>
            </a:r>
            <a:r>
              <a:rPr lang="es-ES" sz="2400" dirty="0" smtClean="0">
                <a:latin typeface="+mj-lt"/>
              </a:rPr>
              <a:t>todo lo que esta ocurriendo en su proyecto.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Las consultas le permiten realizar un seguimiento y organizar sus datos para satisfacer las necesidades de cada proyecto y situación.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Cree </a:t>
            </a:r>
            <a:r>
              <a:rPr lang="es-ES" sz="2400" dirty="0">
                <a:latin typeface="+mj-lt"/>
              </a:rPr>
              <a:t>consultas personalizadas para buscar trabajo obsoleto, impedimentos que bloquean el progreso o elementos de trabajo pendiente que necesitan atención.</a:t>
            </a:r>
          </a:p>
        </p:txBody>
      </p:sp>
      <p:pic>
        <p:nvPicPr>
          <p:cNvPr id="12290" name="Picture 2" descr="Tr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16" y="3714235"/>
            <a:ext cx="605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3" y="-11119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bg1"/>
                </a:solidFill>
                <a:latin typeface="+mj-lt"/>
                <a:hlinkClick r:id="rId4"/>
              </a:rPr>
              <a:t>Crear</a:t>
            </a:r>
            <a:r>
              <a:rPr lang="en-US" sz="4000" dirty="0">
                <a:solidFill>
                  <a:schemeClr val="bg1"/>
                </a:solidFill>
                <a:latin typeface="+mj-lt"/>
                <a:hlinkClick r:id="rId4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hlinkClick r:id="rId4"/>
              </a:rPr>
              <a:t>backlog items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4000" dirty="0" smtClean="0">
                <a:solidFill>
                  <a:schemeClr val="bg1"/>
                </a:solidFill>
                <a:latin typeface="+mj-lt"/>
                <a:hlinkClick r:id="rId5"/>
              </a:rPr>
              <a:t>Editar tablero </a:t>
            </a:r>
            <a:r>
              <a:rPr lang="es-AR" sz="4000" dirty="0" err="1" smtClean="0">
                <a:solidFill>
                  <a:schemeClr val="bg1"/>
                </a:solidFill>
                <a:latin typeface="+mj-lt"/>
                <a:hlinkClick r:id="rId5"/>
              </a:rPr>
              <a:t>Kanban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https://app.vssps.visualstudio.com/_static/tfs/20160202T182117/_content/vso-artwork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35" y="5140842"/>
            <a:ext cx="2132487" cy="16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770980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err="1" smtClean="0"/>
              <a:t>Integración</a:t>
            </a:r>
            <a:r>
              <a:rPr lang="en-US" sz="8000" dirty="0" smtClean="0"/>
              <a:t> continua</a:t>
            </a:r>
            <a:endParaRPr lang="en-US" sz="8000" dirty="0"/>
          </a:p>
        </p:txBody>
      </p:sp>
      <p:pic>
        <p:nvPicPr>
          <p:cNvPr id="3074" name="Picture 2" descr="Multi-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308860"/>
            <a:ext cx="6838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3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Integración</a:t>
            </a:r>
            <a:r>
              <a:rPr lang="en-US" dirty="0"/>
              <a:t> continua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99955"/>
            <a:ext cx="12192000" cy="1811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4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2571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latin typeface="+mj-lt"/>
              </a:rPr>
              <a:t>Detecte problemas de calidad pronto con versiones de integración continua (CI</a:t>
            </a:r>
            <a:r>
              <a:rPr lang="es-ES" sz="2800" dirty="0" smtClean="0">
                <a:latin typeface="+mj-lt"/>
              </a:rPr>
              <a:t>)</a:t>
            </a:r>
          </a:p>
          <a:p>
            <a:r>
              <a:rPr lang="es-ES" sz="2800" dirty="0" smtClean="0">
                <a:latin typeface="+mj-lt"/>
              </a:rPr>
              <a:t>Compile </a:t>
            </a:r>
            <a:r>
              <a:rPr lang="es-ES" sz="2800" dirty="0">
                <a:latin typeface="+mj-lt"/>
              </a:rPr>
              <a:t>y </a:t>
            </a:r>
            <a:r>
              <a:rPr lang="es-ES" sz="2800" dirty="0" smtClean="0">
                <a:latin typeface="+mj-lt"/>
              </a:rPr>
              <a:t>pruebe </a:t>
            </a:r>
            <a:r>
              <a:rPr lang="es-ES" sz="2800" dirty="0">
                <a:latin typeface="+mj-lt"/>
              </a:rPr>
              <a:t>la aplicación automáticamente después de cualquier cambio de código. </a:t>
            </a:r>
            <a:endParaRPr lang="es-ES" sz="2800" dirty="0" smtClean="0">
              <a:latin typeface="+mj-lt"/>
            </a:endParaRPr>
          </a:p>
          <a:p>
            <a:r>
              <a:rPr lang="es-ES" sz="2800" dirty="0" smtClean="0">
                <a:latin typeface="+mj-lt"/>
              </a:rPr>
              <a:t>Use </a:t>
            </a:r>
            <a:r>
              <a:rPr lang="es-ES" sz="2800" dirty="0">
                <a:latin typeface="+mj-lt"/>
              </a:rPr>
              <a:t>la entrega continua para implementar automáticamente las aplicaciones o los sitios web que superen las pruebas.</a:t>
            </a:r>
            <a:endParaRPr lang="es-ES" sz="2800" dirty="0" smtClean="0">
              <a:latin typeface="+mj-lt"/>
            </a:endParaRPr>
          </a:p>
        </p:txBody>
      </p:sp>
      <p:pic>
        <p:nvPicPr>
          <p:cNvPr id="9" name="Picture 2" descr="Multi-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60" y="4415480"/>
            <a:ext cx="3560320" cy="198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3" y="-11119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bg1"/>
                </a:solidFill>
                <a:latin typeface="+mj-lt"/>
                <a:hlinkClick r:id="rId4"/>
              </a:rPr>
              <a:t>Definir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hlinkClick r:id="rId4"/>
              </a:rPr>
              <a:t> un Build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4000" dirty="0" smtClean="0">
                <a:solidFill>
                  <a:schemeClr val="bg1"/>
                </a:solidFill>
                <a:latin typeface="+mj-lt"/>
              </a:rPr>
              <a:t>Realizar integración continua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https://app.vssps.visualstudio.com/_static/tfs/20160202T182117/_content/vso-artwor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35" y="5140842"/>
            <a:ext cx="2132487" cy="16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770980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err="1" smtClean="0"/>
              <a:t>Herramientas</a:t>
            </a:r>
            <a:r>
              <a:rPr lang="en-US" sz="8000" dirty="0" smtClean="0"/>
              <a:t> para Java</a:t>
            </a:r>
            <a:endParaRPr lang="en-US" sz="8000" dirty="0"/>
          </a:p>
        </p:txBody>
      </p:sp>
      <p:pic>
        <p:nvPicPr>
          <p:cNvPr id="3074" name="Picture 2" descr="Herramientas hospedadas en la nube para equipos d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378676"/>
            <a:ext cx="60579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2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Integración</a:t>
            </a:r>
            <a:r>
              <a:rPr lang="en-US" dirty="0"/>
              <a:t> continua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99955"/>
            <a:ext cx="12192000" cy="1811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4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0"/>
            <a:ext cx="11079822" cy="3560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latin typeface="+mj-lt"/>
              </a:rPr>
              <a:t>Use su herramienta de desarrollo y lenguaje favoritos</a:t>
            </a:r>
            <a:r>
              <a:rPr lang="es-ES" sz="2800" dirty="0" smtClean="0">
                <a:latin typeface="+mj-lt"/>
              </a:rPr>
              <a:t>.</a:t>
            </a:r>
          </a:p>
          <a:p>
            <a:r>
              <a:rPr lang="es-ES" sz="2800" dirty="0" smtClean="0">
                <a:latin typeface="+mj-lt"/>
              </a:rPr>
              <a:t> </a:t>
            </a:r>
            <a:r>
              <a:rPr lang="es-ES" sz="2800" dirty="0">
                <a:latin typeface="+mj-lt"/>
              </a:rPr>
              <a:t>El control de versiones admite cualquier lenguaje, así como cualquier cliente </a:t>
            </a:r>
            <a:r>
              <a:rPr lang="es-ES" sz="2800" dirty="0" err="1">
                <a:latin typeface="+mj-lt"/>
              </a:rPr>
              <a:t>Git</a:t>
            </a:r>
            <a:r>
              <a:rPr lang="es-ES" sz="2800" dirty="0">
                <a:latin typeface="+mj-lt"/>
              </a:rPr>
              <a:t> (incluido </a:t>
            </a:r>
            <a:r>
              <a:rPr lang="es-ES" sz="2800" dirty="0" err="1">
                <a:latin typeface="+mj-lt"/>
              </a:rPr>
              <a:t>Xcode</a:t>
            </a:r>
            <a:r>
              <a:rPr lang="es-ES" sz="2800" dirty="0">
                <a:latin typeface="+mj-lt"/>
              </a:rPr>
              <a:t>). </a:t>
            </a:r>
            <a:endParaRPr lang="es-ES" sz="2800" dirty="0" smtClean="0">
              <a:latin typeface="+mj-lt"/>
            </a:endParaRPr>
          </a:p>
          <a:p>
            <a:r>
              <a:rPr lang="es-ES" sz="2800" dirty="0" smtClean="0">
                <a:latin typeface="+mj-lt"/>
              </a:rPr>
              <a:t>Los </a:t>
            </a:r>
            <a:r>
              <a:rPr lang="es-ES" sz="2800" dirty="0">
                <a:latin typeface="+mj-lt"/>
              </a:rPr>
              <a:t>equipos de Java pueden obtener acceso al código y a los elementos de trabajo a través de complementos gratuitos para Eclipse e </a:t>
            </a:r>
            <a:r>
              <a:rPr lang="es-ES" sz="2800" dirty="0" err="1" smtClean="0">
                <a:latin typeface="+mj-lt"/>
              </a:rPr>
              <a:t>IntelliJ</a:t>
            </a:r>
            <a:r>
              <a:rPr lang="es-ES" sz="2800" dirty="0" smtClean="0">
                <a:latin typeface="+mj-lt"/>
              </a:rPr>
              <a:t>.</a:t>
            </a:r>
          </a:p>
          <a:p>
            <a:r>
              <a:rPr lang="es-ES" sz="2800" dirty="0" smtClean="0">
                <a:latin typeface="+mj-lt"/>
              </a:rPr>
              <a:t>Ejecutar </a:t>
            </a:r>
            <a:r>
              <a:rPr lang="es-ES" sz="2800" dirty="0">
                <a:latin typeface="+mj-lt"/>
              </a:rPr>
              <a:t>versiones de integración continua basadas en archivos de configuración de </a:t>
            </a:r>
            <a:r>
              <a:rPr lang="es-ES" sz="2800" dirty="0" err="1">
                <a:latin typeface="+mj-lt"/>
              </a:rPr>
              <a:t>Ant</a:t>
            </a:r>
            <a:r>
              <a:rPr lang="es-ES" sz="2800" dirty="0">
                <a:latin typeface="+mj-lt"/>
              </a:rPr>
              <a:t> o </a:t>
            </a:r>
            <a:r>
              <a:rPr lang="es-ES" sz="2800" dirty="0" err="1">
                <a:latin typeface="+mj-lt"/>
              </a:rPr>
              <a:t>Maven</a:t>
            </a:r>
            <a:r>
              <a:rPr lang="es-ES" sz="2800" dirty="0">
                <a:latin typeface="+mj-lt"/>
              </a:rPr>
              <a:t>.</a:t>
            </a:r>
            <a:endParaRPr lang="es-ES" sz="2800" dirty="0" smtClean="0">
              <a:latin typeface="+mj-lt"/>
            </a:endParaRPr>
          </a:p>
        </p:txBody>
      </p:sp>
      <p:pic>
        <p:nvPicPr>
          <p:cNvPr id="8" name="Picture 2" descr="Herramientas hospedadas en la nube para equipos d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33" y="4827373"/>
            <a:ext cx="3389614" cy="186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¿Como lo </a:t>
            </a:r>
            <a:r>
              <a:rPr lang="en-US" dirty="0" err="1" smtClean="0"/>
              <a:t>utilizo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150" y="1299955"/>
            <a:ext cx="11079822" cy="833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dirty="0" smtClean="0">
                <a:latin typeface="+mj-lt"/>
              </a:rPr>
              <a:t>Registrar una cuenta de Microsoft.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latin typeface="+mj-lt"/>
              </a:rPr>
              <a:t>Iniciar sesión en Visual Studio </a:t>
            </a:r>
            <a:r>
              <a:rPr lang="es-ES" dirty="0" err="1" smtClean="0">
                <a:latin typeface="+mj-lt"/>
              </a:rPr>
              <a:t>Team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Service</a:t>
            </a:r>
            <a:r>
              <a:rPr lang="es-ES" dirty="0" smtClean="0">
                <a:latin typeface="+mj-lt"/>
              </a:rPr>
              <a:t>.</a:t>
            </a:r>
            <a:endParaRPr lang="es-ES" dirty="0">
              <a:latin typeface="+mj-lt"/>
            </a:endParaRPr>
          </a:p>
        </p:txBody>
      </p:sp>
      <p:pic>
        <p:nvPicPr>
          <p:cNvPr id="4098" name="Picture 2" descr="Iniciar sesión en Studio Team Services visual con su cuenta de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7" y="2689225"/>
            <a:ext cx="6854825" cy="38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0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Elija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72383"/>
            <a:ext cx="12192000" cy="143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400" dirty="0">
              <a:latin typeface="+mj-lt"/>
            </a:endParaRPr>
          </a:p>
        </p:txBody>
      </p:sp>
      <p:pic>
        <p:nvPicPr>
          <p:cNvPr id="4098" name="Picture 2" descr="Su lengu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2019300"/>
            <a:ext cx="7188708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9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Acelere</a:t>
            </a:r>
            <a:r>
              <a:rPr lang="en-US" dirty="0"/>
              <a:t> el </a:t>
            </a:r>
            <a:r>
              <a:rPr lang="en-US" dirty="0" err="1" smtClean="0"/>
              <a:t>desarrollo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99955"/>
            <a:ext cx="12192000" cy="1811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400" dirty="0">
              <a:latin typeface="+mj-lt"/>
            </a:endParaRPr>
          </a:p>
        </p:txBody>
      </p:sp>
      <p:pic>
        <p:nvPicPr>
          <p:cNvPr id="5122" name="Picture 2" descr="Más rápido y mej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86" y="3308937"/>
            <a:ext cx="6057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Acceda a su código y proyecto desde cualquier lugar.</a:t>
            </a:r>
          </a:p>
          <a:p>
            <a:r>
              <a:rPr lang="es-ES" sz="2400" dirty="0" smtClean="0">
                <a:latin typeface="+mj-lt"/>
              </a:rPr>
              <a:t>Use la nube para compilar rápidamente.</a:t>
            </a:r>
          </a:p>
          <a:p>
            <a:r>
              <a:rPr lang="es-ES" sz="2400" dirty="0">
                <a:latin typeface="+mj-lt"/>
              </a:rPr>
              <a:t>Use gráficos de elementos de trabajo para eliminar cuellos de botella y fortalezca los equipos para iterar rápidamente.</a:t>
            </a:r>
            <a:endParaRPr lang="es-E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54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Adaptable y </a:t>
            </a:r>
            <a:r>
              <a:rPr lang="en-US" dirty="0" err="1"/>
              <a:t>abierto</a:t>
            </a:r>
            <a:endParaRPr lang="en-US" dirty="0"/>
          </a:p>
        </p:txBody>
      </p:sp>
      <p:pic>
        <p:nvPicPr>
          <p:cNvPr id="6146" name="Picture 2" descr="Adaptable y abier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3581400"/>
            <a:ext cx="6057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Posibilidad de usar entornos como eclipse.</a:t>
            </a:r>
          </a:p>
          <a:p>
            <a:r>
              <a:rPr lang="es-ES" sz="2400" dirty="0">
                <a:latin typeface="+mj-lt"/>
              </a:rPr>
              <a:t>Use nuestras API de REST abiertas para integrar sus aplicaciones</a:t>
            </a:r>
            <a:r>
              <a:rPr lang="es-ES" sz="2400" dirty="0" smtClean="0">
                <a:latin typeface="+mj-lt"/>
              </a:rPr>
              <a:t>.</a:t>
            </a:r>
          </a:p>
          <a:p>
            <a:r>
              <a:rPr lang="es-ES" sz="2400" dirty="0" smtClean="0">
                <a:latin typeface="+mj-lt"/>
              </a:rPr>
              <a:t>Realice integración continua con herramientas como Jenkins.</a:t>
            </a:r>
          </a:p>
        </p:txBody>
      </p:sp>
    </p:spTree>
    <p:extLst>
      <p:ext uri="{BB962C8B-B14F-4D97-AF65-F5344CB8AC3E}">
        <p14:creationId xmlns:p14="http://schemas.microsoft.com/office/powerpoint/2010/main" val="12994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Colabore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Use solicitudes de extracción para revisar código y colaborar con miembros del equipo</a:t>
            </a:r>
            <a:r>
              <a:rPr lang="es-ES" sz="2400" dirty="0" smtClean="0">
                <a:latin typeface="+mj-lt"/>
              </a:rPr>
              <a:t>.</a:t>
            </a:r>
          </a:p>
          <a:p>
            <a:r>
              <a:rPr lang="es-ES" sz="2400" dirty="0">
                <a:latin typeface="+mj-lt"/>
              </a:rPr>
              <a:t>Evalúe errores y registre comentarios en cada fase del </a:t>
            </a:r>
            <a:r>
              <a:rPr lang="es-ES" sz="2400" dirty="0" smtClean="0">
                <a:latin typeface="+mj-lt"/>
              </a:rPr>
              <a:t>trabajo.</a:t>
            </a:r>
          </a:p>
          <a:p>
            <a:endParaRPr lang="es-ES" sz="2400" dirty="0" smtClean="0">
              <a:latin typeface="+mj-lt"/>
            </a:endParaRPr>
          </a:p>
        </p:txBody>
      </p:sp>
      <p:pic>
        <p:nvPicPr>
          <p:cNvPr id="7170" name="Picture 2" descr="Colabor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40" y="3073400"/>
            <a:ext cx="6800210" cy="32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Compile, </a:t>
            </a:r>
            <a:r>
              <a:rPr lang="en-US" dirty="0" err="1"/>
              <a:t>mida</a:t>
            </a:r>
            <a:r>
              <a:rPr lang="en-US" dirty="0"/>
              <a:t> y </a:t>
            </a:r>
            <a:r>
              <a:rPr lang="en-US" dirty="0" err="1"/>
              <a:t>aprenda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Aproveche las características de planeamiento y administración de Agile para </a:t>
            </a:r>
            <a:r>
              <a:rPr lang="es-ES" sz="2400" dirty="0" smtClean="0">
                <a:latin typeface="+mj-lt"/>
              </a:rPr>
              <a:t>planear su proyecto.</a:t>
            </a:r>
          </a:p>
          <a:p>
            <a:endParaRPr lang="es-ES" sz="2400" dirty="0" smtClean="0">
              <a:latin typeface="+mj-lt"/>
            </a:endParaRPr>
          </a:p>
        </p:txBody>
      </p:sp>
      <p:pic>
        <p:nvPicPr>
          <p:cNvPr id="8196" name="Picture 4" descr="Compilar medir apr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3175000"/>
            <a:ext cx="6057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Implementación</a:t>
            </a:r>
            <a:r>
              <a:rPr lang="en-US" dirty="0"/>
              <a:t> continua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Compile en la nube fácilmente mediante el controlador de compilación hospedado con bibliotecas </a:t>
            </a:r>
            <a:r>
              <a:rPr lang="es-ES" sz="2400" dirty="0" err="1">
                <a:latin typeface="+mj-lt"/>
              </a:rPr>
              <a:t>Ant</a:t>
            </a:r>
            <a:r>
              <a:rPr lang="es-ES" sz="2400" dirty="0">
                <a:latin typeface="+mj-lt"/>
              </a:rPr>
              <a:t> y </a:t>
            </a:r>
            <a:r>
              <a:rPr lang="es-ES" sz="2400" dirty="0" err="1">
                <a:latin typeface="+mj-lt"/>
              </a:rPr>
              <a:t>Maven</a:t>
            </a:r>
            <a:r>
              <a:rPr lang="es-ES" sz="2400" dirty="0">
                <a:latin typeface="+mj-lt"/>
              </a:rPr>
              <a:t> preinstaladas. </a:t>
            </a:r>
          </a:p>
          <a:p>
            <a:r>
              <a:rPr lang="es-ES" sz="2400" dirty="0">
                <a:latin typeface="+mj-lt"/>
              </a:rPr>
              <a:t>Aproveche los Servicios de Java de Microsoft </a:t>
            </a:r>
            <a:r>
              <a:rPr lang="es-ES" sz="2400" dirty="0" err="1">
                <a:latin typeface="+mj-lt"/>
              </a:rPr>
              <a:t>Azure</a:t>
            </a:r>
            <a:r>
              <a:rPr lang="es-ES" sz="2400" dirty="0">
                <a:latin typeface="+mj-lt"/>
              </a:rPr>
              <a:t> para crear aplicaciones listas para la nube.</a:t>
            </a:r>
            <a:endParaRPr lang="es-ES" sz="2400" dirty="0" smtClean="0">
              <a:latin typeface="+mj-lt"/>
            </a:endParaRPr>
          </a:p>
        </p:txBody>
      </p:sp>
      <p:pic>
        <p:nvPicPr>
          <p:cNvPr id="9218" name="Picture 2" descr="Implementación conti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487046"/>
            <a:ext cx="6057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3" y="-11119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4000" dirty="0" smtClean="0">
                <a:solidFill>
                  <a:schemeClr val="bg1"/>
                </a:solidFill>
                <a:latin typeface="+mj-lt"/>
                <a:hlinkClick r:id="rId4"/>
              </a:rPr>
              <a:t>Comenzar con Java en VSTS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https://app.vssps.visualstudio.com/_static/tfs/20160202T182117/_content/vso-artwor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35" y="5140842"/>
            <a:ext cx="2132487" cy="16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20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770980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err="1" smtClean="0"/>
              <a:t>Integración</a:t>
            </a:r>
            <a:r>
              <a:rPr lang="en-US" sz="8000" dirty="0" smtClean="0"/>
              <a:t> y </a:t>
            </a:r>
            <a:r>
              <a:rPr lang="en-US" sz="8000" dirty="0" err="1" smtClean="0"/>
              <a:t>extensiones</a:t>
            </a:r>
            <a:endParaRPr lang="en-US" sz="8000" dirty="0"/>
          </a:p>
        </p:txBody>
      </p:sp>
      <p:pic>
        <p:nvPicPr>
          <p:cNvPr id="10242" name="Picture 2" descr="Extend and Integr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400300"/>
            <a:ext cx="60579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0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Integración</a:t>
            </a:r>
            <a:r>
              <a:rPr lang="en-US" dirty="0"/>
              <a:t> continua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99955"/>
            <a:ext cx="12192000" cy="1811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4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0"/>
            <a:ext cx="11079822" cy="3560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>
                <a:latin typeface="+mj-lt"/>
              </a:rPr>
              <a:t>Integre su </a:t>
            </a:r>
            <a:r>
              <a:rPr lang="es-ES" sz="2800" dirty="0">
                <a:latin typeface="+mj-lt"/>
              </a:rPr>
              <a:t>herramienta personalizada o servicio de terceros con Visual Studio </a:t>
            </a:r>
            <a:r>
              <a:rPr lang="es-ES" sz="2800" dirty="0" err="1">
                <a:latin typeface="+mj-lt"/>
              </a:rPr>
              <a:t>Team</a:t>
            </a:r>
            <a:r>
              <a:rPr lang="es-ES" sz="2800" dirty="0">
                <a:latin typeface="+mj-lt"/>
              </a:rPr>
              <a:t> </a:t>
            </a:r>
            <a:r>
              <a:rPr lang="es-ES" sz="2800" dirty="0" err="1">
                <a:latin typeface="+mj-lt"/>
              </a:rPr>
              <a:t>Services</a:t>
            </a:r>
            <a:r>
              <a:rPr lang="es-ES" sz="2800" dirty="0">
                <a:latin typeface="+mj-lt"/>
              </a:rPr>
              <a:t> mediante unos estándares abiertos como API de REST y </a:t>
            </a:r>
            <a:r>
              <a:rPr lang="es-ES" sz="2800" dirty="0" err="1">
                <a:latin typeface="+mj-lt"/>
              </a:rPr>
              <a:t>OAuth</a:t>
            </a:r>
            <a:r>
              <a:rPr lang="es-ES" sz="2800" dirty="0">
                <a:latin typeface="+mj-lt"/>
              </a:rPr>
              <a:t> 2.0. </a:t>
            </a:r>
            <a:endParaRPr lang="es-ES" sz="2800" dirty="0" smtClean="0">
              <a:latin typeface="+mj-lt"/>
            </a:endParaRPr>
          </a:p>
          <a:p>
            <a:r>
              <a:rPr lang="es-ES" sz="2800" dirty="0" smtClean="0">
                <a:latin typeface="+mj-lt"/>
              </a:rPr>
              <a:t>Se </a:t>
            </a:r>
            <a:r>
              <a:rPr lang="es-ES" sz="2800" dirty="0">
                <a:latin typeface="+mj-lt"/>
              </a:rPr>
              <a:t>admite un conjunto de integraciones ya preparadas que se pueden configurar fácilmente desde el panel de la cuenta.</a:t>
            </a:r>
            <a:endParaRPr lang="es-ES" sz="2800" dirty="0" smtClean="0">
              <a:latin typeface="+mj-lt"/>
            </a:endParaRPr>
          </a:p>
        </p:txBody>
      </p:sp>
      <p:pic>
        <p:nvPicPr>
          <p:cNvPr id="8" name="Picture 2" descr="Herramientas hospedadas en la nube para equipos d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19" y="4588474"/>
            <a:ext cx="3823728" cy="210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Api</a:t>
            </a:r>
            <a:r>
              <a:rPr lang="en-US" dirty="0" smtClean="0"/>
              <a:t> Rest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Extienda </a:t>
            </a:r>
            <a:r>
              <a:rPr lang="es-ES" sz="2400" dirty="0">
                <a:latin typeface="+mj-lt"/>
              </a:rPr>
              <a:t>el poder de Visual 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Services</a:t>
            </a:r>
            <a:r>
              <a:rPr lang="es-ES" sz="2400" dirty="0">
                <a:latin typeface="+mj-lt"/>
              </a:rPr>
              <a:t> de sus aplicaciones y servicios con estándares de la industria API </a:t>
            </a:r>
            <a:r>
              <a:rPr lang="es-ES" sz="2400" dirty="0" smtClean="0">
                <a:latin typeface="+mj-lt"/>
              </a:rPr>
              <a:t>REST. </a:t>
            </a:r>
          </a:p>
        </p:txBody>
      </p:sp>
      <p:pic>
        <p:nvPicPr>
          <p:cNvPr id="13314" name="Picture 2" descr="Tu lengu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289300"/>
            <a:ext cx="6057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¿Como lo </a:t>
            </a:r>
            <a:r>
              <a:rPr lang="en-US" dirty="0" err="1" smtClean="0"/>
              <a:t>utilizo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150" y="1299955"/>
            <a:ext cx="11079822" cy="62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+mj-lt"/>
              </a:rPr>
              <a:t>3. Configuro los datos de mi perfil.</a:t>
            </a:r>
          </a:p>
        </p:txBody>
      </p:sp>
      <p:pic>
        <p:nvPicPr>
          <p:cNvPr id="5122" name="Picture 2" descr="Introduzca Visual Studio detalles del perf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2086105"/>
            <a:ext cx="4273550" cy="367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486061" y="2257555"/>
            <a:ext cx="4631397" cy="62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+mj-lt"/>
              </a:rPr>
              <a:t>4. Creo un  proyecto</a:t>
            </a:r>
          </a:p>
        </p:txBody>
      </p:sp>
      <p:pic>
        <p:nvPicPr>
          <p:cNvPr id="5124" name="Picture 4" descr="Crea tu primer proyecto de equi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06" y="2966776"/>
            <a:ext cx="4423978" cy="25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1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My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717029"/>
            <a:ext cx="7620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Extensiones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Compre suscripciones y extensiones que facilitaran su trabajo.</a:t>
            </a:r>
          </a:p>
          <a:p>
            <a:endParaRPr lang="es-ES" sz="2400" dirty="0" smtClean="0">
              <a:latin typeface="+mj-lt"/>
            </a:endParaRPr>
          </a:p>
        </p:txBody>
      </p:sp>
      <p:pic>
        <p:nvPicPr>
          <p:cNvPr id="12292" name="Picture 4" descr="Marketp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35" y="2203243"/>
            <a:ext cx="5239949" cy="437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Service Hooks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Habilitar nuevos escenarios de integración entre la aplicación y Servicios Visual Studio </a:t>
            </a:r>
            <a:r>
              <a:rPr lang="es-ES" sz="2400" dirty="0" err="1">
                <a:latin typeface="+mj-lt"/>
              </a:rPr>
              <a:t>Team</a:t>
            </a:r>
            <a:r>
              <a:rPr lang="es-ES" sz="2400" dirty="0">
                <a:latin typeface="+mj-lt"/>
              </a:rPr>
              <a:t> mediante la suscripción de </a:t>
            </a:r>
            <a:r>
              <a:rPr lang="es-ES" sz="2400" dirty="0" smtClean="0">
                <a:latin typeface="+mj-lt"/>
              </a:rPr>
              <a:t>eventos.</a:t>
            </a:r>
          </a:p>
        </p:txBody>
      </p:sp>
      <p:pic>
        <p:nvPicPr>
          <p:cNvPr id="11266" name="Picture 2" descr="Adaptable y abier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984500"/>
            <a:ext cx="6057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socios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j-lt"/>
              </a:rPr>
              <a:t>Le permite </a:t>
            </a:r>
            <a:r>
              <a:rPr lang="es-ES" sz="2400" dirty="0">
                <a:latin typeface="+mj-lt"/>
              </a:rPr>
              <a:t>maximizar su éxito comercial que le proporciona gran cantidad de recursos técnicos, avances de tecnologías futuras, y un amplio alcance de la comercialización.</a:t>
            </a:r>
            <a:endParaRPr lang="es-ES" sz="2400" dirty="0" smtClean="0">
              <a:latin typeface="+mj-lt"/>
            </a:endParaRPr>
          </a:p>
        </p:txBody>
      </p:sp>
      <p:pic>
        <p:nvPicPr>
          <p:cNvPr id="14338" name="Picture 2" descr="despliegue conti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009900"/>
            <a:ext cx="6057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8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latin typeface="+mj-lt"/>
              </a:rPr>
              <a:t>Integracion</a:t>
            </a:r>
            <a:r>
              <a:rPr lang="es-ES" sz="2400" dirty="0" smtClean="0">
                <a:latin typeface="+mj-lt"/>
              </a:rPr>
              <a:t> </a:t>
            </a:r>
            <a:r>
              <a:rPr lang="es-ES" sz="2400" dirty="0">
                <a:latin typeface="+mj-lt"/>
              </a:rPr>
              <a:t>con </a:t>
            </a:r>
            <a:r>
              <a:rPr lang="es-ES" sz="2400" dirty="0" err="1">
                <a:latin typeface="+mj-lt"/>
              </a:rPr>
              <a:t>Azure</a:t>
            </a:r>
            <a:r>
              <a:rPr lang="es-ES" sz="2400" dirty="0">
                <a:latin typeface="+mj-lt"/>
              </a:rPr>
              <a:t> Active </a:t>
            </a:r>
            <a:r>
              <a:rPr lang="es-ES" sz="2400" dirty="0" err="1">
                <a:latin typeface="+mj-lt"/>
              </a:rPr>
              <a:t>Directory</a:t>
            </a:r>
            <a:r>
              <a:rPr lang="es-ES" sz="2400" dirty="0">
                <a:latin typeface="+mj-lt"/>
              </a:rPr>
              <a:t> (AAD).</a:t>
            </a:r>
            <a:endParaRPr lang="es-ES" sz="2400" dirty="0" smtClean="0">
              <a:latin typeface="+mj-lt"/>
            </a:endParaRPr>
          </a:p>
          <a:p>
            <a:endParaRPr lang="es-ES" sz="2400" dirty="0" smtClean="0">
              <a:latin typeface="+mj-lt"/>
            </a:endParaRPr>
          </a:p>
        </p:txBody>
      </p:sp>
      <p:pic>
        <p:nvPicPr>
          <p:cNvPr id="15362" name="Picture 2" descr="Nivel empresa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819400"/>
            <a:ext cx="6057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3" y="-11119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4000" dirty="0" smtClean="0">
                <a:solidFill>
                  <a:schemeClr val="bg1"/>
                </a:solidFill>
                <a:latin typeface="+mj-lt"/>
                <a:hlinkClick r:id="rId4"/>
              </a:rPr>
              <a:t>Instalar </a:t>
            </a:r>
            <a:r>
              <a:rPr lang="es-AR" sz="4000" dirty="0" err="1" smtClean="0">
                <a:solidFill>
                  <a:schemeClr val="bg1"/>
                </a:solidFill>
                <a:latin typeface="+mj-lt"/>
                <a:hlinkClick r:id="rId4"/>
              </a:rPr>
              <a:t>Code</a:t>
            </a:r>
            <a:r>
              <a:rPr lang="es-AR" sz="4000" dirty="0" smtClean="0">
                <a:solidFill>
                  <a:schemeClr val="bg1"/>
                </a:solidFill>
                <a:latin typeface="+mj-lt"/>
                <a:hlinkClick r:id="rId4"/>
              </a:rPr>
              <a:t> </a:t>
            </a:r>
            <a:r>
              <a:rPr lang="es-AR" sz="4000" dirty="0" err="1" smtClean="0">
                <a:solidFill>
                  <a:schemeClr val="bg1"/>
                </a:solidFill>
                <a:latin typeface="+mj-lt"/>
                <a:hlinkClick r:id="rId4"/>
              </a:rPr>
              <a:t>Search</a:t>
            </a:r>
            <a:r>
              <a:rPr lang="es-AR" sz="4000" dirty="0" smtClean="0">
                <a:solidFill>
                  <a:schemeClr val="bg1"/>
                </a:solidFill>
                <a:latin typeface="+mj-lt"/>
                <a:hlinkClick r:id="rId4"/>
              </a:rPr>
              <a:t> </a:t>
            </a:r>
            <a:r>
              <a:rPr lang="es-AR" sz="4000" dirty="0" err="1" smtClean="0">
                <a:solidFill>
                  <a:schemeClr val="bg1"/>
                </a:solidFill>
                <a:latin typeface="+mj-lt"/>
                <a:hlinkClick r:id="rId4"/>
              </a:rPr>
              <a:t>extension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https://app.vssps.visualstudio.com/_static/tfs/20160202T182117/_content/vso-artwor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35" y="5140842"/>
            <a:ext cx="2132487" cy="16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770980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err="1" smtClean="0"/>
              <a:t>Pruebas</a:t>
            </a:r>
            <a:r>
              <a:rPr lang="en-US" sz="8000" dirty="0" smtClean="0"/>
              <a:t> de </a:t>
            </a:r>
            <a:r>
              <a:rPr lang="en-US" sz="8000" dirty="0" err="1" smtClean="0"/>
              <a:t>carga</a:t>
            </a:r>
            <a:endParaRPr lang="en-US" sz="8000" dirty="0"/>
          </a:p>
        </p:txBody>
      </p:sp>
      <p:pic>
        <p:nvPicPr>
          <p:cNvPr id="4098" name="Picture 2" descr="Pruebas de carga basadas en la n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95" y="2392680"/>
            <a:ext cx="60579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6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carga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99955"/>
            <a:ext cx="12192000" cy="1811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4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4725" y="1497701"/>
            <a:ext cx="11079822" cy="2571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latin typeface="+mj-lt"/>
              </a:rPr>
              <a:t>Realizar pruebas de carga de sitios web, aplicaciones y </a:t>
            </a:r>
            <a:r>
              <a:rPr lang="es-ES" sz="2800" dirty="0" smtClean="0">
                <a:latin typeface="+mj-lt"/>
              </a:rPr>
              <a:t>API.</a:t>
            </a:r>
            <a:endParaRPr lang="es-ES" sz="2800" dirty="0">
              <a:latin typeface="+mj-lt"/>
            </a:endParaRPr>
          </a:p>
          <a:p>
            <a:r>
              <a:rPr lang="es-ES" sz="2800" dirty="0">
                <a:latin typeface="+mj-lt"/>
              </a:rPr>
              <a:t>Escalar a cientos de miles de usuarios </a:t>
            </a:r>
            <a:r>
              <a:rPr lang="es-ES" sz="2800" dirty="0" smtClean="0">
                <a:latin typeface="+mj-lt"/>
              </a:rPr>
              <a:t>simultáneos.</a:t>
            </a:r>
            <a:endParaRPr lang="es-ES" sz="2800" dirty="0">
              <a:latin typeface="+mj-lt"/>
            </a:endParaRPr>
          </a:p>
          <a:p>
            <a:r>
              <a:rPr lang="es-ES" sz="2800" dirty="0">
                <a:latin typeface="+mj-lt"/>
              </a:rPr>
              <a:t>Registros de seguimiento y </a:t>
            </a:r>
            <a:r>
              <a:rPr lang="es-ES" sz="2800" dirty="0" smtClean="0">
                <a:latin typeface="+mj-lt"/>
              </a:rPr>
              <a:t>excepciones.</a:t>
            </a:r>
            <a:endParaRPr lang="es-ES" sz="2800" dirty="0">
              <a:latin typeface="+mj-lt"/>
            </a:endParaRPr>
          </a:p>
          <a:p>
            <a:r>
              <a:rPr lang="es-ES" sz="2800" dirty="0">
                <a:latin typeface="+mj-lt"/>
              </a:rPr>
              <a:t>Generar cargas desde varias regiones de todo el </a:t>
            </a:r>
            <a:r>
              <a:rPr lang="es-ES" sz="2800" dirty="0" smtClean="0">
                <a:latin typeface="+mj-lt"/>
              </a:rPr>
              <a:t>mundo.</a:t>
            </a:r>
            <a:endParaRPr lang="es-ES" sz="2800" dirty="0">
              <a:latin typeface="+mj-lt"/>
            </a:endParaRPr>
          </a:p>
          <a:p>
            <a:r>
              <a:rPr lang="es-ES" sz="2800" dirty="0">
                <a:latin typeface="+mj-lt"/>
              </a:rPr>
              <a:t>20.000 minutos de usuario virtual GRATUITOS al </a:t>
            </a:r>
            <a:r>
              <a:rPr lang="es-ES" sz="2800" dirty="0" smtClean="0">
                <a:latin typeface="+mj-lt"/>
              </a:rPr>
              <a:t>mes.</a:t>
            </a:r>
          </a:p>
        </p:txBody>
      </p:sp>
      <p:pic>
        <p:nvPicPr>
          <p:cNvPr id="8" name="Picture 2" descr="Pruebas de carga basadas en la n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36" y="4266537"/>
            <a:ext cx="3993649" cy="21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Escalable</a:t>
            </a:r>
            <a:r>
              <a:rPr lang="en-US" dirty="0"/>
              <a:t> </a:t>
            </a:r>
            <a:r>
              <a:rPr lang="en-US" dirty="0" err="1"/>
              <a:t>infinitamente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Genere cientos de miles de conexiones en minutos, es como tener todo un laboratorio de rendimiento al alcance de la </a:t>
            </a:r>
            <a:r>
              <a:rPr lang="es-ES" sz="2400" dirty="0" smtClean="0">
                <a:latin typeface="+mj-lt"/>
              </a:rPr>
              <a:t>mano.</a:t>
            </a:r>
          </a:p>
        </p:txBody>
      </p:sp>
      <p:pic>
        <p:nvPicPr>
          <p:cNvPr id="16388" name="Picture 4" descr="Select lo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90" y="2746375"/>
            <a:ext cx="3959225" cy="345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Running your load test show the perform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58" y="2557266"/>
            <a:ext cx="4795642" cy="36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dirty="0"/>
              <a:t>Crear fácilmente pruebas de carga eficaces</a:t>
            </a:r>
            <a:endParaRPr lang="en-US" sz="4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Cree rápidamente cargas de prueba mediante la grabación de pasos.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Ejecútelos </a:t>
            </a:r>
            <a:r>
              <a:rPr lang="es-ES" sz="2400" dirty="0">
                <a:latin typeface="+mj-lt"/>
              </a:rPr>
              <a:t>o personalícelos con herramientas eficaces en Visual Studio.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Puede </a:t>
            </a:r>
            <a:r>
              <a:rPr lang="es-ES" sz="2400" dirty="0">
                <a:latin typeface="+mj-lt"/>
              </a:rPr>
              <a:t>usar pruebas funcionales existentes para generar cargas.</a:t>
            </a:r>
            <a:endParaRPr lang="es-ES" sz="2400" dirty="0" smtClean="0">
              <a:latin typeface="+mj-lt"/>
            </a:endParaRPr>
          </a:p>
        </p:txBody>
      </p:sp>
      <p:pic>
        <p:nvPicPr>
          <p:cNvPr id="18434" name="Picture 2" descr="Load Te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487046"/>
            <a:ext cx="60579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8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dirty="0"/>
              <a:t>Informes y diagnósticos exhaustivos</a:t>
            </a:r>
            <a:endParaRPr lang="en-US" sz="4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Consulte el rendimiento de la aplicación con gráficos en tiempo real. </a:t>
            </a:r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Vaya </a:t>
            </a:r>
            <a:r>
              <a:rPr lang="es-ES" sz="2400" dirty="0">
                <a:latin typeface="+mj-lt"/>
              </a:rPr>
              <a:t>aún más lejos con </a:t>
            </a:r>
            <a:r>
              <a:rPr lang="es-ES" sz="2400" dirty="0" err="1">
                <a:latin typeface="+mj-lt"/>
              </a:rPr>
              <a:t>Application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Insights</a:t>
            </a:r>
            <a:r>
              <a:rPr lang="es-ES" sz="2400" dirty="0">
                <a:latin typeface="+mj-lt"/>
              </a:rPr>
              <a:t> y ponga en correlación los resultados de prueba con diagnósticos de servidor.</a:t>
            </a:r>
            <a:endParaRPr lang="es-ES" sz="2400" dirty="0" smtClean="0">
              <a:latin typeface="+mj-lt"/>
            </a:endParaRPr>
          </a:p>
        </p:txBody>
      </p:sp>
      <p:pic>
        <p:nvPicPr>
          <p:cNvPr id="19458" name="Picture 2" descr="Infor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3289300"/>
            <a:ext cx="6883606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Y </a:t>
            </a:r>
            <a:r>
              <a:rPr lang="en-US" dirty="0" err="1" smtClean="0"/>
              <a:t>conectate</a:t>
            </a:r>
            <a:r>
              <a:rPr lang="en-US" dirty="0" smtClean="0"/>
              <a:t>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34" y="1299955"/>
            <a:ext cx="7632532" cy="50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Realizar pruebas desde donde están los usuarios</a:t>
            </a:r>
            <a:endParaRPr lang="en-US" sz="4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Ejecute pruebas desde una de las muchas ubicaciones de centros de datos de </a:t>
            </a:r>
            <a:r>
              <a:rPr lang="es-ES" sz="2400" dirty="0" err="1">
                <a:latin typeface="+mj-lt"/>
              </a:rPr>
              <a:t>Azure</a:t>
            </a:r>
            <a:r>
              <a:rPr lang="es-ES" sz="2400" dirty="0">
                <a:latin typeface="+mj-lt"/>
              </a:rPr>
              <a:t> globales para minimizar la latencia y simular las condiciones reales de los usuarios.</a:t>
            </a:r>
            <a:endParaRPr lang="es-ES" sz="2400" dirty="0" smtClean="0">
              <a:latin typeface="+mj-lt"/>
            </a:endParaRPr>
          </a:p>
        </p:txBody>
      </p:sp>
      <p:pic>
        <p:nvPicPr>
          <p:cNvPr id="20482" name="Picture 2" descr="Propiedad glob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921000"/>
            <a:ext cx="7916704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4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dirty="0"/>
              <a:t>Precios flexibles y gratuitos</a:t>
            </a:r>
            <a:endParaRPr lang="en-US" sz="4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4725" y="1497701"/>
            <a:ext cx="11079822" cy="179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+mj-lt"/>
              </a:rPr>
              <a:t>Los precios son por minuto de usuario virtual (VUM): se mide cuánto dura la prueba y cuántos usuarios simula la prueba. Los primeros 20.000 minutos de usuario virtual al mes son gratuitos.</a:t>
            </a:r>
            <a:endParaRPr lang="es-ES" sz="2400" dirty="0" smtClean="0">
              <a:latin typeface="+mj-lt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62644"/>
              </p:ext>
            </p:extLst>
          </p:nvPr>
        </p:nvGraphicFramePr>
        <p:xfrm>
          <a:off x="1168398" y="3487046"/>
          <a:ext cx="10121904" cy="1394460"/>
        </p:xfrm>
        <a:graphic>
          <a:graphicData uri="http://schemas.openxmlformats.org/drawingml/2006/table">
            <a:tbl>
              <a:tblPr/>
              <a:tblGrid>
                <a:gridCol w="2819402"/>
                <a:gridCol w="2241550"/>
                <a:gridCol w="2530476"/>
                <a:gridCol w="2530476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  <a:latin typeface="+mj-lt"/>
                        </a:rPr>
                        <a:t>Primeros</a:t>
                      </a:r>
                      <a:r>
                        <a:rPr lang="en-US" dirty="0">
                          <a:effectLst/>
                          <a:latin typeface="+mj-lt"/>
                        </a:rPr>
                        <a:t> 20.000 VUM/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mes</a:t>
                      </a:r>
                      <a:endParaRPr lang="en-US" dirty="0">
                        <a:effectLst/>
                        <a:latin typeface="+mj-lt"/>
                      </a:endParaRP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+mj-lt"/>
                        </a:rPr>
                        <a:t>20.001-2 mill. VUM</a:t>
                      </a: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+mj-lt"/>
                        </a:rPr>
                        <a:t>2.000.001-2 mill. VUM</a:t>
                      </a: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+mj-lt"/>
                        </a:rPr>
                        <a:t>10.000.001 VUM-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por</a:t>
                      </a:r>
                      <a:r>
                        <a:rPr lang="en-US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encima</a:t>
                      </a:r>
                      <a:endParaRPr lang="en-US" dirty="0">
                        <a:effectLst/>
                        <a:latin typeface="+mj-lt"/>
                      </a:endParaRP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68217A"/>
                          </a:solidFill>
                          <a:effectLst/>
                          <a:latin typeface="+mj-lt"/>
                        </a:rPr>
                        <a:t>(GRATIS)</a:t>
                      </a: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68217A"/>
                          </a:solidFill>
                          <a:effectLst/>
                          <a:latin typeface="+mj-lt"/>
                        </a:rPr>
                        <a:t>0,0004 USD/VUM</a:t>
                      </a: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68217A"/>
                          </a:solidFill>
                          <a:effectLst/>
                          <a:latin typeface="+mj-lt"/>
                        </a:rPr>
                        <a:t>0,0002 USD/VUM</a:t>
                      </a: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68217A"/>
                          </a:solidFill>
                          <a:effectLst/>
                          <a:latin typeface="+mj-lt"/>
                        </a:rPr>
                        <a:t>0,0001 USD/VUM</a:t>
                      </a: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79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3" y="-11119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4000" dirty="0" smtClean="0">
                <a:solidFill>
                  <a:schemeClr val="bg1"/>
                </a:solidFill>
                <a:latin typeface="+mj-lt"/>
                <a:hlinkClick r:id="rId4"/>
              </a:rPr>
              <a:t>Crear una prueba de carga en la nube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https://app.vssps.visualstudio.com/_static/tfs/20160202T182117/_content/vso-artwor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35" y="5140842"/>
            <a:ext cx="2132487" cy="16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5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0" y="0"/>
            <a:ext cx="12210661" cy="6858000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0" y="1736257"/>
            <a:ext cx="12192000" cy="2289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¿</a:t>
            </a:r>
            <a:r>
              <a:rPr lang="en-US" sz="8000" dirty="0" err="1" smtClean="0"/>
              <a:t>Preguntas</a:t>
            </a:r>
            <a:r>
              <a:rPr lang="en-US" sz="8000" dirty="0" smtClean="0"/>
              <a:t>?</a:t>
            </a:r>
            <a:endParaRPr lang="en-US" sz="8000" dirty="0"/>
          </a:p>
        </p:txBody>
      </p:sp>
      <p:pic>
        <p:nvPicPr>
          <p:cNvPr id="10" name="Picture 2" descr="https://app.vssps.visualstudio.com/_static/tfs/20160202T182117/_content/vso-artwork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80" y="3429000"/>
            <a:ext cx="30861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770980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Control de </a:t>
            </a:r>
            <a:r>
              <a:rPr lang="en-US" sz="8000" dirty="0" err="1" smtClean="0"/>
              <a:t>versiones</a:t>
            </a:r>
            <a:endParaRPr lang="en-US" sz="8000" dirty="0"/>
          </a:p>
        </p:txBody>
      </p:sp>
      <p:pic>
        <p:nvPicPr>
          <p:cNvPr id="7174" name="Picture 6" descr="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55" y="2181224"/>
            <a:ext cx="666369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2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Control de </a:t>
            </a:r>
            <a:r>
              <a:rPr lang="en-US" dirty="0" err="1" smtClean="0"/>
              <a:t>versiones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99955"/>
            <a:ext cx="12192000" cy="1811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4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2962" y="1302542"/>
            <a:ext cx="11079822" cy="3796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latin typeface="+mj-lt"/>
              </a:rPr>
              <a:t>Almacene y colabore en códigos con repositorios privados ilimitados</a:t>
            </a:r>
            <a:r>
              <a:rPr lang="es-ES" sz="2800" dirty="0" smtClean="0">
                <a:latin typeface="+mj-lt"/>
              </a:rPr>
              <a:t>.</a:t>
            </a:r>
          </a:p>
          <a:p>
            <a:r>
              <a:rPr lang="es-ES" sz="2800" dirty="0" smtClean="0">
                <a:latin typeface="+mj-lt"/>
              </a:rPr>
              <a:t>Use </a:t>
            </a:r>
            <a:r>
              <a:rPr lang="es-ES" sz="2800" dirty="0" err="1">
                <a:latin typeface="+mj-lt"/>
              </a:rPr>
              <a:t>Git</a:t>
            </a:r>
            <a:r>
              <a:rPr lang="es-ES" sz="2800" dirty="0">
                <a:latin typeface="+mj-lt"/>
              </a:rPr>
              <a:t> para que el control de versiones distribuido maximice la </a:t>
            </a:r>
            <a:r>
              <a:rPr lang="es-ES" sz="2800" dirty="0" smtClean="0">
                <a:latin typeface="+mj-lt"/>
              </a:rPr>
              <a:t>colaboración.</a:t>
            </a:r>
          </a:p>
          <a:p>
            <a:r>
              <a:rPr lang="es-ES" sz="2800" dirty="0" smtClean="0">
                <a:latin typeface="+mj-lt"/>
              </a:rPr>
              <a:t>Use </a:t>
            </a:r>
            <a:r>
              <a:rPr lang="es-ES" sz="2800" dirty="0">
                <a:latin typeface="+mj-lt"/>
              </a:rPr>
              <a:t>el control de versiones de </a:t>
            </a:r>
            <a:r>
              <a:rPr lang="es-ES" sz="2800" dirty="0" err="1">
                <a:latin typeface="+mj-lt"/>
              </a:rPr>
              <a:t>Team</a:t>
            </a:r>
            <a:r>
              <a:rPr lang="es-ES" sz="2800" dirty="0">
                <a:latin typeface="+mj-lt"/>
              </a:rPr>
              <a:t> </a:t>
            </a:r>
            <a:r>
              <a:rPr lang="es-ES" sz="2800" dirty="0" err="1">
                <a:latin typeface="+mj-lt"/>
              </a:rPr>
              <a:t>Foundation</a:t>
            </a:r>
            <a:r>
              <a:rPr lang="es-ES" sz="2800" dirty="0">
                <a:latin typeface="+mj-lt"/>
              </a:rPr>
              <a:t> (TFVC) para un control de versiones centralizado. </a:t>
            </a:r>
            <a:endParaRPr lang="es-ES" sz="2800" dirty="0" smtClean="0">
              <a:latin typeface="+mj-lt"/>
            </a:endParaRPr>
          </a:p>
          <a:p>
            <a:r>
              <a:rPr lang="es-ES" sz="2800" dirty="0" smtClean="0">
                <a:latin typeface="+mj-lt"/>
              </a:rPr>
              <a:t>Colabore </a:t>
            </a:r>
            <a:r>
              <a:rPr lang="es-ES" sz="2800" dirty="0">
                <a:latin typeface="+mj-lt"/>
              </a:rPr>
              <a:t>en códigos fácilmente con solicitudes de extracción y revisiones de </a:t>
            </a:r>
            <a:r>
              <a:rPr lang="es-ES" sz="2800" dirty="0" smtClean="0">
                <a:latin typeface="+mj-lt"/>
              </a:rPr>
              <a:t>código.</a:t>
            </a:r>
          </a:p>
          <a:p>
            <a:r>
              <a:rPr lang="es-ES" sz="2800" dirty="0" smtClean="0">
                <a:latin typeface="+mj-lt"/>
              </a:rPr>
              <a:t>Defina y </a:t>
            </a:r>
            <a:r>
              <a:rPr lang="es-ES" sz="2800" dirty="0">
                <a:latin typeface="+mj-lt"/>
              </a:rPr>
              <a:t>administra permisos para proteger sus repositorios.</a:t>
            </a:r>
            <a:endParaRPr lang="es-ES" sz="2800" dirty="0" smtClean="0">
              <a:latin typeface="+mj-lt"/>
            </a:endParaRPr>
          </a:p>
        </p:txBody>
      </p:sp>
      <p:pic>
        <p:nvPicPr>
          <p:cNvPr id="10" name="Picture 6" descr="Version Contr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52" y="5099222"/>
            <a:ext cx="2603727" cy="143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342355"/>
            <a:ext cx="12192000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Opciones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74874" y="1807350"/>
            <a:ext cx="1168401" cy="833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6000" dirty="0" err="1" smtClean="0">
                <a:latin typeface="+mj-lt"/>
              </a:rPr>
              <a:t>Git</a:t>
            </a:r>
            <a:endParaRPr lang="es-ES" sz="6000" dirty="0" smtClean="0"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239000" y="1795425"/>
            <a:ext cx="4524375" cy="833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 err="1"/>
              <a:t>Team</a:t>
            </a:r>
            <a:r>
              <a:rPr lang="es-AR" dirty="0"/>
              <a:t> </a:t>
            </a:r>
            <a:r>
              <a:rPr lang="es-AR" dirty="0" err="1"/>
              <a:t>Foundation</a:t>
            </a:r>
            <a:r>
              <a:rPr lang="es-AR" dirty="0"/>
              <a:t> </a:t>
            </a:r>
            <a:r>
              <a:rPr lang="es-AR" dirty="0" err="1"/>
              <a:t>Version</a:t>
            </a:r>
            <a:r>
              <a:rPr lang="es-AR" dirty="0"/>
              <a:t> Control</a:t>
            </a:r>
          </a:p>
          <a:p>
            <a:pPr marL="0" indent="0">
              <a:buNone/>
            </a:pPr>
            <a:endParaRPr lang="es-ES" sz="6000" dirty="0" smtClean="0">
              <a:latin typeface="+mj-lt"/>
            </a:endParaRPr>
          </a:p>
        </p:txBody>
      </p:sp>
      <p:pic>
        <p:nvPicPr>
          <p:cNvPr id="11" name="Picture 2" descr="Flexible 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629071"/>
            <a:ext cx="9471025" cy="36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zure Medium">
  <a:themeElements>
    <a:clrScheme name="Personalizado 1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21E223A3BC347949CC2419033DBE2" ma:contentTypeVersion="1" ma:contentTypeDescription="Create a new document." ma:contentTypeScope="" ma:versionID="519c6bc90736a6e8abbbdb38ed934ac6">
  <xsd:schema xmlns:xsd="http://www.w3.org/2001/XMLSchema" xmlns:xs="http://www.w3.org/2001/XMLSchema" xmlns:p="http://schemas.microsoft.com/office/2006/metadata/properties" xmlns:ns2="fee586e5-3c92-48eb-9898-42915e590ada" targetNamespace="http://schemas.microsoft.com/office/2006/metadata/properties" ma:root="true" ma:fieldsID="4da06bcf8031bc55fa8390c6716287b0" ns2:_="">
    <xsd:import namespace="fee586e5-3c92-48eb-9898-42915e590ad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586e5-3c92-48eb-9898-42915e590a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586e5-3c92-48eb-9898-42915e590ada">
      <UserInfo>
        <DisplayName>Rick Claus</DisplayName>
        <AccountId>401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469201C-D4CA-4918-A4FF-8ED15147E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586e5-3c92-48eb-9898-42915e590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B32142-DE2C-423C-A302-95CAC2148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30EFEA-9AEA-457C-BAA8-93C4281792F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fee586e5-3c92-48eb-9898-42915e590ad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9302</TotalTime>
  <Words>1913</Words>
  <Application>Microsoft Office PowerPoint</Application>
  <PresentationFormat>Panorámica</PresentationFormat>
  <Paragraphs>217</Paragraphs>
  <Slides>63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9" baseType="lpstr">
      <vt:lpstr>Arial</vt:lpstr>
      <vt:lpstr>Calibri</vt:lpstr>
      <vt:lpstr>Segoe UI</vt:lpstr>
      <vt:lpstr>Segoe UI Light</vt:lpstr>
      <vt:lpstr>Wingdings</vt:lpstr>
      <vt:lpstr>Azure Medium</vt:lpstr>
      <vt:lpstr>Visual Studio Team Service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Sterling</dc:creator>
  <cp:lastModifiedBy>Mariano Germán Villarreal Küber</cp:lastModifiedBy>
  <cp:revision>481</cp:revision>
  <cp:lastPrinted>2014-03-26T17:46:13Z</cp:lastPrinted>
  <dcterms:created xsi:type="dcterms:W3CDTF">2014-03-19T23:21:38Z</dcterms:created>
  <dcterms:modified xsi:type="dcterms:W3CDTF">2016-02-12T12:14:37Z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  <property fmtid="{D5CDD505-2E9C-101B-9397-08002B2CF9AE}" pid="4" name="Tfs.IsStoryboard">
    <vt:bool>true</vt:bool>
  </property>
  <property fmtid="{D5CDD505-2E9C-101B-9397-08002B2CF9AE}" pid="5" name="Tfs.LastKnownPath">
    <vt:lpwstr>https://d.docs.live.net/e5dfb7ada2583ab6/Educacion/MSP/Presentaciones/Visual%20Studio%20Team%20Service/Team.pptx</vt:lpwstr>
  </property>
</Properties>
</file>