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  <p:embeddedFont>
      <p:font typeface="Poppins Medium"/>
      <p:regular r:id="rId37"/>
      <p:bold r:id="rId38"/>
      <p:italic r:id="rId39"/>
      <p:boldItalic r:id="rId40"/>
    </p:embeddedFont>
    <p:embeddedFont>
      <p:font typeface="Poppins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erman Pau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boldItalic.fntdata"/><Relationship Id="rId20" Type="http://schemas.openxmlformats.org/officeDocument/2006/relationships/slide" Target="slides/slide13.xml"/><Relationship Id="rId42" Type="http://schemas.openxmlformats.org/officeDocument/2006/relationships/font" Target="fonts/PoppinsSemiBold-bold.fntdata"/><Relationship Id="rId41" Type="http://schemas.openxmlformats.org/officeDocument/2006/relationships/font" Target="fonts/PoppinsSemiBold-regular.fntdata"/><Relationship Id="rId22" Type="http://schemas.openxmlformats.org/officeDocument/2006/relationships/slide" Target="slides/slide15.xml"/><Relationship Id="rId44" Type="http://schemas.openxmlformats.org/officeDocument/2006/relationships/font" Target="fonts/PoppinsSemiBold-boldItalic.fntdata"/><Relationship Id="rId21" Type="http://schemas.openxmlformats.org/officeDocument/2006/relationships/slide" Target="slides/slide14.xml"/><Relationship Id="rId43" Type="http://schemas.openxmlformats.org/officeDocument/2006/relationships/font" Target="fonts/PoppinsSemiBold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4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3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6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5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8.xml"/><Relationship Id="rId37" Type="http://schemas.openxmlformats.org/officeDocument/2006/relationships/font" Target="fonts/PoppinsMedium-regular.fntdata"/><Relationship Id="rId14" Type="http://schemas.openxmlformats.org/officeDocument/2006/relationships/slide" Target="slides/slide7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0.xml"/><Relationship Id="rId39" Type="http://schemas.openxmlformats.org/officeDocument/2006/relationships/font" Target="fonts/PoppinsMedium-italic.fntdata"/><Relationship Id="rId16" Type="http://schemas.openxmlformats.org/officeDocument/2006/relationships/slide" Target="slides/slide9.xml"/><Relationship Id="rId38" Type="http://schemas.openxmlformats.org/officeDocument/2006/relationships/font" Target="fonts/Poppins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25T16:57:51.089">
    <p:pos x="6000" y="0"/>
    <p:text>Hello to my presentation about analysing high traffic recipes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c54013bb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c54013bb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Hello to my presentation about analysing high traffic recipes</a:t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f4d2410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f4d2410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ea6c63b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ea6c63b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f4d24103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f4d2410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f4d24103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f4d24103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f4d2410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f4d2410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c54013bb7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c54013bb7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c54013bb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c54013bb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c54013bb7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c54013bb7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4d2410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4d2410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c54013bb7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c54013bb7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ea6c63b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ea6c63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4d2410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4d2410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f4d2410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f4d2410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ea6c63b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ea6c63b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f4d24103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f4d24103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ea6c63bf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ea6c63bf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60000" y="1702800"/>
            <a:ext cx="72936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2" type="ctrTitle"/>
          </p:nvPr>
        </p:nvSpPr>
        <p:spPr>
          <a:xfrm>
            <a:off x="360000" y="4420800"/>
            <a:ext cx="23436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4"/>
          <p:cNvSpPr txBox="1"/>
          <p:nvPr>
            <p:ph idx="3" type="ctrTitle"/>
          </p:nvPr>
        </p:nvSpPr>
        <p:spPr>
          <a:xfrm>
            <a:off x="2926800" y="4420800"/>
            <a:ext cx="23436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Opportunity World Map Slide" type="secHead">
  <p:cSld name="SECTION_HEADER">
    <p:bg>
      <p:bgPr>
        <a:solidFill>
          <a:srgbClr val="16304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319475" y="36000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1832400" y="1310400"/>
            <a:ext cx="5688000" cy="3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3600000" dist="47625">
              <a:srgbClr val="000000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2840400" y="576000"/>
            <a:ext cx="3697200" cy="1195200"/>
          </a:xfrm>
          <a:prstGeom prst="roundRect">
            <a:avLst>
              <a:gd fmla="val 16667" name="adj"/>
            </a:avLst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ctrTitle"/>
          </p:nvPr>
        </p:nvSpPr>
        <p:spPr>
          <a:xfrm>
            <a:off x="2840400" y="576000"/>
            <a:ext cx="3697200" cy="11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275200" y="2030400"/>
            <a:ext cx="4827600" cy="19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1832400" y="1310400"/>
            <a:ext cx="5688000" cy="32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3600000" dist="47625">
              <a:srgbClr val="000000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2840400" y="576000"/>
            <a:ext cx="3697200" cy="1195200"/>
          </a:xfrm>
          <a:prstGeom prst="roundRect">
            <a:avLst>
              <a:gd fmla="val 16667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2275200" y="2030400"/>
            <a:ext cx="4827600" cy="19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type="ctrTitle"/>
          </p:nvPr>
        </p:nvSpPr>
        <p:spPr>
          <a:xfrm>
            <a:off x="2840400" y="576000"/>
            <a:ext cx="3697200" cy="11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s Slide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60000" y="360000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1823925"/>
            <a:ext cx="9144000" cy="3319800"/>
          </a:xfrm>
          <a:prstGeom prst="roundRect">
            <a:avLst>
              <a:gd fmla="val 16667" name="adj"/>
            </a:avLst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3380350"/>
            <a:ext cx="9144000" cy="1763400"/>
          </a:xfrm>
          <a:prstGeom prst="rect">
            <a:avLst/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850600" y="2204925"/>
            <a:ext cx="2046300" cy="20832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8"/>
          <p:cNvSpPr/>
          <p:nvPr>
            <p:ph idx="3" type="pic"/>
          </p:nvPr>
        </p:nvSpPr>
        <p:spPr>
          <a:xfrm>
            <a:off x="6426150" y="2204925"/>
            <a:ext cx="2046300" cy="2083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/>
          <p:nvPr>
            <p:ph idx="4" type="pic"/>
          </p:nvPr>
        </p:nvSpPr>
        <p:spPr>
          <a:xfrm>
            <a:off x="3638375" y="1467250"/>
            <a:ext cx="2046300" cy="20832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8"/>
          <p:cNvSpPr txBox="1"/>
          <p:nvPr>
            <p:ph idx="5" type="ctrTitle"/>
          </p:nvPr>
        </p:nvSpPr>
        <p:spPr>
          <a:xfrm>
            <a:off x="849600" y="4287600"/>
            <a:ext cx="20448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8"/>
          <p:cNvSpPr txBox="1"/>
          <p:nvPr>
            <p:ph idx="6" type="ctrTitle"/>
          </p:nvPr>
        </p:nvSpPr>
        <p:spPr>
          <a:xfrm>
            <a:off x="3639125" y="3550450"/>
            <a:ext cx="20448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8"/>
          <p:cNvSpPr txBox="1"/>
          <p:nvPr>
            <p:ph idx="7" type="ctrTitle"/>
          </p:nvPr>
        </p:nvSpPr>
        <p:spPr>
          <a:xfrm>
            <a:off x="6426900" y="4287600"/>
            <a:ext cx="20448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lue Proposition Slide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35850" y="360000"/>
            <a:ext cx="847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360000" y="1076400"/>
            <a:ext cx="8452800" cy="532800"/>
          </a:xfrm>
          <a:prstGeom prst="rect">
            <a:avLst/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2" type="title"/>
          </p:nvPr>
        </p:nvSpPr>
        <p:spPr>
          <a:xfrm>
            <a:off x="475200" y="1162800"/>
            <a:ext cx="8222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/>
          <p:nvPr/>
        </p:nvSpPr>
        <p:spPr>
          <a:xfrm>
            <a:off x="1047600" y="2199600"/>
            <a:ext cx="1504800" cy="1504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3600000" dist="47625">
              <a:srgbClr val="000000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3823200" y="2199600"/>
            <a:ext cx="1504800" cy="1504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3600000" dist="47625">
              <a:srgbClr val="000000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6613200" y="2199600"/>
            <a:ext cx="1504800" cy="1504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1438" rotWithShape="0" algn="bl" dir="3600000" dist="47625">
              <a:srgbClr val="000000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Analysis Map Slide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502750" y="1006950"/>
            <a:ext cx="4527000" cy="3776700"/>
          </a:xfrm>
          <a:prstGeom prst="roundRect">
            <a:avLst>
              <a:gd fmla="val 4133" name="adj"/>
            </a:avLst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60000" y="360000"/>
            <a:ext cx="84240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890500" y="1330500"/>
            <a:ext cx="3751500" cy="3129600"/>
          </a:xfrm>
          <a:prstGeom prst="roundRect">
            <a:avLst>
              <a:gd fmla="val 413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0"/>
          <p:cNvCxnSpPr>
            <a:stCxn id="97" idx="0"/>
          </p:cNvCxnSpPr>
          <p:nvPr/>
        </p:nvCxnSpPr>
        <p:spPr>
          <a:xfrm>
            <a:off x="2766250" y="1330500"/>
            <a:ext cx="0" cy="3129600"/>
          </a:xfrm>
          <a:prstGeom prst="straightConnector1">
            <a:avLst/>
          </a:prstGeom>
          <a:noFill/>
          <a:ln cap="flat" cmpd="sng" w="9525">
            <a:solidFill>
              <a:srgbClr val="16304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20"/>
          <p:cNvCxnSpPr>
            <a:stCxn id="97" idx="1"/>
            <a:endCxn id="97" idx="3"/>
          </p:cNvCxnSpPr>
          <p:nvPr/>
        </p:nvCxnSpPr>
        <p:spPr>
          <a:xfrm>
            <a:off x="890500" y="2895300"/>
            <a:ext cx="3751500" cy="0"/>
          </a:xfrm>
          <a:prstGeom prst="straightConnector1">
            <a:avLst/>
          </a:prstGeom>
          <a:noFill/>
          <a:ln cap="flat" cmpd="sng" w="9525">
            <a:solidFill>
              <a:srgbClr val="173B5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20"/>
          <p:cNvSpPr txBox="1"/>
          <p:nvPr>
            <p:ph idx="2" type="title"/>
          </p:nvPr>
        </p:nvSpPr>
        <p:spPr>
          <a:xfrm rot="-5400000">
            <a:off x="-704450" y="2698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3" type="title"/>
          </p:nvPr>
        </p:nvSpPr>
        <p:spPr>
          <a:xfrm rot="-5400000">
            <a:off x="3428950" y="2698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4" type="title"/>
          </p:nvPr>
        </p:nvSpPr>
        <p:spPr>
          <a:xfrm>
            <a:off x="1362250" y="984525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5" type="title"/>
          </p:nvPr>
        </p:nvSpPr>
        <p:spPr>
          <a:xfrm>
            <a:off x="1362250" y="4412475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b="0"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and Challenges Slide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0" y="-14250"/>
            <a:ext cx="4581600" cy="5172000"/>
          </a:xfrm>
          <a:prstGeom prst="rect">
            <a:avLst/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4581600" y="-14250"/>
            <a:ext cx="4581600" cy="5172000"/>
          </a:xfrm>
          <a:prstGeom prst="rect">
            <a:avLst/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>
            <p:ph idx="2" type="pic"/>
          </p:nvPr>
        </p:nvSpPr>
        <p:spPr>
          <a:xfrm>
            <a:off x="-14400" y="3995550"/>
            <a:ext cx="9172800" cy="11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788400" y="360000"/>
            <a:ext cx="37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2800"/>
              <a:buNone/>
              <a:defRPr>
                <a:solidFill>
                  <a:srgbClr val="E982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3" type="title"/>
          </p:nvPr>
        </p:nvSpPr>
        <p:spPr>
          <a:xfrm>
            <a:off x="5000400" y="360000"/>
            <a:ext cx="37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3044"/>
              </a:buClr>
              <a:buSzPts val="2800"/>
              <a:buNone/>
              <a:defRPr>
                <a:solidFill>
                  <a:srgbClr val="16304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">
  <p:cSld name="SECTION_HEADER_1">
    <p:bg>
      <p:bgPr>
        <a:solidFill>
          <a:srgbClr val="16304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22"/>
          <p:cNvSpPr txBox="1"/>
          <p:nvPr>
            <p:ph type="ctrTitle"/>
          </p:nvPr>
        </p:nvSpPr>
        <p:spPr>
          <a:xfrm>
            <a:off x="339750" y="18049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2" type="ctrTitle"/>
          </p:nvPr>
        </p:nvSpPr>
        <p:spPr>
          <a:xfrm>
            <a:off x="360000" y="2571750"/>
            <a:ext cx="842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 b="0" sz="1200">
                <a:solidFill>
                  <a:srgbClr val="CCCC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Time Slide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0" y="2571750"/>
            <a:ext cx="9144000" cy="2580900"/>
          </a:xfrm>
          <a:prstGeom prst="rect">
            <a:avLst/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371475" y="3171825"/>
            <a:ext cx="8412600" cy="1476300"/>
          </a:xfrm>
          <a:prstGeom prst="roundRect">
            <a:avLst>
              <a:gd fmla="val 12904" name="adj"/>
            </a:avLst>
          </a:prstGeom>
          <a:solidFill>
            <a:schemeClr val="lt1"/>
          </a:solidFill>
          <a:ln cap="flat" cmpd="sng" w="38100">
            <a:solidFill>
              <a:srgbClr val="1630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type="ctrTitle"/>
          </p:nvPr>
        </p:nvSpPr>
        <p:spPr>
          <a:xfrm>
            <a:off x="425475" y="3376575"/>
            <a:ext cx="82995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98224"/>
              </a:buClr>
              <a:buSzPts val="3600"/>
              <a:buNone/>
              <a:defRPr sz="3600">
                <a:solidFill>
                  <a:srgbClr val="E98224"/>
                </a:solidFill>
              </a:defRPr>
            </a:lvl9pPr>
          </a:lstStyle>
          <a:p/>
        </p:txBody>
      </p:sp>
      <p:sp>
        <p:nvSpPr>
          <p:cNvPr id="120" name="Google Shape;120;p23"/>
          <p:cNvSpPr/>
          <p:nvPr>
            <p:ph idx="2" type="pic"/>
          </p:nvPr>
        </p:nvSpPr>
        <p:spPr>
          <a:xfrm>
            <a:off x="-9525" y="-28575"/>
            <a:ext cx="9153600" cy="26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4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27">
          <p15:clr>
            <a:srgbClr val="E46962"/>
          </p15:clr>
        </p15:guide>
        <p15:guide id="4" pos="5533">
          <p15:clr>
            <a:srgbClr val="E46962"/>
          </p15:clr>
        </p15:guide>
        <p15:guide id="5" orient="horz" pos="227">
          <p15:clr>
            <a:srgbClr val="E46962"/>
          </p15:clr>
        </p15:guide>
        <p15:guide id="6" orient="horz" pos="301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60000" y="1702275"/>
            <a:ext cx="72942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Predicting High Traffic Recipes</a:t>
            </a:r>
            <a:endParaRPr sz="4800"/>
          </a:p>
        </p:txBody>
      </p:sp>
      <p:sp>
        <p:nvSpPr>
          <p:cNvPr id="126" name="Google Shape;126;p24"/>
          <p:cNvSpPr/>
          <p:nvPr/>
        </p:nvSpPr>
        <p:spPr>
          <a:xfrm>
            <a:off x="8314950" y="2102700"/>
            <a:ext cx="938100" cy="938100"/>
          </a:xfrm>
          <a:prstGeom prst="roundRect">
            <a:avLst>
              <a:gd fmla="val 16667" name="adj"/>
            </a:avLst>
          </a:prstGeom>
          <a:solidFill>
            <a:srgbClr val="17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4"/>
          <p:cNvCxnSpPr/>
          <p:nvPr/>
        </p:nvCxnSpPr>
        <p:spPr>
          <a:xfrm>
            <a:off x="8613150" y="2574750"/>
            <a:ext cx="347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4"/>
          <p:cNvSpPr/>
          <p:nvPr/>
        </p:nvSpPr>
        <p:spPr>
          <a:xfrm>
            <a:off x="8518500" y="2306250"/>
            <a:ext cx="537000" cy="5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360000" y="3276600"/>
            <a:ext cx="3475500" cy="3906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99841" y="3290850"/>
            <a:ext cx="2995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Tasty Bites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360000" y="4421400"/>
            <a:ext cx="234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German Paul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925400" y="4421400"/>
            <a:ext cx="234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24.11.23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Visualization</a:t>
            </a:r>
            <a:endParaRPr sz="2400"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7850"/>
            <a:ext cx="1125650" cy="1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50372" l="0" r="0" t="0"/>
          <a:stretch/>
        </p:blipFill>
        <p:spPr>
          <a:xfrm>
            <a:off x="1259813" y="1257500"/>
            <a:ext cx="6624375" cy="312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Model Creation</a:t>
            </a:r>
            <a:endParaRPr sz="2400"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4055974"/>
            <a:ext cx="1087525" cy="10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/>
          <p:nvPr/>
        </p:nvSpPr>
        <p:spPr>
          <a:xfrm>
            <a:off x="359988" y="14696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4294967295" type="body"/>
          </p:nvPr>
        </p:nvSpPr>
        <p:spPr>
          <a:xfrm>
            <a:off x="545613" y="14451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Logistic Regression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5003838" y="14696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>
            <p:ph idx="4294967295" type="body"/>
          </p:nvPr>
        </p:nvSpPr>
        <p:spPr>
          <a:xfrm>
            <a:off x="5189463" y="14451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Linear SVC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4" name="Google Shape;244;p34"/>
          <p:cNvSpPr txBox="1"/>
          <p:nvPr>
            <p:ph idx="4294967295" type="body"/>
          </p:nvPr>
        </p:nvSpPr>
        <p:spPr>
          <a:xfrm>
            <a:off x="1436919" y="2285400"/>
            <a:ext cx="165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lt1"/>
                </a:solidFill>
              </a:rPr>
              <a:t>Accuracy of 76%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5" name="Google Shape;245;p34"/>
          <p:cNvSpPr txBox="1"/>
          <p:nvPr>
            <p:ph idx="4294967295" type="body"/>
          </p:nvPr>
        </p:nvSpPr>
        <p:spPr>
          <a:xfrm>
            <a:off x="6080769" y="2285400"/>
            <a:ext cx="1651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Accuracy of 74%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6" name="Google Shape;246;p34"/>
          <p:cNvSpPr txBox="1"/>
          <p:nvPr>
            <p:ph idx="4294967295" type="body"/>
          </p:nvPr>
        </p:nvSpPr>
        <p:spPr>
          <a:xfrm>
            <a:off x="3288150" y="3384200"/>
            <a:ext cx="256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Use of GridSearchCV to find best parameters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Logistic Regression</a:t>
            </a:r>
            <a:endParaRPr sz="2400"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7850"/>
            <a:ext cx="1125650" cy="1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101" y="1092426"/>
            <a:ext cx="4095785" cy="38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Linear SVM</a:t>
            </a:r>
            <a:endParaRPr sz="2400"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7850"/>
            <a:ext cx="1125650" cy="1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212" y="1097175"/>
            <a:ext cx="4143565" cy="38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Improving the Model</a:t>
            </a:r>
            <a:endParaRPr sz="2400"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4055974"/>
            <a:ext cx="1087525" cy="10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/>
          <p:nvPr/>
        </p:nvSpPr>
        <p:spPr>
          <a:xfrm>
            <a:off x="421940" y="1929725"/>
            <a:ext cx="83001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 txBox="1"/>
          <p:nvPr>
            <p:ph idx="4294967295" type="body"/>
          </p:nvPr>
        </p:nvSpPr>
        <p:spPr>
          <a:xfrm>
            <a:off x="653500" y="1905275"/>
            <a:ext cx="783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Getting more data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993750" y="1175713"/>
            <a:ext cx="71565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752" y="1282224"/>
            <a:ext cx="384100" cy="38411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1377850" y="1241135"/>
            <a:ext cx="6491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model can only be as good as the data provided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360000" y="360000"/>
            <a:ext cx="84240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r>
              <a:rPr lang="en-GB"/>
              <a:t> ANALYSIS</a:t>
            </a:r>
            <a:endParaRPr/>
          </a:p>
        </p:txBody>
      </p:sp>
      <p:sp>
        <p:nvSpPr>
          <p:cNvPr id="277" name="Google Shape;277;p38"/>
          <p:cNvSpPr txBox="1"/>
          <p:nvPr>
            <p:ph idx="2" type="title"/>
          </p:nvPr>
        </p:nvSpPr>
        <p:spPr>
          <a:xfrm rot="-5400000">
            <a:off x="-704450" y="2698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to understand</a:t>
            </a:r>
            <a:endParaRPr/>
          </a:p>
        </p:txBody>
      </p:sp>
      <p:sp>
        <p:nvSpPr>
          <p:cNvPr id="278" name="Google Shape;278;p38"/>
          <p:cNvSpPr txBox="1"/>
          <p:nvPr>
            <p:ph idx="3" type="title"/>
          </p:nvPr>
        </p:nvSpPr>
        <p:spPr>
          <a:xfrm rot="-5400000">
            <a:off x="3428950" y="2698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 to understand</a:t>
            </a:r>
            <a:endParaRPr/>
          </a:p>
        </p:txBody>
      </p:sp>
      <p:sp>
        <p:nvSpPr>
          <p:cNvPr id="279" name="Google Shape;279;p38"/>
          <p:cNvSpPr txBox="1"/>
          <p:nvPr>
            <p:ph idx="4" type="title"/>
          </p:nvPr>
        </p:nvSpPr>
        <p:spPr>
          <a:xfrm>
            <a:off x="1362250" y="984525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Accuracy</a:t>
            </a:r>
            <a:endParaRPr/>
          </a:p>
        </p:txBody>
      </p:sp>
      <p:sp>
        <p:nvSpPr>
          <p:cNvPr id="280" name="Google Shape;280;p38"/>
          <p:cNvSpPr txBox="1"/>
          <p:nvPr>
            <p:ph idx="5" type="title"/>
          </p:nvPr>
        </p:nvSpPr>
        <p:spPr>
          <a:xfrm>
            <a:off x="1362250" y="4412475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</a:t>
            </a:r>
            <a:r>
              <a:rPr lang="en-GB"/>
              <a:t>Accuracy</a:t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3850013" y="1850563"/>
            <a:ext cx="257100" cy="257100"/>
          </a:xfrm>
          <a:prstGeom prst="ellipse">
            <a:avLst/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3850025" y="2497825"/>
            <a:ext cx="257100" cy="2571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4306850" y="2571738"/>
            <a:ext cx="257100" cy="2571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3307625" y="1850563"/>
            <a:ext cx="257100" cy="257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3607013" y="2115738"/>
            <a:ext cx="257100" cy="2571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5490000" y="1396500"/>
            <a:ext cx="393600" cy="393600"/>
          </a:xfrm>
          <a:prstGeom prst="ellipse">
            <a:avLst/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>
            <p:ph idx="4" type="title"/>
          </p:nvPr>
        </p:nvSpPr>
        <p:spPr>
          <a:xfrm>
            <a:off x="5976000" y="1396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Logistic Regression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5490000" y="2047500"/>
            <a:ext cx="393600" cy="3936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 txBox="1"/>
          <p:nvPr>
            <p:ph idx="4" type="title"/>
          </p:nvPr>
        </p:nvSpPr>
        <p:spPr>
          <a:xfrm>
            <a:off x="5976000" y="2047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SVM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5490000" y="2698500"/>
            <a:ext cx="393600" cy="393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 txBox="1"/>
          <p:nvPr>
            <p:ph idx="4" type="title"/>
          </p:nvPr>
        </p:nvSpPr>
        <p:spPr>
          <a:xfrm>
            <a:off x="5976000" y="2698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Always choosing High Traffic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5490000" y="3349500"/>
            <a:ext cx="393600" cy="393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idx="4" type="title"/>
          </p:nvPr>
        </p:nvSpPr>
        <p:spPr>
          <a:xfrm>
            <a:off x="5976000" y="3349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Naive Bayes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5490000" y="4000500"/>
            <a:ext cx="393600" cy="393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 txBox="1"/>
          <p:nvPr>
            <p:ph idx="4" type="title"/>
          </p:nvPr>
        </p:nvSpPr>
        <p:spPr>
          <a:xfrm>
            <a:off x="5976000" y="4000500"/>
            <a:ext cx="28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XGBoost Classifier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335850" y="360000"/>
            <a:ext cx="847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Solution</a:t>
            </a:r>
            <a:endParaRPr sz="2400"/>
          </a:p>
        </p:txBody>
      </p:sp>
      <p:sp>
        <p:nvSpPr>
          <p:cNvPr id="301" name="Google Shape;301;p39"/>
          <p:cNvSpPr txBox="1"/>
          <p:nvPr>
            <p:ph idx="2" type="title"/>
          </p:nvPr>
        </p:nvSpPr>
        <p:spPr>
          <a:xfrm>
            <a:off x="475200" y="1162800"/>
            <a:ext cx="8222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latin typeface="Poppins Medium"/>
                <a:ea typeface="Poppins Medium"/>
                <a:cs typeface="Poppins Medium"/>
                <a:sym typeface="Poppins Medium"/>
              </a:rPr>
              <a:t>Tasty Bites should implement the Logistic Regression Model in production</a:t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57325" y="3786575"/>
            <a:ext cx="1866900" cy="441000"/>
          </a:xfrm>
          <a:prstGeom prst="roundRect">
            <a:avLst>
              <a:gd fmla="val 50000" name="adj"/>
            </a:avLst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880750" y="3782800"/>
            <a:ext cx="1843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Make customers</a:t>
            </a:r>
            <a:r>
              <a:rPr lang="en-GB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happy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3644388" y="3784688"/>
            <a:ext cx="1866900" cy="441000"/>
          </a:xfrm>
          <a:prstGeom prst="roundRect">
            <a:avLst>
              <a:gd fmla="val 50000" name="adj"/>
            </a:avLst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3667813" y="3780913"/>
            <a:ext cx="1843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Open-Source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6419725" y="3788450"/>
            <a:ext cx="1866900" cy="441000"/>
          </a:xfrm>
          <a:prstGeom prst="roundRect">
            <a:avLst>
              <a:gd fmla="val 50000" name="adj"/>
            </a:avLst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6443150" y="3784675"/>
            <a:ext cx="1843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Efficient algorithm - easy to retrain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775" y="2957650"/>
            <a:ext cx="441000" cy="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225" y="2957650"/>
            <a:ext cx="441000" cy="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775" y="2481100"/>
            <a:ext cx="441000" cy="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225" y="2482988"/>
            <a:ext cx="441000" cy="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450" y="2392401"/>
            <a:ext cx="1006250" cy="10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3363" y="2392400"/>
            <a:ext cx="1143075" cy="1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788400" y="360000"/>
            <a:ext cx="37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98224"/>
                </a:solidFill>
              </a:rPr>
              <a:t>RISK</a:t>
            </a:r>
            <a:endParaRPr sz="2400">
              <a:solidFill>
                <a:srgbClr val="E98224"/>
              </a:solidFill>
            </a:endParaRPr>
          </a:p>
        </p:txBody>
      </p:sp>
      <p:sp>
        <p:nvSpPr>
          <p:cNvPr id="319" name="Google Shape;319;p40"/>
          <p:cNvSpPr txBox="1"/>
          <p:nvPr>
            <p:ph type="title"/>
          </p:nvPr>
        </p:nvSpPr>
        <p:spPr>
          <a:xfrm>
            <a:off x="5000625" y="360000"/>
            <a:ext cx="378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63044"/>
                </a:solidFill>
              </a:rPr>
              <a:t>CHALLENGES</a:t>
            </a:r>
            <a:endParaRPr sz="2400">
              <a:solidFill>
                <a:srgbClr val="163044"/>
              </a:solidFill>
            </a:endParaRPr>
          </a:p>
        </p:txBody>
      </p:sp>
      <p:sp>
        <p:nvSpPr>
          <p:cNvPr id="320" name="Google Shape;320;p40"/>
          <p:cNvSpPr txBox="1"/>
          <p:nvPr>
            <p:ph idx="4294967295" type="body"/>
          </p:nvPr>
        </p:nvSpPr>
        <p:spPr>
          <a:xfrm>
            <a:off x="900000" y="1192200"/>
            <a:ext cx="367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E98224"/>
                </a:solidFill>
              </a:rPr>
              <a:t>Cybersecurity breaches and data leaks.</a:t>
            </a:r>
            <a:endParaRPr sz="1100">
              <a:solidFill>
                <a:srgbClr val="E98224"/>
              </a:solidFill>
            </a:endParaRPr>
          </a:p>
        </p:txBody>
      </p:sp>
      <p:sp>
        <p:nvSpPr>
          <p:cNvPr id="321" name="Google Shape;321;p40"/>
          <p:cNvSpPr txBox="1"/>
          <p:nvPr>
            <p:ph idx="4294967295" type="body"/>
          </p:nvPr>
        </p:nvSpPr>
        <p:spPr>
          <a:xfrm>
            <a:off x="900000" y="1887525"/>
            <a:ext cx="367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E98224"/>
                </a:solidFill>
              </a:rPr>
              <a:t>Economic downturns impacting IT budgets.</a:t>
            </a:r>
            <a:endParaRPr sz="1100">
              <a:solidFill>
                <a:srgbClr val="E98224"/>
              </a:solidFill>
            </a:endParaRPr>
          </a:p>
        </p:txBody>
      </p:sp>
      <p:sp>
        <p:nvSpPr>
          <p:cNvPr id="322" name="Google Shape;322;p40"/>
          <p:cNvSpPr txBox="1"/>
          <p:nvPr>
            <p:ph idx="4294967295" type="body"/>
          </p:nvPr>
        </p:nvSpPr>
        <p:spPr>
          <a:xfrm>
            <a:off x="900000" y="2582850"/>
            <a:ext cx="367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E98224"/>
                </a:solidFill>
              </a:rPr>
              <a:t>Emerging competitors disrupting the market.</a:t>
            </a:r>
            <a:endParaRPr sz="1100">
              <a:solidFill>
                <a:srgbClr val="E98224"/>
              </a:solidFill>
            </a:endParaRPr>
          </a:p>
        </p:txBody>
      </p:sp>
      <p:sp>
        <p:nvSpPr>
          <p:cNvPr id="323" name="Google Shape;323;p40"/>
          <p:cNvSpPr txBox="1"/>
          <p:nvPr>
            <p:ph idx="4294967295" type="body"/>
          </p:nvPr>
        </p:nvSpPr>
        <p:spPr>
          <a:xfrm>
            <a:off x="5130000" y="1268400"/>
            <a:ext cx="367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163044"/>
                </a:solidFill>
              </a:rPr>
              <a:t>Attracting and retaining top cybersecurity talent.</a:t>
            </a:r>
            <a:endParaRPr sz="1100">
              <a:solidFill>
                <a:srgbClr val="163044"/>
              </a:solidFill>
            </a:endParaRPr>
          </a:p>
        </p:txBody>
      </p:sp>
      <p:sp>
        <p:nvSpPr>
          <p:cNvPr id="324" name="Google Shape;324;p40"/>
          <p:cNvSpPr txBox="1"/>
          <p:nvPr>
            <p:ph idx="4294967295" type="body"/>
          </p:nvPr>
        </p:nvSpPr>
        <p:spPr>
          <a:xfrm>
            <a:off x="5130000" y="1963725"/>
            <a:ext cx="367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163044"/>
                </a:solidFill>
              </a:rPr>
              <a:t>Scaling operations to meet growing demand.</a:t>
            </a:r>
            <a:endParaRPr sz="1100">
              <a:solidFill>
                <a:srgbClr val="163044"/>
              </a:solidFill>
            </a:endParaRPr>
          </a:p>
        </p:txBody>
      </p:sp>
      <p:sp>
        <p:nvSpPr>
          <p:cNvPr id="325" name="Google Shape;325;p40"/>
          <p:cNvSpPr txBox="1"/>
          <p:nvPr>
            <p:ph idx="4294967295" type="body"/>
          </p:nvPr>
        </p:nvSpPr>
        <p:spPr>
          <a:xfrm>
            <a:off x="5130000" y="2659050"/>
            <a:ext cx="367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163044"/>
                </a:solidFill>
              </a:rPr>
              <a:t>Adapting to evolving technology and threat landscape.</a:t>
            </a:r>
            <a:endParaRPr sz="1100">
              <a:solidFill>
                <a:srgbClr val="163044"/>
              </a:solidFill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561975" y="1404750"/>
            <a:ext cx="147600" cy="147600"/>
          </a:xfrm>
          <a:prstGeom prst="ellipse">
            <a:avLst/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/>
          <p:nvPr/>
        </p:nvSpPr>
        <p:spPr>
          <a:xfrm>
            <a:off x="561975" y="2100075"/>
            <a:ext cx="147600" cy="147600"/>
          </a:xfrm>
          <a:prstGeom prst="ellipse">
            <a:avLst/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/>
          <p:nvPr/>
        </p:nvSpPr>
        <p:spPr>
          <a:xfrm>
            <a:off x="561975" y="2795400"/>
            <a:ext cx="147600" cy="147600"/>
          </a:xfrm>
          <a:prstGeom prst="ellipse">
            <a:avLst/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4853025" y="1480950"/>
            <a:ext cx="147600" cy="147600"/>
          </a:xfrm>
          <a:prstGeom prst="ellipse">
            <a:avLst/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/>
          <p:nvPr/>
        </p:nvSpPr>
        <p:spPr>
          <a:xfrm>
            <a:off x="4853025" y="2176275"/>
            <a:ext cx="147600" cy="147600"/>
          </a:xfrm>
          <a:prstGeom prst="ellipse">
            <a:avLst/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/>
          <p:cNvSpPr/>
          <p:nvPr/>
        </p:nvSpPr>
        <p:spPr>
          <a:xfrm>
            <a:off x="4853025" y="2871600"/>
            <a:ext cx="147600" cy="147600"/>
          </a:xfrm>
          <a:prstGeom prst="ellipse">
            <a:avLst/>
          </a:prstGeom>
          <a:solidFill>
            <a:srgbClr val="1630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5474" l="0" r="0" t="45474"/>
          <a:stretch/>
        </p:blipFill>
        <p:spPr>
          <a:xfrm>
            <a:off x="-14400" y="3995550"/>
            <a:ext cx="9172802" cy="1162199"/>
          </a:xfrm>
          <a:prstGeom prst="rect">
            <a:avLst/>
          </a:prstGeom>
        </p:spPr>
      </p:pic>
      <p:cxnSp>
        <p:nvCxnSpPr>
          <p:cNvPr id="333" name="Google Shape;333;p40"/>
          <p:cNvCxnSpPr>
            <a:endCxn id="318" idx="3"/>
          </p:cNvCxnSpPr>
          <p:nvPr/>
        </p:nvCxnSpPr>
        <p:spPr>
          <a:xfrm flipH="1" rot="10800000">
            <a:off x="1790700" y="646350"/>
            <a:ext cx="2781300" cy="1200"/>
          </a:xfrm>
          <a:prstGeom prst="straightConnector1">
            <a:avLst/>
          </a:prstGeom>
          <a:noFill/>
          <a:ln cap="flat" cmpd="sng" w="28575">
            <a:solidFill>
              <a:srgbClr val="E982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0"/>
          <p:cNvCxnSpPr/>
          <p:nvPr/>
        </p:nvCxnSpPr>
        <p:spPr>
          <a:xfrm flipH="1" rot="10800000">
            <a:off x="7267575" y="638250"/>
            <a:ext cx="1914600" cy="8700"/>
          </a:xfrm>
          <a:prstGeom prst="straightConnector1">
            <a:avLst/>
          </a:prstGeom>
          <a:noFill/>
          <a:ln cap="flat" cmpd="sng" w="28575">
            <a:solidFill>
              <a:srgbClr val="16304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360000" y="1702800"/>
            <a:ext cx="7293600" cy="14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German Paul</a:t>
            </a:r>
            <a:endParaRPr/>
          </a:p>
        </p:txBody>
      </p:sp>
      <p:sp>
        <p:nvSpPr>
          <p:cNvPr id="138" name="Google Shape;138;p25"/>
          <p:cNvSpPr txBox="1"/>
          <p:nvPr>
            <p:ph idx="2" type="ctrTitle"/>
          </p:nvPr>
        </p:nvSpPr>
        <p:spPr>
          <a:xfrm>
            <a:off x="360000" y="4420800"/>
            <a:ext cx="23436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of Data Science</a:t>
            </a:r>
            <a:endParaRPr/>
          </a:p>
        </p:txBody>
      </p:sp>
      <p:sp>
        <p:nvSpPr>
          <p:cNvPr id="139" name="Google Shape;139;p25"/>
          <p:cNvSpPr txBox="1"/>
          <p:nvPr>
            <p:ph idx="3" type="ctrTitle"/>
          </p:nvPr>
        </p:nvSpPr>
        <p:spPr>
          <a:xfrm>
            <a:off x="2926800" y="4420800"/>
            <a:ext cx="23436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Tasty Bites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021" y="723275"/>
            <a:ext cx="2530576" cy="3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2840400" y="576000"/>
            <a:ext cx="3697200" cy="11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r>
              <a:rPr lang="en-GB"/>
              <a:t> Statement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2275200" y="2030400"/>
            <a:ext cx="4827600" cy="19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-"/>
            </a:pPr>
            <a:r>
              <a:rPr lang="en-GB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Classify high traffic recipes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-"/>
            </a:pPr>
            <a:r>
              <a:rPr lang="en-GB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Reach an accuracy over 80%</a:t>
            </a:r>
            <a:endParaRPr sz="1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35850" y="360000"/>
            <a:ext cx="847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reach the goal</a:t>
            </a:r>
            <a:endParaRPr/>
          </a:p>
        </p:txBody>
      </p:sp>
      <p:sp>
        <p:nvSpPr>
          <p:cNvPr id="152" name="Google Shape;152;p27"/>
          <p:cNvSpPr txBox="1"/>
          <p:nvPr>
            <p:ph idx="2" type="title"/>
          </p:nvPr>
        </p:nvSpPr>
        <p:spPr>
          <a:xfrm>
            <a:off x="475200" y="1162800"/>
            <a:ext cx="82224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516300" y="3790775"/>
            <a:ext cx="252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20"/>
              <a:t>Data Validation</a:t>
            </a:r>
            <a:endParaRPr sz="152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0" y="2300600"/>
            <a:ext cx="1153999" cy="11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type="title"/>
          </p:nvPr>
        </p:nvSpPr>
        <p:spPr>
          <a:xfrm>
            <a:off x="3325200" y="3790775"/>
            <a:ext cx="252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20"/>
              <a:t>Data Visualization</a:t>
            </a:r>
            <a:endParaRPr sz="1520"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134100" y="3790775"/>
            <a:ext cx="252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20"/>
              <a:t>Model creation</a:t>
            </a:r>
            <a:endParaRPr sz="152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073" y="2512750"/>
            <a:ext cx="941850" cy="9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537" y="2439912"/>
            <a:ext cx="1087525" cy="10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Validation</a:t>
            </a:r>
            <a:endParaRPr sz="2400"/>
          </a:p>
        </p:txBody>
      </p:sp>
      <p:sp>
        <p:nvSpPr>
          <p:cNvPr id="164" name="Google Shape;164;p28"/>
          <p:cNvSpPr/>
          <p:nvPr/>
        </p:nvSpPr>
        <p:spPr>
          <a:xfrm>
            <a:off x="2671788" y="1587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4294967295" type="body"/>
          </p:nvPr>
        </p:nvSpPr>
        <p:spPr>
          <a:xfrm>
            <a:off x="2857413" y="1562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GB" sz="1400">
                <a:solidFill>
                  <a:schemeClr val="lt1"/>
                </a:solidFill>
              </a:rPr>
              <a:t>  Data Validation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2550"/>
            <a:ext cx="1360950" cy="1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/>
          <p:nvPr/>
        </p:nvSpPr>
        <p:spPr>
          <a:xfrm>
            <a:off x="2671788" y="2547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4294967295" type="body"/>
          </p:nvPr>
        </p:nvSpPr>
        <p:spPr>
          <a:xfrm>
            <a:off x="2857413" y="2522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2.	</a:t>
            </a:r>
            <a:r>
              <a:rPr lang="en-GB" sz="1400">
                <a:solidFill>
                  <a:schemeClr val="lt1"/>
                </a:solidFill>
              </a:rPr>
              <a:t>Data Formatting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2674113" y="3507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4294967295" type="body"/>
          </p:nvPr>
        </p:nvSpPr>
        <p:spPr>
          <a:xfrm>
            <a:off x="2859738" y="3482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3.	</a:t>
            </a:r>
            <a:r>
              <a:rPr lang="en-GB" sz="1400">
                <a:solidFill>
                  <a:schemeClr val="lt1"/>
                </a:solidFill>
              </a:rPr>
              <a:t>Data </a:t>
            </a:r>
            <a:r>
              <a:rPr lang="en-GB" sz="1400">
                <a:solidFill>
                  <a:schemeClr val="lt1"/>
                </a:solidFill>
              </a:rPr>
              <a:t>Transformation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Validation</a:t>
            </a:r>
            <a:endParaRPr sz="2400"/>
          </a:p>
        </p:txBody>
      </p:sp>
      <p:sp>
        <p:nvSpPr>
          <p:cNvPr id="176" name="Google Shape;176;p29"/>
          <p:cNvSpPr/>
          <p:nvPr/>
        </p:nvSpPr>
        <p:spPr>
          <a:xfrm>
            <a:off x="321988" y="1480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4294967295" type="body"/>
          </p:nvPr>
        </p:nvSpPr>
        <p:spPr>
          <a:xfrm>
            <a:off x="507613" y="1455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Check for unique values in every column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2550"/>
            <a:ext cx="1360950" cy="1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/>
          <p:nvPr/>
        </p:nvSpPr>
        <p:spPr>
          <a:xfrm>
            <a:off x="5021613" y="1480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4294967295" type="body"/>
          </p:nvPr>
        </p:nvSpPr>
        <p:spPr>
          <a:xfrm>
            <a:off x="5207238" y="1455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df.column.nunique()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181" name="Google Shape;181;p29"/>
          <p:cNvCxnSpPr>
            <a:stCxn id="176" idx="3"/>
            <a:endCxn id="179" idx="1"/>
          </p:cNvCxnSpPr>
          <p:nvPr/>
        </p:nvCxnSpPr>
        <p:spPr>
          <a:xfrm>
            <a:off x="4122388" y="1741900"/>
            <a:ext cx="899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9"/>
          <p:cNvSpPr/>
          <p:nvPr/>
        </p:nvSpPr>
        <p:spPr>
          <a:xfrm>
            <a:off x="321975" y="2631275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4294967295" type="body"/>
          </p:nvPr>
        </p:nvSpPr>
        <p:spPr>
          <a:xfrm>
            <a:off x="507600" y="2606825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Check for distribution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5021600" y="2631275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4294967295" type="body"/>
          </p:nvPr>
        </p:nvSpPr>
        <p:spPr>
          <a:xfrm>
            <a:off x="5207225" y="2606825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df.column.value_counts()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186" name="Google Shape;186;p29"/>
          <p:cNvCxnSpPr>
            <a:stCxn id="182" idx="3"/>
            <a:endCxn id="184" idx="1"/>
          </p:cNvCxnSpPr>
          <p:nvPr/>
        </p:nvCxnSpPr>
        <p:spPr>
          <a:xfrm>
            <a:off x="4122375" y="2893175"/>
            <a:ext cx="899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Formatting</a:t>
            </a:r>
            <a:endParaRPr sz="2400"/>
          </a:p>
        </p:txBody>
      </p:sp>
      <p:sp>
        <p:nvSpPr>
          <p:cNvPr id="192" name="Google Shape;192;p30"/>
          <p:cNvSpPr/>
          <p:nvPr/>
        </p:nvSpPr>
        <p:spPr>
          <a:xfrm>
            <a:off x="321988" y="1480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4294967295" type="body"/>
          </p:nvPr>
        </p:nvSpPr>
        <p:spPr>
          <a:xfrm>
            <a:off x="507613" y="1455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4 as a snack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2550"/>
            <a:ext cx="1360950" cy="1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5021613" y="1480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4294967295" type="body"/>
          </p:nvPr>
        </p:nvSpPr>
        <p:spPr>
          <a:xfrm>
            <a:off x="5207238" y="1455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197" name="Google Shape;197;p30"/>
          <p:cNvCxnSpPr>
            <a:stCxn id="192" idx="3"/>
            <a:endCxn id="195" idx="1"/>
          </p:cNvCxnSpPr>
          <p:nvPr/>
        </p:nvCxnSpPr>
        <p:spPr>
          <a:xfrm>
            <a:off x="4122388" y="1741900"/>
            <a:ext cx="899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0"/>
          <p:cNvSpPr/>
          <p:nvPr/>
        </p:nvSpPr>
        <p:spPr>
          <a:xfrm>
            <a:off x="321975" y="2631275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4294967295" type="body"/>
          </p:nvPr>
        </p:nvSpPr>
        <p:spPr>
          <a:xfrm>
            <a:off x="507600" y="2606825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Nutrient NaN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5021600" y="2631275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4294967295" type="body"/>
          </p:nvPr>
        </p:nvSpPr>
        <p:spPr>
          <a:xfrm>
            <a:off x="5207225" y="2606825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Mean values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202" name="Google Shape;202;p30"/>
          <p:cNvCxnSpPr>
            <a:stCxn id="198" idx="3"/>
            <a:endCxn id="200" idx="1"/>
          </p:cNvCxnSpPr>
          <p:nvPr/>
        </p:nvCxnSpPr>
        <p:spPr>
          <a:xfrm>
            <a:off x="4122375" y="2893175"/>
            <a:ext cx="899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Transformation</a:t>
            </a:r>
            <a:endParaRPr sz="2400"/>
          </a:p>
        </p:txBody>
      </p:sp>
      <p:sp>
        <p:nvSpPr>
          <p:cNvPr id="208" name="Google Shape;208;p31"/>
          <p:cNvSpPr/>
          <p:nvPr/>
        </p:nvSpPr>
        <p:spPr>
          <a:xfrm>
            <a:off x="321988" y="1480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4294967295" type="body"/>
          </p:nvPr>
        </p:nvSpPr>
        <p:spPr>
          <a:xfrm>
            <a:off x="507613" y="1455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x_data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2550"/>
            <a:ext cx="1360950" cy="1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/>
          <p:nvPr/>
        </p:nvSpPr>
        <p:spPr>
          <a:xfrm>
            <a:off x="5021613" y="1480000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4294967295" type="body"/>
          </p:nvPr>
        </p:nvSpPr>
        <p:spPr>
          <a:xfrm>
            <a:off x="5207238" y="1455550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Standardized x_data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213" name="Google Shape;213;p31"/>
          <p:cNvCxnSpPr>
            <a:stCxn id="208" idx="3"/>
            <a:endCxn id="211" idx="1"/>
          </p:cNvCxnSpPr>
          <p:nvPr/>
        </p:nvCxnSpPr>
        <p:spPr>
          <a:xfrm>
            <a:off x="4122388" y="1741900"/>
            <a:ext cx="899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1"/>
          <p:cNvSpPr/>
          <p:nvPr/>
        </p:nvSpPr>
        <p:spPr>
          <a:xfrm>
            <a:off x="321975" y="2631275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4294967295" type="body"/>
          </p:nvPr>
        </p:nvSpPr>
        <p:spPr>
          <a:xfrm>
            <a:off x="507600" y="2606825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Categorical Category column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5021600" y="2631275"/>
            <a:ext cx="3800400" cy="523800"/>
          </a:xfrm>
          <a:prstGeom prst="roundRect">
            <a:avLst>
              <a:gd fmla="val 50000" name="adj"/>
            </a:avLst>
          </a:prstGeom>
          <a:solidFill>
            <a:srgbClr val="E982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4294967295" type="body"/>
          </p:nvPr>
        </p:nvSpPr>
        <p:spPr>
          <a:xfrm>
            <a:off x="5207225" y="2606825"/>
            <a:ext cx="34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Label encoded category column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218" name="Google Shape;218;p31"/>
          <p:cNvCxnSpPr>
            <a:stCxn id="214" idx="3"/>
            <a:endCxn id="216" idx="1"/>
          </p:cNvCxnSpPr>
          <p:nvPr/>
        </p:nvCxnSpPr>
        <p:spPr>
          <a:xfrm>
            <a:off x="4122375" y="2893175"/>
            <a:ext cx="8991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ctrTitle"/>
          </p:nvPr>
        </p:nvSpPr>
        <p:spPr>
          <a:xfrm>
            <a:off x="339750" y="252050"/>
            <a:ext cx="8464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Visualization</a:t>
            </a:r>
            <a:endParaRPr sz="2400"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7850"/>
            <a:ext cx="1125650" cy="11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800" y="1379925"/>
            <a:ext cx="3150675" cy="23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775" y="1390737"/>
            <a:ext cx="3526700" cy="23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