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4" r:id="rId17"/>
    <p:sldId id="265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1826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660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847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15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969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745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23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580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23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6881334" y="1621688"/>
            <a:ext cx="1310738" cy="48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475" tIns="28475" rIns="28475" bIns="28475" anchor="b" anchorCtr="0">
            <a:noAutofit/>
          </a:bodyPr>
          <a:lstStyle/>
          <a:p>
            <a:pPr marL="0" marR="1458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791272" y="1275926"/>
            <a:ext cx="6400800" cy="471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50" tIns="36450" rIns="36450" bIns="3645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INSTRUCTOR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HEIVER CUESTA DAVILA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MX" sz="24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APRENDICES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German Andrés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Rodríguez </a:t>
            </a:r>
          </a:p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Julián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Torres </a:t>
            </a:r>
          </a:p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Marcos Ballestas</a:t>
            </a:r>
          </a:p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María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Fernanda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Acevedo</a:t>
            </a:r>
          </a:p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Omar Franco  </a:t>
            </a:r>
          </a:p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Santiago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Rodríguez </a:t>
            </a:r>
          </a:p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Verónica Mendez</a:t>
            </a:r>
            <a:endParaRPr lang="es-419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3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7200" y="869921"/>
            <a:ext cx="80611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 LEVANTAMIENTO DE INFORMACION</a:t>
            </a:r>
            <a:endParaRPr lang="es-419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419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 En </a:t>
            </a:r>
            <a:r>
              <a:rPr lang="es-419" b="1" dirty="0">
                <a:latin typeface="Arial" panose="020B0604020202020204" pitchFamily="34" charset="0"/>
                <a:cs typeface="Arial" panose="020B0604020202020204" pitchFamily="34" charset="0"/>
              </a:rPr>
              <a:t>el proyecto se evidencian técnicas de levantamiento de información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855" y="2396836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El levantamiento de información se realizó a través de entrevista a un grupo poblacional que frecuenta bares, con respecto a sus necesidades, lo que quisieran ver y mejorar del servicio al </a:t>
            </a:r>
            <a:r>
              <a:rPr lang="es-MX" sz="2400" b="1" dirty="0" smtClean="0"/>
              <a:t>hacer </a:t>
            </a:r>
            <a:r>
              <a:rPr lang="es-MX" sz="2400" b="1" dirty="0"/>
              <a:t>uso de los mismos. encontrando que lo más importante para ellos es la optimización del tiempo en que son atendidos.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50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74558" y="858453"/>
            <a:ext cx="75678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3 DIAGRAMAS DE FLUJO O BPMN</a:t>
            </a:r>
          </a:p>
          <a:p>
            <a:pPr algn="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419" b="1" dirty="0">
                <a:latin typeface="Arial" panose="020B0604020202020204" pitchFamily="34" charset="0"/>
                <a:cs typeface="Arial" panose="020B0604020202020204" pitchFamily="34" charset="0"/>
              </a:rPr>
              <a:t>En el proyecto se evidencian la elaboración del mapa de procesos que </a:t>
            </a:r>
            <a:endParaRPr lang="es-419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419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implica </a:t>
            </a:r>
            <a:r>
              <a:rPr lang="es-419" b="1" dirty="0">
                <a:latin typeface="Arial" panose="020B0604020202020204" pitchFamily="34" charset="0"/>
                <a:cs typeface="Arial" panose="020B0604020202020204" pitchFamily="34" charset="0"/>
              </a:rPr>
              <a:t>el sistema de información (BPMN o diagrama de flujo de proceso)</a:t>
            </a:r>
          </a:p>
        </p:txBody>
      </p:sp>
    </p:spTree>
    <p:extLst>
      <p:ext uri="{BB962C8B-B14F-4D97-AF65-F5344CB8AC3E}">
        <p14:creationId xmlns:p14="http://schemas.microsoft.com/office/powerpoint/2010/main" val="232212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67063" y="798856"/>
            <a:ext cx="738738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4 USO DE SISTEMAS DE CONTROL</a:t>
            </a:r>
          </a:p>
          <a:p>
            <a:pPr algn="r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En el proyecto se evidencia el uso de sistemas de control de versiones. </a:t>
            </a:r>
            <a:r>
              <a:rPr lang="es-419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 </a:t>
            </a: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preliminar de Inventario (Software)</a:t>
            </a:r>
          </a:p>
          <a:p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46747" y="786824"/>
            <a:ext cx="7459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5 REQUERIMMIENTOS FUNCIONALES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NO FUNCIONALES</a:t>
            </a:r>
          </a:p>
          <a:p>
            <a:pPr algn="r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En el proyecto se evidencian los requerimientos funcionales y no funcionales usando el estándar IEEE 830 o historias de usuario (Scrum)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46747" y="2593777"/>
            <a:ext cx="74595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El sistema deberá generar formatos para el debido registro en la toma de pedidos de nuestros clientes.</a:t>
            </a:r>
            <a:endParaRPr lang="es-MX" dirty="0"/>
          </a:p>
          <a:p>
            <a:r>
              <a:rPr lang="es-MX" b="1" dirty="0"/>
              <a:t> - El sistema deberá generar informes o reportes para la entrega de pedidos.</a:t>
            </a:r>
            <a:endParaRPr lang="es-MX" dirty="0"/>
          </a:p>
          <a:p>
            <a:r>
              <a:rPr lang="es-MX" b="1" dirty="0"/>
              <a:t> - El sistema sólo pedirá una mínima digitación de datos, para el debido manejo de los mismos </a:t>
            </a:r>
            <a:br>
              <a:rPr lang="es-MX" b="1" dirty="0"/>
            </a:br>
            <a:r>
              <a:rPr lang="es-MX" b="1" dirty="0"/>
              <a:t>- El sistema brinda un buen servicio ahorrando tiempo en la toma de pedidos, disminuyendo el tiempo de espera de nuestros clientes. </a:t>
            </a:r>
            <a:br>
              <a:rPr lang="es-MX" b="1" dirty="0"/>
            </a:br>
            <a:r>
              <a:rPr lang="es-MX" b="1" dirty="0"/>
              <a:t>- El sistema será compatible para cualquier navegador web.</a:t>
            </a:r>
            <a:endParaRPr lang="es-MX" dirty="0"/>
          </a:p>
          <a:p>
            <a:r>
              <a:rPr lang="es-MX" b="1" dirty="0"/>
              <a:t>- El sistema debe tener una base de datos con la información de todos nuestros clientes en el bar.</a:t>
            </a:r>
            <a:endParaRPr lang="es-MX" dirty="0"/>
          </a:p>
          <a:p>
            <a:r>
              <a:rPr lang="es-MX" b="1" dirty="0"/>
              <a:t>- El sistema debe llevar un registro y control de nuestros clientes frecuentes.</a:t>
            </a:r>
            <a:endParaRPr lang="es-MX" dirty="0"/>
          </a:p>
          <a:p>
            <a:r>
              <a:rPr lang="es-MX" b="1" dirty="0"/>
              <a:t>- El sistema deberá proveer diferentes niveles de acceso en base al cargo de todo el personal que trabaja.</a:t>
            </a:r>
            <a:br>
              <a:rPr lang="es-MX" b="1" dirty="0"/>
            </a:br>
            <a:r>
              <a:rPr lang="es-MX" b="1" dirty="0"/>
              <a:t>- El sistema no deberá solicitar contraseña a la hora de acceder a la plataforma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74618" y="2286000"/>
            <a:ext cx="331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REQUERIMINETOS FUNCIONALES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87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5454" y="1787235"/>
            <a:ext cx="6615545" cy="3990109"/>
          </a:xfrm>
        </p:spPr>
        <p:txBody>
          <a:bodyPr/>
          <a:lstStyle/>
          <a:p>
            <a:pPr algn="just" fontAlgn="base"/>
            <a:r>
              <a:rPr lang="es-MX" dirty="0">
                <a:latin typeface="+mn-lt"/>
              </a:rPr>
              <a:t>Los tiempos del sistema deben ser eficaces.</a:t>
            </a:r>
          </a:p>
          <a:p>
            <a:pPr algn="just"/>
            <a:r>
              <a:rPr lang="es-MX" dirty="0">
                <a:latin typeface="+mn-lt"/>
              </a:rPr>
              <a:t>- El sistema para los casos de actualización de datos (ediciones, eliminaciones) debe contar con un tiempo muy mínimo.</a:t>
            </a:r>
            <a:endParaRPr lang="es-MX" dirty="0">
              <a:latin typeface="+mn-lt"/>
            </a:endParaRPr>
          </a:p>
          <a:p>
            <a:pPr algn="just"/>
            <a:r>
              <a:rPr lang="es-MX" dirty="0">
                <a:latin typeface="+mn-lt"/>
              </a:rPr>
              <a:t>- La página principal y sus funciones básicas de información serán accesibles por el público en general.</a:t>
            </a:r>
            <a:endParaRPr lang="es-MX" dirty="0">
              <a:latin typeface="+mn-lt"/>
            </a:endParaRPr>
          </a:p>
          <a:p>
            <a:pPr algn="just"/>
            <a:r>
              <a:rPr lang="es-MX" dirty="0">
                <a:latin typeface="+mn-lt"/>
              </a:rPr>
              <a:t>- El sistema debe ser desarrollado con las mejores prácticas y recomendaciones de seguridad y así el sistema no corra ninguna vulnerabilidad.</a:t>
            </a:r>
            <a:endParaRPr lang="es-MX" dirty="0">
              <a:latin typeface="+mn-lt"/>
            </a:endParaRPr>
          </a:p>
          <a:p>
            <a:pPr algn="just"/>
            <a:r>
              <a:rPr lang="es-MX" dirty="0">
                <a:latin typeface="+mn-lt"/>
              </a:rPr>
              <a:t>- Los usuarios del sistema podrán hacer funciones de operación y manipulación de transacciones y registros.</a:t>
            </a:r>
            <a:endParaRPr lang="es-MX" dirty="0">
              <a:latin typeface="+mn-lt"/>
            </a:endParaRPr>
          </a:p>
          <a:p>
            <a:r>
              <a:rPr lang="es-MX" dirty="0">
                <a:latin typeface="+mn-lt"/>
              </a:rPr>
              <a:t/>
            </a:r>
            <a:br>
              <a:rPr lang="es-MX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93273" y="1316182"/>
            <a:ext cx="480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REQUERIMEINTOS NO FUNCIONALES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22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37674" y="833826"/>
            <a:ext cx="785662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6 CASOS DE USO</a:t>
            </a:r>
          </a:p>
          <a:p>
            <a:pPr algn="r"/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6.1 </a:t>
            </a:r>
            <a:r>
              <a:rPr lang="es-419" sz="1800" b="1" dirty="0">
                <a:latin typeface="Arial" panose="020B0604020202020204" pitchFamily="34" charset="0"/>
                <a:cs typeface="Arial" panose="020B0604020202020204" pitchFamily="34" charset="0"/>
              </a:rPr>
              <a:t>En el proyecto se evidencia el </a:t>
            </a:r>
            <a:r>
              <a:rPr lang="es-419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</a:t>
            </a:r>
            <a:r>
              <a:rPr lang="es-419" sz="1800" b="1" dirty="0">
                <a:latin typeface="Arial" panose="020B0604020202020204" pitchFamily="34" charset="0"/>
                <a:cs typeface="Arial" panose="020B0604020202020204" pitchFamily="34" charset="0"/>
              </a:rPr>
              <a:t>de casos de </a:t>
            </a:r>
            <a:r>
              <a:rPr lang="es-419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es-419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7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05326" y="857890"/>
            <a:ext cx="79769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CASOS DE USO EXTENDIDO</a:t>
            </a:r>
          </a:p>
          <a:p>
            <a:pPr algn="r"/>
            <a:r>
              <a:rPr lang="es-MX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</a:t>
            </a: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En el proyecto se evidencia el formato de casos de uso </a:t>
            </a:r>
            <a:r>
              <a:rPr lang="es-419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extendido</a:t>
            </a:r>
            <a:endParaRPr lang="es-419" sz="1600" b="1" dirty="0"/>
          </a:p>
        </p:txBody>
      </p:sp>
    </p:spTree>
    <p:extLst>
      <p:ext uri="{BB962C8B-B14F-4D97-AF65-F5344CB8AC3E}">
        <p14:creationId xmlns:p14="http://schemas.microsoft.com/office/powerpoint/2010/main" val="4881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 descr="Recorte de pantall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0619" y="1110467"/>
            <a:ext cx="3057952" cy="62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1323474" y="2122668"/>
            <a:ext cx="6332413" cy="246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0" b="1" dirty="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14000" b="1" dirty="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6881334" y="1621688"/>
            <a:ext cx="1310738" cy="48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475" tIns="28475" rIns="28475" bIns="28475" anchor="b" anchorCtr="0">
            <a:noAutofit/>
          </a:bodyPr>
          <a:lstStyle/>
          <a:p>
            <a:pPr marL="0" marR="1458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95663" y="952936"/>
            <a:ext cx="71347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TABLA DE CONTENIDO</a:t>
            </a:r>
          </a:p>
          <a:p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 INTRODUCCION</a:t>
            </a:r>
            <a:endParaRPr lang="es-419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1.1 Nombre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proyecto </a:t>
            </a:r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(Logo) </a:t>
            </a:r>
          </a:p>
          <a:p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1.2 Objetivos generales</a:t>
            </a: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1.3 Objetivos específicos</a:t>
            </a:r>
            <a:endParaRPr lang="es-419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1.3.1 Objetivos específicos del proyecto</a:t>
            </a:r>
          </a:p>
          <a:p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1.3.2 Objetivos específicos del producto </a:t>
            </a:r>
          </a:p>
          <a:p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1.4 Planteamiento del problema </a:t>
            </a:r>
          </a:p>
          <a:p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1.5 Alcance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del proyecto </a:t>
            </a:r>
          </a:p>
          <a:p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1.6 Justificación</a:t>
            </a: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 LEVANTAMIENTO DE INFORMACION </a:t>
            </a:r>
          </a:p>
          <a:p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2.1 En el proyecto se evidencian técnicas levantamiento de información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DIAGRAMAS DE FLUJO O BPMN</a:t>
            </a: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3.1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En el proyecto se evidencian la elaboración del </a:t>
            </a:r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mapa de procesos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implica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el sistema de </a:t>
            </a:r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 (BPMN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o diagrama </a:t>
            </a:r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flujo </a:t>
            </a:r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proceso)</a:t>
            </a:r>
          </a:p>
          <a:p>
            <a:endParaRPr lang="es-419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6881334" y="1621688"/>
            <a:ext cx="1310738" cy="48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475" tIns="28475" rIns="28475" bIns="28475" anchor="b" anchorCtr="0">
            <a:noAutofit/>
          </a:bodyPr>
          <a:lstStyle/>
          <a:p>
            <a:pPr marL="0" marR="1458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63757" y="1206067"/>
            <a:ext cx="685137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 USO DE SISTEMAS DE CONTROL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4.1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En el proyecto se evidencia el uso de sistemas de control de versiones. Definición preliminar de Inventario (Software)</a:t>
            </a:r>
          </a:p>
          <a:p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 REQUERIMMIENTOS FUNCIONALES Y NO FUNCIONALES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5.1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En el proyecto se evidencian los requerimientos funcionales y no funcionales usando el estándar IEEE 830 o historias de usuario (Scrum)</a:t>
            </a:r>
          </a:p>
          <a:p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 CASOS DE USO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6.1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En el proyecto se evidencia el diagrama de casos de uso.</a:t>
            </a:r>
          </a:p>
          <a:p>
            <a:endParaRPr lang="es-419" sz="1600" dirty="0" smtClean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CASOS DE USO EXTENDIDO</a:t>
            </a:r>
          </a:p>
          <a:p>
            <a:r>
              <a:rPr lang="es-MX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7.1 </a:t>
            </a:r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el proyecto se evidencia el formato de casos de uso extendido</a:t>
            </a:r>
            <a:r>
              <a:rPr lang="es-419" sz="16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6881334" y="1621688"/>
            <a:ext cx="1310738" cy="48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475" tIns="28475" rIns="28475" bIns="28475" anchor="b" anchorCtr="0">
            <a:noAutofit/>
          </a:bodyPr>
          <a:lstStyle/>
          <a:p>
            <a:pPr marL="0" marR="1458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265290" y="1278603"/>
            <a:ext cx="4996913" cy="83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50" tIns="36450" rIns="36450" bIns="36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 b="1" i="0" u="none" strike="noStrike" cap="non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121019" y="1865929"/>
            <a:ext cx="7071053" cy="31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50" tIns="18225" rIns="36450" bIns="18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926524" y="3708386"/>
            <a:ext cx="7883368" cy="31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50" tIns="18225" rIns="36450" bIns="18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93495" y="911822"/>
            <a:ext cx="6312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800" b="1" dirty="0">
                <a:latin typeface="Arial" panose="020B0604020202020204" pitchFamily="34" charset="0"/>
                <a:cs typeface="Arial" panose="020B0604020202020204" pitchFamily="34" charset="0"/>
              </a:rPr>
              <a:t>1 INTRODUCCION</a:t>
            </a:r>
          </a:p>
          <a:p>
            <a:pPr algn="r"/>
            <a:r>
              <a:rPr lang="es-419" sz="2800" b="1" dirty="0">
                <a:latin typeface="Arial" panose="020B0604020202020204" pitchFamily="34" charset="0"/>
                <a:cs typeface="Arial" panose="020B0604020202020204" pitchFamily="34" charset="0"/>
              </a:rPr>
              <a:t>1.1 Nombre proyecto (Logo)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63" y="1900000"/>
            <a:ext cx="3770235" cy="3616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6881334" y="1621688"/>
            <a:ext cx="1310738" cy="48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475" tIns="28475" rIns="28475" bIns="28475" anchor="b" anchorCtr="0">
            <a:noAutofit/>
          </a:bodyPr>
          <a:lstStyle/>
          <a:p>
            <a:pPr marL="0" marR="1458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89127" y="2993207"/>
            <a:ext cx="7398727" cy="40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50" tIns="18225" rIns="36450" bIns="18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014608" y="2793304"/>
            <a:ext cx="692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4608" y="841790"/>
            <a:ext cx="7398727" cy="47089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s-419" sz="2800" b="1" dirty="0" smtClean="0"/>
              <a:t>1.2 </a:t>
            </a:r>
            <a:r>
              <a:rPr lang="es-419" sz="2800" b="1" dirty="0"/>
              <a:t>Objetivo </a:t>
            </a:r>
            <a:r>
              <a:rPr lang="es-419" sz="2800" b="1" dirty="0" smtClean="0"/>
              <a:t>general</a:t>
            </a:r>
          </a:p>
          <a:p>
            <a:endParaRPr lang="es-MX" sz="1600" b="1" dirty="0"/>
          </a:p>
          <a:p>
            <a:pPr lvl="3" algn="just"/>
            <a:endParaRPr lang="es-MX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just"/>
            <a:endParaRPr lang="es-419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just"/>
            <a:r>
              <a:rPr lang="es-419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Desarrollar 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un sistema de </a:t>
            </a:r>
            <a:r>
              <a:rPr lang="es-419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web 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de generación de pedidos, que permita una atención eficaz mejorando la calidad del servicio.</a:t>
            </a:r>
          </a:p>
          <a:p>
            <a:r>
              <a:rPr lang="es-419" sz="1600" dirty="0"/>
              <a:t/>
            </a:r>
            <a:br>
              <a:rPr lang="es-419" sz="1600" dirty="0"/>
            </a:br>
            <a:endParaRPr lang="es-419" sz="1600" dirty="0" smtClean="0"/>
          </a:p>
          <a:p>
            <a:endParaRPr lang="es-419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7831" y="905453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800" b="1" dirty="0">
                <a:latin typeface="Arial" panose="020B0604020202020204" pitchFamily="34" charset="0"/>
                <a:cs typeface="Arial" panose="020B0604020202020204" pitchFamily="34" charset="0"/>
              </a:rPr>
              <a:t>1.3 Objetivos especí­ficos</a:t>
            </a:r>
          </a:p>
          <a:p>
            <a:pPr algn="r"/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1.3.1 Objetivos específicos del </a:t>
            </a:r>
            <a:r>
              <a:rPr lang="es-419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</a:p>
          <a:p>
            <a:pPr algn="r"/>
            <a:endParaRPr lang="es-419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37855" y="2228892"/>
            <a:ext cx="69323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MX" sz="2000" b="1" dirty="0"/>
              <a:t>Plantear un modelo de carta y solicitud de pedidos de un establecimiento, a través de una aplicación móvil a la que pueda acceder un cliente.</a:t>
            </a:r>
          </a:p>
          <a:p>
            <a:pPr fontAlgn="base"/>
            <a:r>
              <a:rPr lang="es-MX" sz="2000" b="1" dirty="0"/>
              <a:t>Ofrecer al cliente calidad del servicio y cumplir con sus expectativas de eficiencia de atención.</a:t>
            </a:r>
          </a:p>
          <a:p>
            <a:pPr fontAlgn="base"/>
            <a:r>
              <a:rPr lang="es-MX" sz="2000" b="1" dirty="0"/>
              <a:t>Brindar al establecimiento la posibilidad de fidelización del cliente,</a:t>
            </a:r>
          </a:p>
          <a:p>
            <a:pPr fontAlgn="base"/>
            <a:r>
              <a:rPr lang="es-MX" sz="2000" b="1" dirty="0"/>
              <a:t>Mejorar la calidad del servicio.</a:t>
            </a:r>
          </a:p>
          <a:p>
            <a:pPr fontAlgn="base"/>
            <a:r>
              <a:rPr lang="es-MX" sz="2000" b="1" dirty="0"/>
              <a:t>Ofrecer a los clientes comodidad al momento de generar sus pedidos a </a:t>
            </a:r>
            <a:r>
              <a:rPr lang="es-MX" sz="2000" b="1" dirty="0" smtClean="0"/>
              <a:t>través </a:t>
            </a:r>
            <a:r>
              <a:rPr lang="es-MX" sz="2000" b="1" dirty="0"/>
              <a:t>de una plataforma web.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42738" y="856764"/>
            <a:ext cx="5676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419" sz="2800" b="1" dirty="0">
                <a:latin typeface="Arial" panose="020B0604020202020204" pitchFamily="34" charset="0"/>
                <a:cs typeface="Arial" panose="020B0604020202020204" pitchFamily="34" charset="0"/>
              </a:rPr>
              <a:t>1.4 Planteamiento del problema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66800" y="2438400"/>
            <a:ext cx="7121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En la actualidad a pesar de la evolución de las tecnologías de información muchos sectores, como lo son el sector de bares y restaurantes aún emplean métodos obsoletos y poco eficaces para la gestión de solicitud, despacho y facturación de los servicios que ofrecen a sus clientes, siendo esto más común en establecimientos pequeños o nuevos emprendimientos, lo que los hace poco competitivos y no permite brindar calidad a sus clientes.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76163" y="868796"/>
            <a:ext cx="4501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419" sz="2800" b="1" dirty="0">
                <a:latin typeface="Arial" panose="020B0604020202020204" pitchFamily="34" charset="0"/>
                <a:cs typeface="Arial" panose="020B0604020202020204" pitchFamily="34" charset="0"/>
              </a:rPr>
              <a:t>1.5 Alcance del proyecto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28255" y="2341418"/>
            <a:ext cx="7342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El sistema de información comprende módulo de registro de inventario de servicios, solicitud, despacho y facturación de pedidos y está dirigido a  bares y restaurantes ubicados en la ciudad de Bogotá. La implementación del proyecto se estima en un plazo de 18 meses.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55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66918" y="844733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419" sz="2800" b="1" dirty="0">
                <a:latin typeface="Arial" panose="020B0604020202020204" pitchFamily="34" charset="0"/>
                <a:cs typeface="Arial" panose="020B0604020202020204" pitchFamily="34" charset="0"/>
              </a:rPr>
              <a:t>1.6 Justificación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42109" y="2258291"/>
            <a:ext cx="75083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MX" sz="2400" b="1" dirty="0"/>
              <a:t>El sistema permitirá reducir el tiempo de espera de atención y a su vez al evitar aglomeraciones contribuye con estrategias que permiten mejorar la calidad del servicio.</a:t>
            </a:r>
          </a:p>
          <a:p>
            <a:pPr fontAlgn="base"/>
            <a:r>
              <a:rPr lang="es-MX" sz="2400" b="1" dirty="0"/>
              <a:t>La funcionalidad del sistema permite configurar una amplia variedad de elementos en la carta de una manera dinámica.</a:t>
            </a:r>
          </a:p>
          <a:p>
            <a:pPr fontAlgn="base"/>
            <a:r>
              <a:rPr lang="es-MX" sz="2400" b="1" dirty="0"/>
              <a:t>Las solicitudes y despachos se generan en línea lo que optimiza el tiempo de atención.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50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816</Words>
  <Application>Microsoft Office PowerPoint</Application>
  <PresentationFormat>Presentación en pantalla (4:3)</PresentationFormat>
  <Paragraphs>93</Paragraphs>
  <Slides>17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Neue</vt:lpstr>
      <vt:lpstr>Tema2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USUARIO</cp:lastModifiedBy>
  <cp:revision>15</cp:revision>
  <dcterms:modified xsi:type="dcterms:W3CDTF">2021-12-11T15:54:23Z</dcterms:modified>
</cp:coreProperties>
</file>