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Hw9yHa5oJMsHOPL7Dh5P4eVz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7056701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7705670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1695119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8169511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1695119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8169511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8169511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7056701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7705670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7056701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770567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7056701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7705670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inkedin.com/in/falvojr" TargetMode="External"/><Relationship Id="rId5" Type="http://schemas.openxmlformats.org/officeDocument/2006/relationships/hyperlink" Target="https://linkedin.com/in/falvojr" TargetMode="External"/><Relationship Id="rId6" Type="http://schemas.openxmlformats.org/officeDocument/2006/relationships/hyperlink" Target="https://github.com/falvojr" TargetMode="External"/><Relationship Id="rId7" Type="http://schemas.openxmlformats.org/officeDocument/2006/relationships/hyperlink" Target="https://github.com/falvoj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 Lead na DIO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</a:rPr>
              <a:t>Explorando os Pilares da Orientação a Objetos com Java</a:t>
            </a:r>
            <a:endParaRPr sz="4800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70567016_0_3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Polimorfismo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e77056701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770567016_0_32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500">
                <a:solidFill>
                  <a:srgbClr val="073763"/>
                </a:solidFill>
              </a:rPr>
              <a:t>Capacidade de um objeto poder ser referenciado de várias formas</a:t>
            </a:r>
            <a:r>
              <a:rPr lang="en-US" sz="2500">
                <a:solidFill>
                  <a:srgbClr val="073763"/>
                </a:solidFill>
              </a:rPr>
              <a:t>, ou seja, é </a:t>
            </a:r>
            <a:r>
              <a:rPr lang="en-US" sz="2500">
                <a:solidFill>
                  <a:srgbClr val="073763"/>
                </a:solidFill>
              </a:rPr>
              <a:t>capacidade de tratar objetos criados a partir das classes específicas como objetos de uma classe genérica.</a:t>
            </a:r>
            <a:endParaRPr sz="2500">
              <a:solidFill>
                <a:srgbClr val="073763"/>
              </a:solidFill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Cuidado, polimorfismo não quer dizer que o objeto fica se transformando, muito pelo contrário, um objeto nasce de um tipo e morre daquele tipo, o que pode mudar é a maneira como nos referimos a ele.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22" name="Google Shape;122;ge770567016_0_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16951194_0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81695119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b816951194_0_19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 strike="sng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sng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0" i="0" sz="2400" u="none" cap="none" strike="sng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</a:rPr>
              <a:t>Pilares da Programação Orientada a Objetos</a:t>
            </a:r>
            <a:endParaRPr sz="2300" strike="sngStrike">
              <a:solidFill>
                <a:srgbClr val="073763"/>
              </a:solidFill>
            </a:endParaRPr>
          </a:p>
        </p:txBody>
      </p:sp>
      <p:sp>
        <p:nvSpPr>
          <p:cNvPr id="134" name="Google Shape;134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1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16951194_0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de Projeto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b81695119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b816951194_0_31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Agora é a sua hora de brilhar, use todo seu conhecimento em </a:t>
            </a:r>
            <a:r>
              <a:rPr lang="en-US" sz="2400">
                <a:solidFill>
                  <a:srgbClr val="073763"/>
                </a:solidFill>
              </a:rPr>
              <a:t>Java e Orientação a Objetos para evoluir o projeto criado nesta aula</a:t>
            </a:r>
            <a:r>
              <a:rPr lang="en-US"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rgbClr val="073763"/>
                </a:solidFill>
              </a:rPr>
              <a:t>Para isso, seguem algumas sugestões: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-US" sz="2400">
                <a:solidFill>
                  <a:srgbClr val="073763"/>
                </a:solidFill>
              </a:rPr>
              <a:t>Use todo o seu conhecimento para estender o domínio, incluindo novas classes, atributos e/ou métodos;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400"/>
              <a:buChar char="●"/>
            </a:pPr>
            <a:r>
              <a:rPr lang="en-US" sz="2400">
                <a:solidFill>
                  <a:srgbClr val="073763"/>
                </a:solidFill>
              </a:rPr>
              <a:t>Incluir o Lombok ao projeto para reduzir sua verbosidade de código.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43" name="Google Shape;143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[Posição]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[Nome do curso]</a:t>
            </a:r>
            <a:endParaRPr sz="3600">
              <a:solidFill>
                <a:srgbClr val="F783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[Nome da aula]</a:t>
            </a:r>
            <a:endParaRPr b="1" sz="6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Mais sobre mim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Formação: Graduação, Mestrado</a:t>
            </a:r>
            <a:r>
              <a:rPr lang="en-US" sz="2100">
                <a:solidFill>
                  <a:srgbClr val="073763"/>
                </a:solidFill>
              </a:rPr>
              <a:t>,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Doutorado</a:t>
            </a:r>
            <a:r>
              <a:rPr lang="en-US" sz="2100">
                <a:solidFill>
                  <a:srgbClr val="073763"/>
                </a:solidFill>
              </a:rPr>
              <a:t>...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O Início: Estágio em 200</a:t>
            </a:r>
            <a:r>
              <a:rPr lang="en-US" sz="2100">
                <a:solidFill>
                  <a:srgbClr val="073763"/>
                </a:solidFill>
              </a:rPr>
              <a:t>8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i="1"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Warren Buffett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falvojr</a:t>
            </a:r>
            <a:endParaRPr b="1"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falvojr</a:t>
            </a:r>
            <a:endParaRPr b="1"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</a:rPr>
              <a:t>Pilares da Programação Orientada a Objetos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4000">
                <a:solidFill>
                  <a:srgbClr val="073763"/>
                </a:solidFill>
              </a:rPr>
              <a:t>omínio/Problema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</a:rPr>
              <a:t>Considerando nosso conhecimento no domínio bancário, iremos </a:t>
            </a:r>
            <a:r>
              <a:rPr b="1" lang="en-US" sz="2400">
                <a:solidFill>
                  <a:srgbClr val="073763"/>
                </a:solidFill>
              </a:rPr>
              <a:t>abstrair</a:t>
            </a:r>
            <a:r>
              <a:rPr lang="en-US" sz="2400">
                <a:solidFill>
                  <a:srgbClr val="073763"/>
                </a:solidFill>
              </a:rPr>
              <a:t> uma solução Orientada a Objetos em Java. Para isso, vamos interpretar o seguinte cenário:</a:t>
            </a:r>
            <a:endParaRPr sz="2400">
              <a:solidFill>
                <a:srgbClr val="073763"/>
              </a:solidFill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</a:rPr>
              <a:t>“Um banco oferece aos seus clientes dois tipos de contas (corrente e poupança), as quais possuem as funcionalidades de </a:t>
            </a:r>
            <a:r>
              <a:rPr b="1" lang="en-US" sz="2400">
                <a:solidFill>
                  <a:srgbClr val="073763"/>
                </a:solidFill>
              </a:rPr>
              <a:t>depósito</a:t>
            </a:r>
            <a:r>
              <a:rPr b="1" lang="en-US" sz="2400">
                <a:solidFill>
                  <a:srgbClr val="073763"/>
                </a:solidFill>
              </a:rPr>
              <a:t>, saque e transferência (entre contas da própria instituição).”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✓"/>
            </a:pPr>
            <a:r>
              <a:rPr lang="en-US" sz="2100">
                <a:solidFill>
                  <a:srgbClr val="073763"/>
                </a:solidFill>
              </a:rPr>
              <a:t>Noções básicas de Java e Orientação a Objetos (OO)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✓"/>
            </a:pPr>
            <a:r>
              <a:rPr lang="en-US" sz="2100">
                <a:solidFill>
                  <a:srgbClr val="073763"/>
                </a:solidFill>
              </a:rPr>
              <a:t>Noções básicas de Git/GitHub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Arial"/>
              <a:buChar char="✓"/>
            </a:pPr>
            <a:r>
              <a:rPr lang="en-US" sz="21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Engajamento e vontade de aprender ;)</a:t>
            </a:r>
            <a:endParaRPr sz="2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Percurso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1</a:t>
            </a:r>
            <a:endParaRPr sz="2400" strike="sng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sng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2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</a:rPr>
              <a:t>Pilares da Programação Orientada a Objetos</a:t>
            </a:r>
            <a:endParaRPr b="1" sz="2300">
              <a:solidFill>
                <a:srgbClr val="073763"/>
              </a:solidFill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Desafio ;)</a:t>
            </a:r>
            <a:endParaRPr b="0" i="0" sz="23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70567016_0_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Abstração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e77056701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e770567016_0_2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Habilidade de </a:t>
            </a:r>
            <a:r>
              <a:rPr b="1" lang="en-US" sz="2500">
                <a:solidFill>
                  <a:srgbClr val="073763"/>
                </a:solidFill>
              </a:rPr>
              <a:t>concentrar-se nos aspectos essenciais de um domínio</a:t>
            </a:r>
            <a:r>
              <a:rPr lang="en-US" sz="2500">
                <a:solidFill>
                  <a:srgbClr val="073763"/>
                </a:solidFill>
              </a:rPr>
              <a:t>, </a:t>
            </a:r>
            <a:r>
              <a:rPr b="1" lang="en-US" sz="2500">
                <a:solidFill>
                  <a:srgbClr val="073763"/>
                </a:solidFill>
              </a:rPr>
              <a:t>ignorando características menos importantes ou acidentais</a:t>
            </a:r>
            <a:r>
              <a:rPr lang="en-US" sz="2500">
                <a:solidFill>
                  <a:srgbClr val="073763"/>
                </a:solidFill>
              </a:rPr>
              <a:t>.</a:t>
            </a:r>
            <a:endParaRPr sz="2500">
              <a:solidFill>
                <a:srgbClr val="073763"/>
              </a:solidFill>
            </a:endParaRPr>
          </a:p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Nesse contexto, objetos são abstrações de entidades existentes no domínio em questão.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98" name="Google Shape;98;ge770567016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70567016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Encapsulamento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77056701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770567016_0_1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solidFill>
                  <a:srgbClr val="073763"/>
                </a:solidFill>
              </a:rPr>
              <a:t>Encapsular significa </a:t>
            </a:r>
            <a:r>
              <a:rPr b="1" lang="en-US" sz="2500">
                <a:solidFill>
                  <a:srgbClr val="073763"/>
                </a:solidFill>
              </a:rPr>
              <a:t>esconder a implementação dos objetos, criando assim interfaces de uso mais concisas e fáceis de usar/entender</a:t>
            </a:r>
            <a:r>
              <a:rPr lang="en-US" sz="2500">
                <a:solidFill>
                  <a:srgbClr val="073763"/>
                </a:solidFill>
              </a:rPr>
              <a:t>. O encapsulamento favorece principalmente dois aspectos de um sistema: a manutenção e a evolução.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06" name="Google Shape;106;ge770567016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770567016_0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</a:rPr>
              <a:t>Herança</a:t>
            </a:r>
            <a:endParaRPr b="1" sz="4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e77056701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e770567016_0_24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500">
                <a:solidFill>
                  <a:srgbClr val="073763"/>
                </a:solidFill>
              </a:rPr>
              <a:t>Permite que você defina uma classe filha que reutiliza (herda), estende ou modifica o comportamento de uma classe pai</a:t>
            </a:r>
            <a:r>
              <a:rPr lang="en-US" sz="2500">
                <a:solidFill>
                  <a:srgbClr val="073763"/>
                </a:solidFill>
              </a:rPr>
              <a:t>. A classe cujos membros são herdados é chamada de classe base. A classe que herda os membros da classe base é chamada de classe derivada.</a:t>
            </a:r>
            <a:endParaRPr sz="2500">
              <a:solidFill>
                <a:srgbClr val="073763"/>
              </a:solidFill>
            </a:endParaRPr>
          </a:p>
        </p:txBody>
      </p:sp>
      <p:sp>
        <p:nvSpPr>
          <p:cNvPr id="114" name="Google Shape;114;ge770567016_0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