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9929800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Agv9FPNs9GEGWWPoV7m5un9z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4596" y="0"/>
            <a:ext cx="4302919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98750" y="509588"/>
            <a:ext cx="4532313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02919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4596" y="6456612"/>
            <a:ext cx="4302919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4cf9fe12f_0_1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f4cf9fe12f_0_1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ee0a911d_1_0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d4ee0a911d_1_0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caed0e9d2_0_0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ecaed0e9d2_0_0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ee0a911d_1_111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d4ee0a911d_1_111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992982" y="3228896"/>
            <a:ext cx="794385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2698750" y="509588"/>
            <a:ext cx="4532313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4ee0a911d_1_121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d4ee0a911d_1_121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4ee0a911d_1_117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d4ee0a911d_1_117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43fd1009d_1_0:notes"/>
          <p:cNvSpPr txBox="1"/>
          <p:nvPr>
            <p:ph idx="1" type="body"/>
          </p:nvPr>
        </p:nvSpPr>
        <p:spPr>
          <a:xfrm>
            <a:off x="992982" y="3228896"/>
            <a:ext cx="79437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d43fd1009d_1_0:notes"/>
          <p:cNvSpPr/>
          <p:nvPr>
            <p:ph idx="2" type="sldImg"/>
          </p:nvPr>
        </p:nvSpPr>
        <p:spPr>
          <a:xfrm>
            <a:off x="2698750" y="509588"/>
            <a:ext cx="45324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 rot="5400000">
            <a:off x="3933444" y="-1074420"/>
            <a:ext cx="432511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/>
          <p:nvPr>
            <p:ph type="title"/>
          </p:nvPr>
        </p:nvSpPr>
        <p:spPr>
          <a:xfrm rot="5400000">
            <a:off x="7569200" y="2616200"/>
            <a:ext cx="54864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1" type="body"/>
          </p:nvPr>
        </p:nvSpPr>
        <p:spPr>
          <a:xfrm rot="5400000">
            <a:off x="2032000" y="-279400"/>
            <a:ext cx="5486400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 flipH="1" rot="10800000">
            <a:off x="7213577" y="3810001"/>
            <a:ext cx="4978425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34"/>
          <p:cNvSpPr/>
          <p:nvPr/>
        </p:nvSpPr>
        <p:spPr>
          <a:xfrm flipH="1" rot="10800000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34"/>
          <p:cNvSpPr/>
          <p:nvPr/>
        </p:nvSpPr>
        <p:spPr>
          <a:xfrm flipH="1" rot="10800000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34"/>
          <p:cNvSpPr/>
          <p:nvPr/>
        </p:nvSpPr>
        <p:spPr>
          <a:xfrm flipH="1" rot="10800000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34"/>
          <p:cNvSpPr/>
          <p:nvPr/>
        </p:nvSpPr>
        <p:spPr>
          <a:xfrm flipH="1" rot="10800000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34"/>
          <p:cNvSpPr/>
          <p:nvPr/>
        </p:nvSpPr>
        <p:spPr>
          <a:xfrm>
            <a:off x="7213600" y="3962400"/>
            <a:ext cx="408432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34"/>
          <p:cNvSpPr/>
          <p:nvPr/>
        </p:nvSpPr>
        <p:spPr>
          <a:xfrm>
            <a:off x="9835343" y="4060983"/>
            <a:ext cx="21336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34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34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34"/>
          <p:cNvSpPr/>
          <p:nvPr/>
        </p:nvSpPr>
        <p:spPr>
          <a:xfrm flipH="1" rot="10800000">
            <a:off x="8552068" y="3643090"/>
            <a:ext cx="3639933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34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34"/>
          <p:cNvSpPr txBox="1"/>
          <p:nvPr>
            <p:ph type="ctrTitle"/>
          </p:nvPr>
        </p:nvSpPr>
        <p:spPr>
          <a:xfrm>
            <a:off x="609600" y="2401888"/>
            <a:ext cx="11277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subTitle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8940800" y="4206240"/>
            <a:ext cx="12801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11093451" y="1136"/>
            <a:ext cx="996949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Tesoura (8).jpg" id="53" name="Google Shape;5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6"/>
            <a:ext cx="12192000" cy="68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963084" y="19812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963084" y="3367088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" type="body"/>
          </p:nvPr>
        </p:nvSpPr>
        <p:spPr>
          <a:xfrm>
            <a:off x="609600" y="224942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2" type="body"/>
          </p:nvPr>
        </p:nvSpPr>
        <p:spPr>
          <a:xfrm>
            <a:off x="6197600" y="224942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508000" y="1143000"/>
            <a:ext cx="11176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>
            <a:off x="508000" y="2244970"/>
            <a:ext cx="5388864" cy="457200"/>
          </a:xfrm>
          <a:prstGeom prst="rect">
            <a:avLst/>
          </a:prstGeom>
          <a:solidFill>
            <a:srgbClr val="001162">
              <a:alpha val="23529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2" type="body"/>
          </p:nvPr>
        </p:nvSpPr>
        <p:spPr>
          <a:xfrm>
            <a:off x="6294968" y="2244970"/>
            <a:ext cx="5389033" cy="457200"/>
          </a:xfrm>
          <a:prstGeom prst="rect">
            <a:avLst/>
          </a:prstGeom>
          <a:solidFill>
            <a:srgbClr val="001162">
              <a:alpha val="23529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3" type="body"/>
          </p:nvPr>
        </p:nvSpPr>
        <p:spPr>
          <a:xfrm>
            <a:off x="508000" y="2708519"/>
            <a:ext cx="538886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4" type="body"/>
          </p:nvPr>
        </p:nvSpPr>
        <p:spPr>
          <a:xfrm>
            <a:off x="6291073" y="2708519"/>
            <a:ext cx="5389033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609600" y="1143000"/>
            <a:ext cx="109728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1"/>
          <p:cNvSpPr txBox="1"/>
          <p:nvPr>
            <p:ph type="title"/>
          </p:nvPr>
        </p:nvSpPr>
        <p:spPr>
          <a:xfrm>
            <a:off x="7137995" y="1101970"/>
            <a:ext cx="451104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7137995" y="2010727"/>
            <a:ext cx="451104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2" type="body"/>
          </p:nvPr>
        </p:nvSpPr>
        <p:spPr>
          <a:xfrm>
            <a:off x="203200" y="776287"/>
            <a:ext cx="6803136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 rot="-5400000">
            <a:off x="5304297" y="3058778"/>
            <a:ext cx="4681637" cy="7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/>
          <p:nvPr>
            <p:ph idx="2" type="pic"/>
          </p:nvPr>
        </p:nvSpPr>
        <p:spPr>
          <a:xfrm>
            <a:off x="538228" y="1143000"/>
            <a:ext cx="6096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3529"/>
              </a:srgbClr>
            </a:outerShdw>
          </a:effectLst>
        </p:spPr>
      </p:sp>
      <p:sp>
        <p:nvSpPr>
          <p:cNvPr id="96" name="Google Shape;96;p42"/>
          <p:cNvSpPr txBox="1"/>
          <p:nvPr>
            <p:ph idx="1" type="body"/>
          </p:nvPr>
        </p:nvSpPr>
        <p:spPr>
          <a:xfrm>
            <a:off x="8117924" y="3274309"/>
            <a:ext cx="34544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33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33"/>
          <p:cNvSpPr/>
          <p:nvPr/>
        </p:nvSpPr>
        <p:spPr>
          <a:xfrm flipH="1" rot="10800000">
            <a:off x="7213577" y="360247"/>
            <a:ext cx="4978425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33"/>
          <p:cNvSpPr/>
          <p:nvPr/>
        </p:nvSpPr>
        <p:spPr>
          <a:xfrm flipH="1" rot="10800000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33"/>
          <p:cNvSpPr/>
          <p:nvPr/>
        </p:nvSpPr>
        <p:spPr>
          <a:xfrm>
            <a:off x="7209785" y="497504"/>
            <a:ext cx="408432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9831528" y="588943"/>
            <a:ext cx="21336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2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3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10899648" y="2272"/>
            <a:ext cx="101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Tesoura 1.jpg" id="28" name="Google Shape;28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762"/>
            <a:ext cx="12200481" cy="68532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RCA VBSDB.jpg" id="116" name="Google Shape;116;g1f4cf9fe12f_0_1"/>
          <p:cNvSpPr/>
          <p:nvPr/>
        </p:nvSpPr>
        <p:spPr>
          <a:xfrm>
            <a:off x="1679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MARCA VBSDB.jpg" id="117" name="Google Shape;117;g1f4cf9fe12f_0_1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g1f4cf9fe1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54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4ee0a911d_1_0"/>
          <p:cNvSpPr txBox="1"/>
          <p:nvPr/>
        </p:nvSpPr>
        <p:spPr>
          <a:xfrm>
            <a:off x="1082251" y="1434000"/>
            <a:ext cx="100275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rgbClr val="A87F24"/>
                </a:solidFill>
                <a:latin typeface="Trebuchet MS"/>
                <a:ea typeface="Trebuchet MS"/>
                <a:cs typeface="Trebuchet MS"/>
                <a:sym typeface="Trebuchet MS"/>
              </a:rPr>
              <a:t>Já pensou em bater as metas de fim de ano e ainda garantir uma viagem com acompanhante? É isso mesmo! </a:t>
            </a:r>
            <a:endParaRPr sz="3900">
              <a:solidFill>
                <a:srgbClr val="A87F2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A87F24"/>
                </a:solidFill>
                <a:latin typeface="Trebuchet MS"/>
                <a:ea typeface="Trebuchet MS"/>
                <a:cs typeface="Trebuchet MS"/>
                <a:sym typeface="Trebuchet MS"/>
              </a:rPr>
              <a:t>Campanha assim, você só vê aqui no GTO.</a:t>
            </a:r>
            <a:endParaRPr b="1" sz="3900">
              <a:solidFill>
                <a:srgbClr val="A87F2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caed0e9d2_0_0"/>
          <p:cNvSpPr txBox="1"/>
          <p:nvPr>
            <p:ph type="title"/>
          </p:nvPr>
        </p:nvSpPr>
        <p:spPr>
          <a:xfrm>
            <a:off x="1952596" y="27146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600"/>
              <a:buFont typeface="Trebuchet MS"/>
              <a:buNone/>
            </a:pPr>
            <a:r>
              <a:rPr b="1" lang="pt-BR" sz="8000">
                <a:solidFill>
                  <a:srgbClr val="A87F24"/>
                </a:solidFill>
              </a:rPr>
              <a:t>AVALIAÇÃO</a:t>
            </a:r>
            <a:endParaRPr b="1" sz="8000">
              <a:solidFill>
                <a:srgbClr val="A87F24"/>
              </a:solidFill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01/11 a 31/12/2024</a:t>
            </a:r>
            <a:endParaRPr b="1" sz="8000">
              <a:solidFill>
                <a:srgbClr val="A87F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ee0a911d_1_111"/>
          <p:cNvSpPr txBox="1"/>
          <p:nvPr>
            <p:ph type="title"/>
          </p:nvPr>
        </p:nvSpPr>
        <p:spPr>
          <a:xfrm>
            <a:off x="1952600" y="2714625"/>
            <a:ext cx="9111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600"/>
              <a:buFont typeface="Trebuchet MS"/>
              <a:buNone/>
            </a:pPr>
            <a:r>
              <a:rPr b="1" lang="pt-BR" sz="8000">
                <a:solidFill>
                  <a:srgbClr val="A87F24"/>
                </a:solidFill>
              </a:rPr>
              <a:t>QUEM PARTICIPA?</a:t>
            </a:r>
            <a:endParaRPr b="1" sz="8000">
              <a:solidFill>
                <a:srgbClr val="A87F24"/>
              </a:solidFill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colaboradores da loja 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participarão da campanha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(exceto gerentes, líderes de loja &amp; líderes caixa, multiplicadores, fiscais, provadores, estoquistas e auxiliares de serviços gerais). </a:t>
            </a:r>
            <a:endParaRPr b="1" sz="7600">
              <a:solidFill>
                <a:srgbClr val="A87F2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994525" y="1085825"/>
            <a:ext cx="10867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1" lang="pt-BR" sz="5000">
                <a:latin typeface="Arial"/>
                <a:ea typeface="Arial"/>
                <a:cs typeface="Arial"/>
                <a:sym typeface="Arial"/>
              </a:rPr>
              <a:t>CRITÉRIOS DE PARTICIPAÇÃO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872950" y="2304575"/>
            <a:ext cx="10548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o colaborador se tornar elegível, a loja deve bater a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1° meta de venda do mês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Caso a loja bata a meta, o colaborador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ganha 1 cupom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mecânica será avaliada nos meses de </a:t>
            </a:r>
            <a:r>
              <a:rPr b="1" i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novembro e dezembro;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1: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loja da colaboradora Maria bateu a 1° meta de venda de novembro: ela ganha 1 cupom para participar;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2: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loja da colaboradora Maria bateu a 1° meta de venda de novembro e dezembro: ela ganha 2 cupons (1 por mês) para participar;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3: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loja da colaboradora Maria não bateu a 1° meta de venda de novembro, mas bateu a 1° meta de dezembro: ela ganha 1 cupom para participar;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4: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loja da colaboradora Maria bateu a 1° meta de venda de novembro, mas não bateu a 1° meta de dezembro: ela ganha 1 cupom para participar.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4ee0a911d_1_121"/>
          <p:cNvSpPr txBox="1"/>
          <p:nvPr>
            <p:ph idx="1" type="body"/>
          </p:nvPr>
        </p:nvSpPr>
        <p:spPr>
          <a:xfrm>
            <a:off x="609600" y="1944625"/>
            <a:ext cx="10972800" cy="4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Para ser </a:t>
            </a:r>
            <a:r>
              <a:rPr b="1" lang="pt-BR" sz="2000">
                <a:latin typeface="Arial"/>
                <a:ea typeface="Arial"/>
                <a:cs typeface="Arial"/>
                <a:sym typeface="Arial"/>
              </a:rPr>
              <a:t>elegível a premiação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, os colaboradores deverão seguir os seguintes critérios: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colaborador deve ter trabalhado na loja durante os 60 dias da campanha (novembro e dezembro);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Não ter falta injustificada no período;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Não ter mais de 1 dia de atestado durante cada mês de campanha;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Não ter medidas disciplinares (advertências e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suspensões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 durante o mês de avaliação).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d4ee0a911d_1_121"/>
          <p:cNvSpPr txBox="1"/>
          <p:nvPr>
            <p:ph type="title"/>
          </p:nvPr>
        </p:nvSpPr>
        <p:spPr>
          <a:xfrm>
            <a:off x="784200" y="715875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lang="pt-BR" sz="3300">
                <a:latin typeface="Arial"/>
                <a:ea typeface="Arial"/>
                <a:cs typeface="Arial"/>
                <a:sym typeface="Arial"/>
              </a:rPr>
              <a:t>CRITÉRIOS DE </a:t>
            </a:r>
            <a:r>
              <a:rPr b="1" lang="pt-BR" sz="3300">
                <a:latin typeface="Arial"/>
                <a:ea typeface="Arial"/>
                <a:cs typeface="Arial"/>
                <a:sym typeface="Arial"/>
              </a:rPr>
              <a:t>ELEGIBILIDADE</a:t>
            </a:r>
            <a:r>
              <a:rPr b="1" lang="pt-BR" sz="3300">
                <a:latin typeface="Arial"/>
                <a:ea typeface="Arial"/>
                <a:cs typeface="Arial"/>
                <a:sym typeface="Arial"/>
              </a:rPr>
              <a:t> </a:t>
            </a:r>
            <a:endParaRPr b="1"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4ee0a911d_1_117"/>
          <p:cNvSpPr txBox="1"/>
          <p:nvPr>
            <p:ph type="title"/>
          </p:nvPr>
        </p:nvSpPr>
        <p:spPr>
          <a:xfrm>
            <a:off x="1991544" y="256490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lang="pt-BR" sz="9200">
                <a:solidFill>
                  <a:srgbClr val="A87F24"/>
                </a:solidFill>
              </a:rPr>
              <a:t>PREMIAÇÃO</a:t>
            </a:r>
            <a:endParaRPr b="1" sz="9200">
              <a:solidFill>
                <a:srgbClr val="A87F2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981200" y="6207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verlock"/>
              <a:buNone/>
            </a:pPr>
            <a:r>
              <a:rPr b="1" lang="pt-BR" sz="3500">
                <a:latin typeface="Arial"/>
                <a:ea typeface="Arial"/>
                <a:cs typeface="Arial"/>
                <a:sym typeface="Arial"/>
              </a:rPr>
              <a:t>SORTEIO + PREMIAÇÃO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100125" y="2028275"/>
            <a:ext cx="47322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26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6150">
                <a:latin typeface="Arial"/>
                <a:ea typeface="Arial"/>
                <a:cs typeface="Arial"/>
                <a:sym typeface="Arial"/>
              </a:rPr>
              <a:t>O sorteio será realizado no mês de janeiro (a definir a data);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6150">
                <a:latin typeface="Arial"/>
                <a:ea typeface="Arial"/>
                <a:cs typeface="Arial"/>
                <a:sym typeface="Arial"/>
              </a:rPr>
              <a:t>Prêmio: Voucher de R$5.000 para utilização na CVC com prazo de até 12 meses (1 sorteio por bandeira). *Obs: Magazine e Outlet participam juntas. </a:t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0">
              <a:latin typeface="Arial"/>
              <a:ea typeface="Arial"/>
              <a:cs typeface="Arial"/>
              <a:sym typeface="Arial"/>
            </a:endParaRPr>
          </a:p>
          <a:p>
            <a:pPr indent="-3262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6150">
                <a:latin typeface="Arial"/>
                <a:ea typeface="Arial"/>
                <a:cs typeface="Arial"/>
                <a:sym typeface="Arial"/>
              </a:rPr>
              <a:t>O colaborador (a) ganhará das empresa os três dias da viagem de </a:t>
            </a:r>
            <a:r>
              <a:rPr b="1" lang="pt-BR" sz="6150">
                <a:latin typeface="Arial"/>
                <a:ea typeface="Arial"/>
                <a:cs typeface="Arial"/>
                <a:sym typeface="Arial"/>
              </a:rPr>
              <a:t>folga.</a:t>
            </a:r>
            <a:endParaRPr b="1" sz="6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84614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1" marL="4114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114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4114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82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8232" lvl="0" marL="36576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125" y="1487675"/>
            <a:ext cx="4865700" cy="48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43fd1009d_1_0"/>
          <p:cNvSpPr txBox="1"/>
          <p:nvPr>
            <p:ph type="title"/>
          </p:nvPr>
        </p:nvSpPr>
        <p:spPr>
          <a:xfrm>
            <a:off x="1991544" y="256490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lang="pt-BR" sz="9200">
                <a:solidFill>
                  <a:srgbClr val="A87F24"/>
                </a:solidFill>
              </a:rPr>
              <a:t>OBRIGADO! </a:t>
            </a:r>
            <a:endParaRPr b="1" sz="9200">
              <a:solidFill>
                <a:srgbClr val="A87F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o">
  <a:themeElements>
    <a:clrScheme name="Personalizada 5">
      <a:dk1>
        <a:srgbClr val="000000"/>
      </a:dk1>
      <a:lt1>
        <a:srgbClr val="FFFFFF"/>
      </a:lt1>
      <a:dk2>
        <a:srgbClr val="A87F24"/>
      </a:dk2>
      <a:lt2>
        <a:srgbClr val="D2D2D2"/>
      </a:lt2>
      <a:accent1>
        <a:srgbClr val="00349E"/>
      </a:accent1>
      <a:accent2>
        <a:srgbClr val="00194F"/>
      </a:accent2>
      <a:accent3>
        <a:srgbClr val="00194F"/>
      </a:accent3>
      <a:accent4>
        <a:srgbClr val="00449E"/>
      </a:accent4>
      <a:accent5>
        <a:srgbClr val="005BD3"/>
      </a:accent5>
      <a:accent6>
        <a:srgbClr val="00349E"/>
      </a:accent6>
      <a:hlink>
        <a:srgbClr val="17BBFD"/>
      </a:hlink>
      <a:folHlink>
        <a:srgbClr val="0192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2011-09-29T12:13:55Z</dcterms:created>
  <dc:creator>Marketing</dc:creator>
</cp:coreProperties>
</file>