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7" r:id="rId2"/>
    <p:sldId id="276" r:id="rId3"/>
    <p:sldId id="277" r:id="rId4"/>
    <p:sldId id="278" r:id="rId5"/>
    <p:sldId id="299" r:id="rId6"/>
    <p:sldId id="301" r:id="rId7"/>
    <p:sldId id="300" r:id="rId8"/>
    <p:sldId id="28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87" r:id="rId17"/>
    <p:sldId id="288" r:id="rId18"/>
    <p:sldId id="289" r:id="rId19"/>
    <p:sldId id="290" r:id="rId20"/>
    <p:sldId id="311" r:id="rId21"/>
    <p:sldId id="312" r:id="rId22"/>
    <p:sldId id="313" r:id="rId23"/>
    <p:sldId id="314" r:id="rId24"/>
    <p:sldId id="295" r:id="rId25"/>
    <p:sldId id="315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B2B2B2"/>
    <a:srgbClr val="99FF33"/>
    <a:srgbClr val="CCFF99"/>
    <a:srgbClr val="FF6600"/>
    <a:srgbClr val="5F5F5F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7373" autoAdjust="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6CF18-C551-498C-BD41-353ADB6D70D2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E8A5E3-164C-4382-AACA-325CEB37BB9F}">
      <dgm:prSet phldrT="[文本]" custT="1"/>
      <dgm:spPr>
        <a:gradFill rotWithShape="0">
          <a:gsLst>
            <a:gs pos="0">
              <a:srgbClr val="92D050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</a:rPr>
            <a:t>Types of</a:t>
          </a:r>
        </a:p>
        <a:p>
          <a:r>
            <a:rPr lang="en-US" altLang="zh-CN" sz="3200" b="1" dirty="0" smtClean="0">
              <a:solidFill>
                <a:schemeClr val="bg1"/>
              </a:solidFill>
            </a:rPr>
            <a:t>conversion</a:t>
          </a:r>
        </a:p>
      </dgm:t>
    </dgm:pt>
    <dgm:pt modelId="{A0E65565-AC71-4077-ADEC-6EB9A83AF143}" type="parTrans" cxnId="{6CFD0373-C152-4FDD-BA8B-A7C286848B0C}">
      <dgm:prSet/>
      <dgm:spPr/>
      <dgm:t>
        <a:bodyPr/>
        <a:lstStyle/>
        <a:p>
          <a:endParaRPr lang="zh-CN" altLang="en-US"/>
        </a:p>
      </dgm:t>
    </dgm:pt>
    <dgm:pt modelId="{30DD040E-FC9F-4AE4-98CB-5F76109DF470}" type="sibTrans" cxnId="{6CFD0373-C152-4FDD-BA8B-A7C286848B0C}">
      <dgm:prSet/>
      <dgm:spPr/>
      <dgm:t>
        <a:bodyPr/>
        <a:lstStyle/>
        <a:p>
          <a:endParaRPr lang="zh-CN" altLang="en-US"/>
        </a:p>
      </dgm:t>
    </dgm:pt>
    <dgm:pt modelId="{4CF14663-F73F-495B-86BA-780E5E9F816E}">
      <dgm:prSet phldrT="[文本]"/>
      <dgm:spPr>
        <a:gradFill rotWithShape="0">
          <a:gsLst>
            <a:gs pos="0">
              <a:srgbClr val="DDEBCF"/>
            </a:gs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altLang="zh-CN" b="1" dirty="0" smtClean="0"/>
            <a:t>According to opportunity</a:t>
          </a:r>
          <a:endParaRPr lang="zh-CN" altLang="en-US" b="1" dirty="0"/>
        </a:p>
      </dgm:t>
    </dgm:pt>
    <dgm:pt modelId="{283585CA-1BAA-48E5-80C4-7C0269503245}" type="parTrans" cxnId="{61BE8C39-3647-4B7F-9F21-6B5536A6DEE3}">
      <dgm:prSet/>
      <dgm:spPr/>
      <dgm:t>
        <a:bodyPr/>
        <a:lstStyle/>
        <a:p>
          <a:endParaRPr lang="zh-CN" altLang="en-US"/>
        </a:p>
      </dgm:t>
    </dgm:pt>
    <dgm:pt modelId="{98C069D1-F11D-4C29-A770-ED3460875FAB}" type="sibTrans" cxnId="{61BE8C39-3647-4B7F-9F21-6B5536A6DEE3}">
      <dgm:prSet/>
      <dgm:spPr/>
      <dgm:t>
        <a:bodyPr/>
        <a:lstStyle/>
        <a:p>
          <a:endParaRPr lang="zh-CN" altLang="en-US"/>
        </a:p>
      </dgm:t>
    </dgm:pt>
    <dgm:pt modelId="{AA6B7136-CC18-45F2-8822-B3F77CE46ECB}">
      <dgm:prSet phldrT="[文本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scene3d>
          <a:camera prst="orthographicFront"/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b="1" dirty="0" smtClean="0"/>
            <a:t>immediately</a:t>
          </a:r>
          <a:endParaRPr lang="zh-CN" altLang="en-US" b="1" dirty="0"/>
        </a:p>
      </dgm:t>
    </dgm:pt>
    <dgm:pt modelId="{4A11054B-F82E-4052-8009-1BC3B32B29AC}" type="parTrans" cxnId="{6E51CA9D-6706-4895-B0F9-2179689AC02B}">
      <dgm:prSet/>
      <dgm:spPr/>
      <dgm:t>
        <a:bodyPr/>
        <a:lstStyle/>
        <a:p>
          <a:endParaRPr lang="zh-CN" altLang="en-US"/>
        </a:p>
      </dgm:t>
    </dgm:pt>
    <dgm:pt modelId="{3776184C-D45A-4E3A-9BFE-8934CE714CEB}" type="sibTrans" cxnId="{6E51CA9D-6706-4895-B0F9-2179689AC02B}">
      <dgm:prSet/>
      <dgm:spPr/>
      <dgm:t>
        <a:bodyPr/>
        <a:lstStyle/>
        <a:p>
          <a:endParaRPr lang="zh-CN" altLang="en-US"/>
        </a:p>
      </dgm:t>
    </dgm:pt>
    <dgm:pt modelId="{4397C409-EA26-43A2-A313-E7280AEF00AC}">
      <dgm:prSet phldrT="[文本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scene3d>
          <a:camera prst="orthographicFront"/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b="1" dirty="0" smtClean="0"/>
            <a:t>postponed</a:t>
          </a:r>
          <a:endParaRPr lang="zh-CN" altLang="en-US" b="1" dirty="0"/>
        </a:p>
      </dgm:t>
    </dgm:pt>
    <dgm:pt modelId="{DC290655-F772-453A-8CFD-8D69C4C6FF23}" type="parTrans" cxnId="{724A0595-2A7D-4479-AF15-FF008E4F837E}">
      <dgm:prSet/>
      <dgm:spPr/>
      <dgm:t>
        <a:bodyPr/>
        <a:lstStyle/>
        <a:p>
          <a:endParaRPr lang="zh-CN" altLang="en-US"/>
        </a:p>
      </dgm:t>
    </dgm:pt>
    <dgm:pt modelId="{5B387A30-F466-48B7-9ED5-79201B83111E}" type="sibTrans" cxnId="{724A0595-2A7D-4479-AF15-FF008E4F837E}">
      <dgm:prSet/>
      <dgm:spPr/>
      <dgm:t>
        <a:bodyPr/>
        <a:lstStyle/>
        <a:p>
          <a:endParaRPr lang="zh-CN" altLang="en-US"/>
        </a:p>
      </dgm:t>
    </dgm:pt>
    <dgm:pt modelId="{4207BD77-2B93-4232-B1D2-677340B3B2CD}">
      <dgm:prSet phldrT="[文本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altLang="zh-CN" b="1" dirty="0" smtClean="0"/>
            <a:t>According to reason</a:t>
          </a:r>
          <a:endParaRPr lang="zh-CN" altLang="en-US" b="1" dirty="0"/>
        </a:p>
      </dgm:t>
    </dgm:pt>
    <dgm:pt modelId="{5AB8C4B0-8110-4BA9-AB84-C41C91BA50C9}" type="parTrans" cxnId="{8D178810-05E0-4491-9E80-289B4FE9F89E}">
      <dgm:prSet/>
      <dgm:spPr/>
      <dgm:t>
        <a:bodyPr/>
        <a:lstStyle/>
        <a:p>
          <a:endParaRPr lang="zh-CN" altLang="en-US"/>
        </a:p>
      </dgm:t>
    </dgm:pt>
    <dgm:pt modelId="{62EA8CE3-D2B5-414F-82E5-EE00FF741E65}" type="sibTrans" cxnId="{8D178810-05E0-4491-9E80-289B4FE9F89E}">
      <dgm:prSet/>
      <dgm:spPr/>
      <dgm:t>
        <a:bodyPr/>
        <a:lstStyle/>
        <a:p>
          <a:endParaRPr lang="zh-CN" altLang="en-US"/>
        </a:p>
      </dgm:t>
    </dgm:pt>
    <dgm:pt modelId="{E0F4C94E-CF1F-4C5E-8BF2-D15497552EA4}">
      <dgm:prSet phldrT="[文本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scene3d>
          <a:camera prst="orthographicFront"/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b="1" dirty="0" smtClean="0"/>
            <a:t>intended</a:t>
          </a:r>
          <a:endParaRPr lang="zh-CN" altLang="en-US" b="1" dirty="0"/>
        </a:p>
      </dgm:t>
    </dgm:pt>
    <dgm:pt modelId="{49DC2849-0E5C-4C1C-93C8-0104E6067A5A}" type="parTrans" cxnId="{885A9E9E-647D-4289-8FA6-8E5B7ACA8BC9}">
      <dgm:prSet/>
      <dgm:spPr/>
      <dgm:t>
        <a:bodyPr/>
        <a:lstStyle/>
        <a:p>
          <a:endParaRPr lang="zh-CN" altLang="en-US"/>
        </a:p>
      </dgm:t>
    </dgm:pt>
    <dgm:pt modelId="{447AED9B-CEE4-4ED6-86CB-283E187339F7}" type="sibTrans" cxnId="{885A9E9E-647D-4289-8FA6-8E5B7ACA8BC9}">
      <dgm:prSet/>
      <dgm:spPr/>
      <dgm:t>
        <a:bodyPr/>
        <a:lstStyle/>
        <a:p>
          <a:endParaRPr lang="zh-CN" altLang="en-US"/>
        </a:p>
      </dgm:t>
    </dgm:pt>
    <dgm:pt modelId="{C2427176-87A8-430E-B9D9-E0BDCDC0AB81}">
      <dgm:prSet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scene3d>
          <a:camera prst="orthographicFront"/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altLang="zh-CN" b="1" dirty="0" smtClean="0"/>
            <a:t>forced</a:t>
          </a:r>
          <a:endParaRPr lang="zh-CN" altLang="en-US" b="1" dirty="0"/>
        </a:p>
      </dgm:t>
    </dgm:pt>
    <dgm:pt modelId="{1AE802C0-BC71-4E3F-8BA1-66EAA86DE6D6}" type="parTrans" cxnId="{8FD4B979-8C78-4649-BC64-66A9F3E91EF1}">
      <dgm:prSet/>
      <dgm:spPr/>
      <dgm:t>
        <a:bodyPr/>
        <a:lstStyle/>
        <a:p>
          <a:endParaRPr lang="zh-CN" altLang="en-US"/>
        </a:p>
      </dgm:t>
    </dgm:pt>
    <dgm:pt modelId="{A61C814D-2BEF-46DA-A232-6DB5D083DF24}" type="sibTrans" cxnId="{8FD4B979-8C78-4649-BC64-66A9F3E91EF1}">
      <dgm:prSet/>
      <dgm:spPr/>
      <dgm:t>
        <a:bodyPr/>
        <a:lstStyle/>
        <a:p>
          <a:endParaRPr lang="zh-CN" altLang="en-US"/>
        </a:p>
      </dgm:t>
    </dgm:pt>
    <dgm:pt modelId="{E0AD8B9C-904B-47EB-84E7-E73644BB11BA}" type="pres">
      <dgm:prSet presAssocID="{72D6CF18-C551-498C-BD41-353ADB6D70D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92623D-82D1-4CE0-B546-BC4CE083F400}" type="pres">
      <dgm:prSet presAssocID="{83E8A5E3-164C-4382-AACA-325CEB37BB9F}" presName="root1" presStyleCnt="0"/>
      <dgm:spPr/>
    </dgm:pt>
    <dgm:pt modelId="{81C5A19B-7A31-41BF-A8DF-A9F9ACB49268}" type="pres">
      <dgm:prSet presAssocID="{83E8A5E3-164C-4382-AACA-325CEB37BB9F}" presName="LevelOneTextNode" presStyleLbl="node0" presStyleIdx="0" presStyleCnt="1" custScaleX="127398" custLinFactNeighborX="-1694" custLinFactNeighborY="-75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32E740-9515-4141-9D11-92B0D028E981}" type="pres">
      <dgm:prSet presAssocID="{83E8A5E3-164C-4382-AACA-325CEB37BB9F}" presName="level2hierChild" presStyleCnt="0"/>
      <dgm:spPr/>
    </dgm:pt>
    <dgm:pt modelId="{E178FA95-23C2-4AC3-9D8D-80001A09331A}" type="pres">
      <dgm:prSet presAssocID="{283585CA-1BAA-48E5-80C4-7C026950324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5B83CE15-2886-47F7-BAF0-E01C281F7698}" type="pres">
      <dgm:prSet presAssocID="{283585CA-1BAA-48E5-80C4-7C026950324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00B879D6-2C43-4099-B03D-574B6DD3D01D}" type="pres">
      <dgm:prSet presAssocID="{4CF14663-F73F-495B-86BA-780E5E9F816E}" presName="root2" presStyleCnt="0"/>
      <dgm:spPr/>
    </dgm:pt>
    <dgm:pt modelId="{B0701E62-631F-4A4A-9610-59A67A87117C}" type="pres">
      <dgm:prSet presAssocID="{4CF14663-F73F-495B-86BA-780E5E9F816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12A722-AAE4-45FD-A8C7-F5DCF945C3DC}" type="pres">
      <dgm:prSet presAssocID="{4CF14663-F73F-495B-86BA-780E5E9F816E}" presName="level3hierChild" presStyleCnt="0"/>
      <dgm:spPr/>
    </dgm:pt>
    <dgm:pt modelId="{19F51B79-AECC-4548-A2F3-E26EBEFBC0B8}" type="pres">
      <dgm:prSet presAssocID="{4A11054B-F82E-4052-8009-1BC3B32B29AC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E2C53C3A-0608-4066-89EB-9B90C1410B67}" type="pres">
      <dgm:prSet presAssocID="{4A11054B-F82E-4052-8009-1BC3B32B29AC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08D40A57-14AB-424F-A2E8-FE06FC696394}" type="pres">
      <dgm:prSet presAssocID="{AA6B7136-CC18-45F2-8822-B3F77CE46ECB}" presName="root2" presStyleCnt="0"/>
      <dgm:spPr/>
    </dgm:pt>
    <dgm:pt modelId="{D34B078A-D159-46EF-871D-40B8E5247FC9}" type="pres">
      <dgm:prSet presAssocID="{AA6B7136-CC18-45F2-8822-B3F77CE46ECB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F1E23F-6C58-476B-8D2D-D10CE7E70E57}" type="pres">
      <dgm:prSet presAssocID="{AA6B7136-CC18-45F2-8822-B3F77CE46ECB}" presName="level3hierChild" presStyleCnt="0"/>
      <dgm:spPr/>
    </dgm:pt>
    <dgm:pt modelId="{A5D9D7F4-F4CD-403F-8A57-D721C2D8EC03}" type="pres">
      <dgm:prSet presAssocID="{DC290655-F772-453A-8CFD-8D69C4C6FF23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F0F29FCE-4B57-4C81-8202-2A9BB483EBF7}" type="pres">
      <dgm:prSet presAssocID="{DC290655-F772-453A-8CFD-8D69C4C6FF23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567A444C-1332-4EEE-B32E-AFDFD2F4F623}" type="pres">
      <dgm:prSet presAssocID="{4397C409-EA26-43A2-A313-E7280AEF00AC}" presName="root2" presStyleCnt="0"/>
      <dgm:spPr/>
    </dgm:pt>
    <dgm:pt modelId="{7150F4EA-900A-4804-852A-3A041646F2D1}" type="pres">
      <dgm:prSet presAssocID="{4397C409-EA26-43A2-A313-E7280AEF00A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37AD8F-9FAE-4EB2-9DEB-2DE45D15B0A5}" type="pres">
      <dgm:prSet presAssocID="{4397C409-EA26-43A2-A313-E7280AEF00AC}" presName="level3hierChild" presStyleCnt="0"/>
      <dgm:spPr/>
    </dgm:pt>
    <dgm:pt modelId="{26B7E287-B590-4F20-98FD-9B96C54AE7FB}" type="pres">
      <dgm:prSet presAssocID="{5AB8C4B0-8110-4BA9-AB84-C41C91BA50C9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F74E2F7F-BAE4-4FF2-8379-9B1F655D1E41}" type="pres">
      <dgm:prSet presAssocID="{5AB8C4B0-8110-4BA9-AB84-C41C91BA50C9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D47D0BE6-092A-406B-9F63-F862F6E46E58}" type="pres">
      <dgm:prSet presAssocID="{4207BD77-2B93-4232-B1D2-677340B3B2CD}" presName="root2" presStyleCnt="0"/>
      <dgm:spPr/>
    </dgm:pt>
    <dgm:pt modelId="{D5EC7510-F9E6-44A6-8015-18FF54BFE180}" type="pres">
      <dgm:prSet presAssocID="{4207BD77-2B93-4232-B1D2-677340B3B2C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36009A-7A6D-4F0F-9353-667C0FE1449C}" type="pres">
      <dgm:prSet presAssocID="{4207BD77-2B93-4232-B1D2-677340B3B2CD}" presName="level3hierChild" presStyleCnt="0"/>
      <dgm:spPr/>
    </dgm:pt>
    <dgm:pt modelId="{3829793F-0632-4618-AACE-1948406ECC0F}" type="pres">
      <dgm:prSet presAssocID="{49DC2849-0E5C-4C1C-93C8-0104E6067A5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2AB02F63-6E50-4618-85D6-E3BF797FC24E}" type="pres">
      <dgm:prSet presAssocID="{49DC2849-0E5C-4C1C-93C8-0104E6067A5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B84AB401-07EA-41DB-999E-D8008801CED7}" type="pres">
      <dgm:prSet presAssocID="{E0F4C94E-CF1F-4C5E-8BF2-D15497552EA4}" presName="root2" presStyleCnt="0"/>
      <dgm:spPr/>
    </dgm:pt>
    <dgm:pt modelId="{410D17C2-B867-41A0-8FAD-CB7E55394A9F}" type="pres">
      <dgm:prSet presAssocID="{E0F4C94E-CF1F-4C5E-8BF2-D15497552EA4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B54BBE-FE29-4C49-8DDA-59A8AB19C2C9}" type="pres">
      <dgm:prSet presAssocID="{E0F4C94E-CF1F-4C5E-8BF2-D15497552EA4}" presName="level3hierChild" presStyleCnt="0"/>
      <dgm:spPr/>
    </dgm:pt>
    <dgm:pt modelId="{F18D7F21-95B5-42B4-990F-5D3EA7DBECB4}" type="pres">
      <dgm:prSet presAssocID="{1AE802C0-BC71-4E3F-8BA1-66EAA86DE6D6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E14AFFBF-98B3-46C7-8B97-AC42209964C9}" type="pres">
      <dgm:prSet presAssocID="{1AE802C0-BC71-4E3F-8BA1-66EAA86DE6D6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8E1EA18A-FAD8-4C7F-A6A1-01B5D836A7E2}" type="pres">
      <dgm:prSet presAssocID="{C2427176-87A8-430E-B9D9-E0BDCDC0AB81}" presName="root2" presStyleCnt="0"/>
      <dgm:spPr/>
    </dgm:pt>
    <dgm:pt modelId="{E4A3132A-3A59-4891-B275-377768D1EDFD}" type="pres">
      <dgm:prSet presAssocID="{C2427176-87A8-430E-B9D9-E0BDCDC0AB81}" presName="LevelTwoTextNode" presStyleLbl="node3" presStyleIdx="3" presStyleCnt="4" custLinFactNeighborX="598" custLinFactNeighborY="122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20256D-B531-4471-99C9-56F000F44F56}" type="pres">
      <dgm:prSet presAssocID="{C2427176-87A8-430E-B9D9-E0BDCDC0AB81}" presName="level3hierChild" presStyleCnt="0"/>
      <dgm:spPr/>
    </dgm:pt>
  </dgm:ptLst>
  <dgm:cxnLst>
    <dgm:cxn modelId="{885A9E9E-647D-4289-8FA6-8E5B7ACA8BC9}" srcId="{4207BD77-2B93-4232-B1D2-677340B3B2CD}" destId="{E0F4C94E-CF1F-4C5E-8BF2-D15497552EA4}" srcOrd="0" destOrd="0" parTransId="{49DC2849-0E5C-4C1C-93C8-0104E6067A5A}" sibTransId="{447AED9B-CEE4-4ED6-86CB-283E187339F7}"/>
    <dgm:cxn modelId="{61BE8C39-3647-4B7F-9F21-6B5536A6DEE3}" srcId="{83E8A5E3-164C-4382-AACA-325CEB37BB9F}" destId="{4CF14663-F73F-495B-86BA-780E5E9F816E}" srcOrd="0" destOrd="0" parTransId="{283585CA-1BAA-48E5-80C4-7C0269503245}" sibTransId="{98C069D1-F11D-4C29-A770-ED3460875FAB}"/>
    <dgm:cxn modelId="{94E3B4FF-94BD-4EB9-820E-D2D638DD2C3A}" type="presOf" srcId="{5AB8C4B0-8110-4BA9-AB84-C41C91BA50C9}" destId="{26B7E287-B590-4F20-98FD-9B96C54AE7FB}" srcOrd="0" destOrd="0" presId="urn:microsoft.com/office/officeart/2005/8/layout/hierarchy2"/>
    <dgm:cxn modelId="{7DAD88EE-44A3-4E0F-8CB7-A8BD1E48C6A0}" type="presOf" srcId="{AA6B7136-CC18-45F2-8822-B3F77CE46ECB}" destId="{D34B078A-D159-46EF-871D-40B8E5247FC9}" srcOrd="0" destOrd="0" presId="urn:microsoft.com/office/officeart/2005/8/layout/hierarchy2"/>
    <dgm:cxn modelId="{60124D7D-C7B6-4D71-AB4B-B49FE8F93ABC}" type="presOf" srcId="{E0F4C94E-CF1F-4C5E-8BF2-D15497552EA4}" destId="{410D17C2-B867-41A0-8FAD-CB7E55394A9F}" srcOrd="0" destOrd="0" presId="urn:microsoft.com/office/officeart/2005/8/layout/hierarchy2"/>
    <dgm:cxn modelId="{F66DA516-5A83-4ACE-96C7-2B4CC20414AF}" type="presOf" srcId="{1AE802C0-BC71-4E3F-8BA1-66EAA86DE6D6}" destId="{E14AFFBF-98B3-46C7-8B97-AC42209964C9}" srcOrd="1" destOrd="0" presId="urn:microsoft.com/office/officeart/2005/8/layout/hierarchy2"/>
    <dgm:cxn modelId="{6CFD0373-C152-4FDD-BA8B-A7C286848B0C}" srcId="{72D6CF18-C551-498C-BD41-353ADB6D70D2}" destId="{83E8A5E3-164C-4382-AACA-325CEB37BB9F}" srcOrd="0" destOrd="0" parTransId="{A0E65565-AC71-4077-ADEC-6EB9A83AF143}" sibTransId="{30DD040E-FC9F-4AE4-98CB-5F76109DF470}"/>
    <dgm:cxn modelId="{5EED78F0-DCDE-4481-8AD0-7D54FD910336}" type="presOf" srcId="{283585CA-1BAA-48E5-80C4-7C0269503245}" destId="{E178FA95-23C2-4AC3-9D8D-80001A09331A}" srcOrd="0" destOrd="0" presId="urn:microsoft.com/office/officeart/2005/8/layout/hierarchy2"/>
    <dgm:cxn modelId="{76B6E574-5ECC-4CEA-A1AB-256176093686}" type="presOf" srcId="{4A11054B-F82E-4052-8009-1BC3B32B29AC}" destId="{19F51B79-AECC-4548-A2F3-E26EBEFBC0B8}" srcOrd="0" destOrd="0" presId="urn:microsoft.com/office/officeart/2005/8/layout/hierarchy2"/>
    <dgm:cxn modelId="{6E51CA9D-6706-4895-B0F9-2179689AC02B}" srcId="{4CF14663-F73F-495B-86BA-780E5E9F816E}" destId="{AA6B7136-CC18-45F2-8822-B3F77CE46ECB}" srcOrd="0" destOrd="0" parTransId="{4A11054B-F82E-4052-8009-1BC3B32B29AC}" sibTransId="{3776184C-D45A-4E3A-9BFE-8934CE714CEB}"/>
    <dgm:cxn modelId="{724A0595-2A7D-4479-AF15-FF008E4F837E}" srcId="{4CF14663-F73F-495B-86BA-780E5E9F816E}" destId="{4397C409-EA26-43A2-A313-E7280AEF00AC}" srcOrd="1" destOrd="0" parTransId="{DC290655-F772-453A-8CFD-8D69C4C6FF23}" sibTransId="{5B387A30-F466-48B7-9ED5-79201B83111E}"/>
    <dgm:cxn modelId="{11766848-C6D9-4A3F-B3CA-D6F2175AD71D}" type="presOf" srcId="{283585CA-1BAA-48E5-80C4-7C0269503245}" destId="{5B83CE15-2886-47F7-BAF0-E01C281F7698}" srcOrd="1" destOrd="0" presId="urn:microsoft.com/office/officeart/2005/8/layout/hierarchy2"/>
    <dgm:cxn modelId="{F8E27387-1C88-40C2-A4D8-63CFE88AC66E}" type="presOf" srcId="{49DC2849-0E5C-4C1C-93C8-0104E6067A5A}" destId="{2AB02F63-6E50-4618-85D6-E3BF797FC24E}" srcOrd="1" destOrd="0" presId="urn:microsoft.com/office/officeart/2005/8/layout/hierarchy2"/>
    <dgm:cxn modelId="{0B3CC433-FA8D-4E16-9159-6A2B6F8061A9}" type="presOf" srcId="{1AE802C0-BC71-4E3F-8BA1-66EAA86DE6D6}" destId="{F18D7F21-95B5-42B4-990F-5D3EA7DBECB4}" srcOrd="0" destOrd="0" presId="urn:microsoft.com/office/officeart/2005/8/layout/hierarchy2"/>
    <dgm:cxn modelId="{26A63566-727D-4BDC-AB78-073A17BE5960}" type="presOf" srcId="{4397C409-EA26-43A2-A313-E7280AEF00AC}" destId="{7150F4EA-900A-4804-852A-3A041646F2D1}" srcOrd="0" destOrd="0" presId="urn:microsoft.com/office/officeart/2005/8/layout/hierarchy2"/>
    <dgm:cxn modelId="{39930733-5C8D-4208-9A8C-AD2828248E1C}" type="presOf" srcId="{49DC2849-0E5C-4C1C-93C8-0104E6067A5A}" destId="{3829793F-0632-4618-AACE-1948406ECC0F}" srcOrd="0" destOrd="0" presId="urn:microsoft.com/office/officeart/2005/8/layout/hierarchy2"/>
    <dgm:cxn modelId="{35A182D9-1166-44DF-BB06-C8EF0910C1C3}" type="presOf" srcId="{4CF14663-F73F-495B-86BA-780E5E9F816E}" destId="{B0701E62-631F-4A4A-9610-59A67A87117C}" srcOrd="0" destOrd="0" presId="urn:microsoft.com/office/officeart/2005/8/layout/hierarchy2"/>
    <dgm:cxn modelId="{EAE8B913-6613-4497-90FB-36A913FC8115}" type="presOf" srcId="{5AB8C4B0-8110-4BA9-AB84-C41C91BA50C9}" destId="{F74E2F7F-BAE4-4FF2-8379-9B1F655D1E41}" srcOrd="1" destOrd="0" presId="urn:microsoft.com/office/officeart/2005/8/layout/hierarchy2"/>
    <dgm:cxn modelId="{C378CB9F-E761-4C24-ABED-7D51190FE5CD}" type="presOf" srcId="{4A11054B-F82E-4052-8009-1BC3B32B29AC}" destId="{E2C53C3A-0608-4066-89EB-9B90C1410B67}" srcOrd="1" destOrd="0" presId="urn:microsoft.com/office/officeart/2005/8/layout/hierarchy2"/>
    <dgm:cxn modelId="{62A1F965-46A1-4BBF-ABF7-042234FBAFFD}" type="presOf" srcId="{DC290655-F772-453A-8CFD-8D69C4C6FF23}" destId="{A5D9D7F4-F4CD-403F-8A57-D721C2D8EC03}" srcOrd="0" destOrd="0" presId="urn:microsoft.com/office/officeart/2005/8/layout/hierarchy2"/>
    <dgm:cxn modelId="{15D33B6B-5554-474C-B17C-29DD7A27A4D6}" type="presOf" srcId="{DC290655-F772-453A-8CFD-8D69C4C6FF23}" destId="{F0F29FCE-4B57-4C81-8202-2A9BB483EBF7}" srcOrd="1" destOrd="0" presId="urn:microsoft.com/office/officeart/2005/8/layout/hierarchy2"/>
    <dgm:cxn modelId="{EFEA3986-78F6-45E0-B738-AFA18CAE9CF0}" type="presOf" srcId="{72D6CF18-C551-498C-BD41-353ADB6D70D2}" destId="{E0AD8B9C-904B-47EB-84E7-E73644BB11BA}" srcOrd="0" destOrd="0" presId="urn:microsoft.com/office/officeart/2005/8/layout/hierarchy2"/>
    <dgm:cxn modelId="{ED8E244D-12DA-4ED0-A63A-976B5B7EF05B}" type="presOf" srcId="{83E8A5E3-164C-4382-AACA-325CEB37BB9F}" destId="{81C5A19B-7A31-41BF-A8DF-A9F9ACB49268}" srcOrd="0" destOrd="0" presId="urn:microsoft.com/office/officeart/2005/8/layout/hierarchy2"/>
    <dgm:cxn modelId="{D58B929D-528F-4FCE-8A03-36CD6051AF78}" type="presOf" srcId="{4207BD77-2B93-4232-B1D2-677340B3B2CD}" destId="{D5EC7510-F9E6-44A6-8015-18FF54BFE180}" srcOrd="0" destOrd="0" presId="urn:microsoft.com/office/officeart/2005/8/layout/hierarchy2"/>
    <dgm:cxn modelId="{8FD4B979-8C78-4649-BC64-66A9F3E91EF1}" srcId="{4207BD77-2B93-4232-B1D2-677340B3B2CD}" destId="{C2427176-87A8-430E-B9D9-E0BDCDC0AB81}" srcOrd="1" destOrd="0" parTransId="{1AE802C0-BC71-4E3F-8BA1-66EAA86DE6D6}" sibTransId="{A61C814D-2BEF-46DA-A232-6DB5D083DF24}"/>
    <dgm:cxn modelId="{F0879142-F6F1-4126-966E-A1EA05932847}" type="presOf" srcId="{C2427176-87A8-430E-B9D9-E0BDCDC0AB81}" destId="{E4A3132A-3A59-4891-B275-377768D1EDFD}" srcOrd="0" destOrd="0" presId="urn:microsoft.com/office/officeart/2005/8/layout/hierarchy2"/>
    <dgm:cxn modelId="{8D178810-05E0-4491-9E80-289B4FE9F89E}" srcId="{83E8A5E3-164C-4382-AACA-325CEB37BB9F}" destId="{4207BD77-2B93-4232-B1D2-677340B3B2CD}" srcOrd="1" destOrd="0" parTransId="{5AB8C4B0-8110-4BA9-AB84-C41C91BA50C9}" sibTransId="{62EA8CE3-D2B5-414F-82E5-EE00FF741E65}"/>
    <dgm:cxn modelId="{E0426369-F4AA-40C6-8237-1C22C91BC7AB}" type="presParOf" srcId="{E0AD8B9C-904B-47EB-84E7-E73644BB11BA}" destId="{EE92623D-82D1-4CE0-B546-BC4CE083F400}" srcOrd="0" destOrd="0" presId="urn:microsoft.com/office/officeart/2005/8/layout/hierarchy2"/>
    <dgm:cxn modelId="{5F575A63-4137-45E1-8BD0-58C5E5BB2533}" type="presParOf" srcId="{EE92623D-82D1-4CE0-B546-BC4CE083F400}" destId="{81C5A19B-7A31-41BF-A8DF-A9F9ACB49268}" srcOrd="0" destOrd="0" presId="urn:microsoft.com/office/officeart/2005/8/layout/hierarchy2"/>
    <dgm:cxn modelId="{0E0D964C-5739-4353-B7AD-A60D70084B2D}" type="presParOf" srcId="{EE92623D-82D1-4CE0-B546-BC4CE083F400}" destId="{C832E740-9515-4141-9D11-92B0D028E981}" srcOrd="1" destOrd="0" presId="urn:microsoft.com/office/officeart/2005/8/layout/hierarchy2"/>
    <dgm:cxn modelId="{52E1C2B8-E1DA-4F6C-A99A-A9C98142882E}" type="presParOf" srcId="{C832E740-9515-4141-9D11-92B0D028E981}" destId="{E178FA95-23C2-4AC3-9D8D-80001A09331A}" srcOrd="0" destOrd="0" presId="urn:microsoft.com/office/officeart/2005/8/layout/hierarchy2"/>
    <dgm:cxn modelId="{1FB7B7D6-A582-42C3-8A31-821F4CA5B292}" type="presParOf" srcId="{E178FA95-23C2-4AC3-9D8D-80001A09331A}" destId="{5B83CE15-2886-47F7-BAF0-E01C281F7698}" srcOrd="0" destOrd="0" presId="urn:microsoft.com/office/officeart/2005/8/layout/hierarchy2"/>
    <dgm:cxn modelId="{90942524-E1D6-410B-9B27-D17D9FE43250}" type="presParOf" srcId="{C832E740-9515-4141-9D11-92B0D028E981}" destId="{00B879D6-2C43-4099-B03D-574B6DD3D01D}" srcOrd="1" destOrd="0" presId="urn:microsoft.com/office/officeart/2005/8/layout/hierarchy2"/>
    <dgm:cxn modelId="{B61D721A-3DDB-45CF-9CB0-87CB6A4EF46B}" type="presParOf" srcId="{00B879D6-2C43-4099-B03D-574B6DD3D01D}" destId="{B0701E62-631F-4A4A-9610-59A67A87117C}" srcOrd="0" destOrd="0" presId="urn:microsoft.com/office/officeart/2005/8/layout/hierarchy2"/>
    <dgm:cxn modelId="{66D4DCA2-D191-4616-88E2-83550A6827CD}" type="presParOf" srcId="{00B879D6-2C43-4099-B03D-574B6DD3D01D}" destId="{D312A722-AAE4-45FD-A8C7-F5DCF945C3DC}" srcOrd="1" destOrd="0" presId="urn:microsoft.com/office/officeart/2005/8/layout/hierarchy2"/>
    <dgm:cxn modelId="{11A0C15C-CE01-4176-B034-4E06E4C1480F}" type="presParOf" srcId="{D312A722-AAE4-45FD-A8C7-F5DCF945C3DC}" destId="{19F51B79-AECC-4548-A2F3-E26EBEFBC0B8}" srcOrd="0" destOrd="0" presId="urn:microsoft.com/office/officeart/2005/8/layout/hierarchy2"/>
    <dgm:cxn modelId="{72D86C71-D5C1-435B-8853-32A4D1352ADE}" type="presParOf" srcId="{19F51B79-AECC-4548-A2F3-E26EBEFBC0B8}" destId="{E2C53C3A-0608-4066-89EB-9B90C1410B67}" srcOrd="0" destOrd="0" presId="urn:microsoft.com/office/officeart/2005/8/layout/hierarchy2"/>
    <dgm:cxn modelId="{39EF2F1F-30E1-41D9-BC3C-741CDA981C20}" type="presParOf" srcId="{D312A722-AAE4-45FD-A8C7-F5DCF945C3DC}" destId="{08D40A57-14AB-424F-A2E8-FE06FC696394}" srcOrd="1" destOrd="0" presId="urn:microsoft.com/office/officeart/2005/8/layout/hierarchy2"/>
    <dgm:cxn modelId="{C7C7501F-E780-4CA5-89E2-4C6A2CCD4571}" type="presParOf" srcId="{08D40A57-14AB-424F-A2E8-FE06FC696394}" destId="{D34B078A-D159-46EF-871D-40B8E5247FC9}" srcOrd="0" destOrd="0" presId="urn:microsoft.com/office/officeart/2005/8/layout/hierarchy2"/>
    <dgm:cxn modelId="{2D24B499-1710-40FA-833A-0447B4E3158E}" type="presParOf" srcId="{08D40A57-14AB-424F-A2E8-FE06FC696394}" destId="{04F1E23F-6C58-476B-8D2D-D10CE7E70E57}" srcOrd="1" destOrd="0" presId="urn:microsoft.com/office/officeart/2005/8/layout/hierarchy2"/>
    <dgm:cxn modelId="{956A6658-1BF3-4697-B20D-4B93192C454B}" type="presParOf" srcId="{D312A722-AAE4-45FD-A8C7-F5DCF945C3DC}" destId="{A5D9D7F4-F4CD-403F-8A57-D721C2D8EC03}" srcOrd="2" destOrd="0" presId="urn:microsoft.com/office/officeart/2005/8/layout/hierarchy2"/>
    <dgm:cxn modelId="{E8927371-D0D8-4327-AC9D-CEBF72B51879}" type="presParOf" srcId="{A5D9D7F4-F4CD-403F-8A57-D721C2D8EC03}" destId="{F0F29FCE-4B57-4C81-8202-2A9BB483EBF7}" srcOrd="0" destOrd="0" presId="urn:microsoft.com/office/officeart/2005/8/layout/hierarchy2"/>
    <dgm:cxn modelId="{E268F076-76DF-4F91-8A91-403D3E43D836}" type="presParOf" srcId="{D312A722-AAE4-45FD-A8C7-F5DCF945C3DC}" destId="{567A444C-1332-4EEE-B32E-AFDFD2F4F623}" srcOrd="3" destOrd="0" presId="urn:microsoft.com/office/officeart/2005/8/layout/hierarchy2"/>
    <dgm:cxn modelId="{0D8EE286-99B9-465A-9C95-80A6BB1FF5FA}" type="presParOf" srcId="{567A444C-1332-4EEE-B32E-AFDFD2F4F623}" destId="{7150F4EA-900A-4804-852A-3A041646F2D1}" srcOrd="0" destOrd="0" presId="urn:microsoft.com/office/officeart/2005/8/layout/hierarchy2"/>
    <dgm:cxn modelId="{5DA127B2-63CF-41A0-9A75-681B6A48B291}" type="presParOf" srcId="{567A444C-1332-4EEE-B32E-AFDFD2F4F623}" destId="{AB37AD8F-9FAE-4EB2-9DEB-2DE45D15B0A5}" srcOrd="1" destOrd="0" presId="urn:microsoft.com/office/officeart/2005/8/layout/hierarchy2"/>
    <dgm:cxn modelId="{370004A8-D6AD-417A-87F4-63C6AFAB0776}" type="presParOf" srcId="{C832E740-9515-4141-9D11-92B0D028E981}" destId="{26B7E287-B590-4F20-98FD-9B96C54AE7FB}" srcOrd="2" destOrd="0" presId="urn:microsoft.com/office/officeart/2005/8/layout/hierarchy2"/>
    <dgm:cxn modelId="{663F0CA2-6542-4D9D-ADC3-00686DEEC1A4}" type="presParOf" srcId="{26B7E287-B590-4F20-98FD-9B96C54AE7FB}" destId="{F74E2F7F-BAE4-4FF2-8379-9B1F655D1E41}" srcOrd="0" destOrd="0" presId="urn:microsoft.com/office/officeart/2005/8/layout/hierarchy2"/>
    <dgm:cxn modelId="{20864AEB-8319-41D2-B6A7-4BA3BC60D064}" type="presParOf" srcId="{C832E740-9515-4141-9D11-92B0D028E981}" destId="{D47D0BE6-092A-406B-9F63-F862F6E46E58}" srcOrd="3" destOrd="0" presId="urn:microsoft.com/office/officeart/2005/8/layout/hierarchy2"/>
    <dgm:cxn modelId="{54A2F227-7FAE-4C67-8885-408C4AF313B5}" type="presParOf" srcId="{D47D0BE6-092A-406B-9F63-F862F6E46E58}" destId="{D5EC7510-F9E6-44A6-8015-18FF54BFE180}" srcOrd="0" destOrd="0" presId="urn:microsoft.com/office/officeart/2005/8/layout/hierarchy2"/>
    <dgm:cxn modelId="{E7AECA73-D8BB-4F5C-B78F-595D9F3EAFDC}" type="presParOf" srcId="{D47D0BE6-092A-406B-9F63-F862F6E46E58}" destId="{FB36009A-7A6D-4F0F-9353-667C0FE1449C}" srcOrd="1" destOrd="0" presId="urn:microsoft.com/office/officeart/2005/8/layout/hierarchy2"/>
    <dgm:cxn modelId="{E66E1039-FE4C-476E-8CE3-8117CD502180}" type="presParOf" srcId="{FB36009A-7A6D-4F0F-9353-667C0FE1449C}" destId="{3829793F-0632-4618-AACE-1948406ECC0F}" srcOrd="0" destOrd="0" presId="urn:microsoft.com/office/officeart/2005/8/layout/hierarchy2"/>
    <dgm:cxn modelId="{E482B9C9-37AE-4CA0-ADC3-8C29327B836B}" type="presParOf" srcId="{3829793F-0632-4618-AACE-1948406ECC0F}" destId="{2AB02F63-6E50-4618-85D6-E3BF797FC24E}" srcOrd="0" destOrd="0" presId="urn:microsoft.com/office/officeart/2005/8/layout/hierarchy2"/>
    <dgm:cxn modelId="{6A66810D-F0CC-4459-BB47-FC72FF9892A0}" type="presParOf" srcId="{FB36009A-7A6D-4F0F-9353-667C0FE1449C}" destId="{B84AB401-07EA-41DB-999E-D8008801CED7}" srcOrd="1" destOrd="0" presId="urn:microsoft.com/office/officeart/2005/8/layout/hierarchy2"/>
    <dgm:cxn modelId="{67585E97-FF8E-498B-BE8D-FC6AFFF57C82}" type="presParOf" srcId="{B84AB401-07EA-41DB-999E-D8008801CED7}" destId="{410D17C2-B867-41A0-8FAD-CB7E55394A9F}" srcOrd="0" destOrd="0" presId="urn:microsoft.com/office/officeart/2005/8/layout/hierarchy2"/>
    <dgm:cxn modelId="{E5A4A706-70F2-464D-BEDB-D0DD1921AAD4}" type="presParOf" srcId="{B84AB401-07EA-41DB-999E-D8008801CED7}" destId="{05B54BBE-FE29-4C49-8DDA-59A8AB19C2C9}" srcOrd="1" destOrd="0" presId="urn:microsoft.com/office/officeart/2005/8/layout/hierarchy2"/>
    <dgm:cxn modelId="{A8CD66D4-91AA-4F70-B6BB-FF72FE8FEA2B}" type="presParOf" srcId="{FB36009A-7A6D-4F0F-9353-667C0FE1449C}" destId="{F18D7F21-95B5-42B4-990F-5D3EA7DBECB4}" srcOrd="2" destOrd="0" presId="urn:microsoft.com/office/officeart/2005/8/layout/hierarchy2"/>
    <dgm:cxn modelId="{55BB13EC-E0EF-461B-9017-D525C0CA175C}" type="presParOf" srcId="{F18D7F21-95B5-42B4-990F-5D3EA7DBECB4}" destId="{E14AFFBF-98B3-46C7-8B97-AC42209964C9}" srcOrd="0" destOrd="0" presId="urn:microsoft.com/office/officeart/2005/8/layout/hierarchy2"/>
    <dgm:cxn modelId="{5913A9A6-87E4-455D-8AAE-4020892519FD}" type="presParOf" srcId="{FB36009A-7A6D-4F0F-9353-667C0FE1449C}" destId="{8E1EA18A-FAD8-4C7F-A6A1-01B5D836A7E2}" srcOrd="3" destOrd="0" presId="urn:microsoft.com/office/officeart/2005/8/layout/hierarchy2"/>
    <dgm:cxn modelId="{1208A7A2-D1FB-4061-B06A-415A2BB4C3E3}" type="presParOf" srcId="{8E1EA18A-FAD8-4C7F-A6A1-01B5D836A7E2}" destId="{E4A3132A-3A59-4891-B275-377768D1EDFD}" srcOrd="0" destOrd="0" presId="urn:microsoft.com/office/officeart/2005/8/layout/hierarchy2"/>
    <dgm:cxn modelId="{5416D3F5-0841-4C0D-BC09-BA2AB43AF524}" type="presParOf" srcId="{8E1EA18A-FAD8-4C7F-A6A1-01B5D836A7E2}" destId="{1620256D-B531-4471-99C9-56F000F44F56}" srcOrd="1" destOrd="0" presId="urn:microsoft.com/office/officeart/2005/8/layout/hierarchy2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1275D9F-FF81-4CB4-8DA7-DFACC5B223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9ABE27-1609-4E51-A1CF-94B1063D39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995C1-4E05-43E2-A8C5-A9DF151EE214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主页-01"/>
          <p:cNvPicPr>
            <a:picLocks noChangeAspect="1" noChangeArrowheads="1"/>
          </p:cNvPicPr>
          <p:nvPr userDrawn="1"/>
        </p:nvPicPr>
        <p:blipFill>
          <a:blip r:embed="rId2"/>
          <a:srcRect t="21249" b="41991"/>
          <a:stretch>
            <a:fillRect/>
          </a:stretch>
        </p:blipFill>
        <p:spPr bwMode="auto">
          <a:xfrm>
            <a:off x="0" y="476250"/>
            <a:ext cx="91440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Administrator\Desktop\大医风范\未标题-1副本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61963"/>
            <a:ext cx="9144000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3568" y="3284538"/>
            <a:ext cx="7704783" cy="1009650"/>
          </a:xfrm>
        </p:spPr>
        <p:txBody>
          <a:bodyPr/>
          <a:lstStyle>
            <a:lvl1pPr>
              <a:defRPr sz="4800">
                <a:solidFill>
                  <a:srgbClr val="339966"/>
                </a:solidFill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581525"/>
            <a:ext cx="6336704" cy="647700"/>
          </a:xfrm>
        </p:spPr>
        <p:txBody>
          <a:bodyPr/>
          <a:lstStyle>
            <a:lvl1pPr marL="0" indent="0" algn="ctr">
              <a:buFontTx/>
              <a:buNone/>
              <a:defRPr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72A80-532A-4020-8B82-3113FCDFD3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22283-CA68-40D0-9250-C5D93D4640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AC99B-8949-4AE6-A831-5A897654BB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6408738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30D11-D0B8-4600-9107-0D6F91CFB4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243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D8DE8-527C-407B-B3F9-7E5B75F97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EBED5-9584-4CC4-BAE3-616117E466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B7E4C-7990-4E15-8A4B-39E2FB6EE9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451BF-8B83-4686-9D6C-7FFE85D39D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C6F7C-8A7F-4CFB-935A-A350A653AF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85AD-4F2C-4B4D-A63D-C64B367BFD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20F4F-A084-41B2-895C-33A71C2466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161FD-E505-4D86-9F62-4844D9331A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72F9-E6CD-4CF5-9434-C4A99C124F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版式-02 [1]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74638"/>
            <a:ext cx="640873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6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6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6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DBD53E2-AFA2-4235-B4C3-07F6101C79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9" descr="PPT主页-01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00A354"/>
              </a:clrFrom>
              <a:clrTo>
                <a:srgbClr val="00A354">
                  <a:alpha val="0"/>
                </a:srgbClr>
              </a:clrTo>
            </a:clrChange>
          </a:blip>
          <a:srcRect t="21249" r="66910" b="41991"/>
          <a:stretch>
            <a:fillRect/>
          </a:stretch>
        </p:blipFill>
        <p:spPr bwMode="auto">
          <a:xfrm>
            <a:off x="107950" y="106363"/>
            <a:ext cx="122396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4" r:id="rId13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143250"/>
            <a:ext cx="9144000" cy="1260475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tx1"/>
                </a:solidFill>
                <a:latin typeface="+mn-lt"/>
              </a:rPr>
              <a:t>Laparoscopic </a:t>
            </a:r>
            <a:r>
              <a:rPr lang="en-US" altLang="zh-CN" sz="3600" dirty="0" err="1" smtClean="0">
                <a:solidFill>
                  <a:schemeClr val="tx1"/>
                </a:solidFill>
                <a:latin typeface="+mn-lt"/>
              </a:rPr>
              <a:t>Cholecystectomy</a:t>
            </a:r>
            <a:r>
              <a:rPr lang="en-US" altLang="zh-CN" sz="3600" dirty="0" smtClean="0">
                <a:solidFill>
                  <a:schemeClr val="tx1"/>
                </a:solidFill>
                <a:latin typeface="+mn-lt"/>
              </a:rPr>
              <a:t>, LC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572000"/>
            <a:ext cx="6337300" cy="1571644"/>
          </a:xfrm>
        </p:spPr>
        <p:txBody>
          <a:bodyPr/>
          <a:lstStyle/>
          <a:p>
            <a:r>
              <a:rPr lang="en-US" sz="2200" dirty="0" smtClean="0">
                <a:latin typeface="+mn-lt"/>
              </a:rPr>
              <a:t>Department of G</a:t>
            </a:r>
            <a:r>
              <a:rPr lang="en-US" altLang="zh-CN" sz="2200" dirty="0" smtClean="0">
                <a:latin typeface="+mn-lt"/>
              </a:rPr>
              <a:t>eneral Surgery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err="1" smtClean="0">
                <a:latin typeface="+mn-lt"/>
              </a:rPr>
              <a:t>Qilu</a:t>
            </a:r>
            <a:r>
              <a:rPr lang="en-US" sz="2200" dirty="0" smtClean="0">
                <a:latin typeface="+mn-lt"/>
              </a:rPr>
              <a:t> Hospital, Shandong University</a:t>
            </a:r>
          </a:p>
          <a:p>
            <a:endParaRPr lang="en-US" altLang="zh-CN" sz="2200" dirty="0" smtClean="0">
              <a:solidFill>
                <a:srgbClr val="00B050"/>
              </a:solidFill>
              <a:latin typeface="+mn-lt"/>
              <a:ea typeface="隶书" pitchFamily="49" charset="-122"/>
            </a:endParaRPr>
          </a:p>
          <a:p>
            <a:r>
              <a:rPr lang="en-US" altLang="zh-CN" sz="2200" dirty="0" err="1" smtClean="0">
                <a:latin typeface="+mn-lt"/>
                <a:ea typeface="隶书" pitchFamily="49" charset="-122"/>
              </a:rPr>
              <a:t>Zhi</a:t>
            </a:r>
            <a:r>
              <a:rPr lang="en-US" altLang="zh-CN" sz="2200" dirty="0" smtClean="0">
                <a:latin typeface="+mn-lt"/>
                <a:ea typeface="隶书" pitchFamily="49" charset="-122"/>
              </a:rPr>
              <a:t> </a:t>
            </a:r>
            <a:r>
              <a:rPr lang="en-US" altLang="zh-CN" sz="2200" dirty="0" err="1" smtClean="0">
                <a:latin typeface="+mn-lt"/>
                <a:ea typeface="隶书" pitchFamily="49" charset="-122"/>
              </a:rPr>
              <a:t>Xuting</a:t>
            </a:r>
            <a:endParaRPr lang="zh-CN" altLang="en-US" sz="2200" dirty="0" smtClean="0">
              <a:latin typeface="+mn-lt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Indications of Laparoscopic </a:t>
            </a:r>
            <a:r>
              <a:rPr lang="en-US" altLang="zh-CN" dirty="0" err="1" smtClean="0"/>
              <a:t>Cholecystectomy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500174"/>
            <a:ext cx="7858180" cy="4525963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n-lt"/>
              </a:rPr>
              <a:t>5. </a:t>
            </a:r>
            <a:r>
              <a:rPr lang="en-US" sz="2800" dirty="0" err="1" smtClean="0">
                <a:solidFill>
                  <a:srgbClr val="006600"/>
                </a:solidFill>
                <a:latin typeface="+mn-lt"/>
              </a:rPr>
              <a:t>Polypoid</a:t>
            </a:r>
            <a:r>
              <a:rPr lang="en-US" sz="2800" dirty="0" smtClean="0">
                <a:solidFill>
                  <a:srgbClr val="006600"/>
                </a:solidFill>
                <a:latin typeface="+mn-lt"/>
              </a:rPr>
              <a:t> lesions of gallbladder (PLG)</a:t>
            </a:r>
          </a:p>
          <a:p>
            <a:pPr>
              <a:buNone/>
            </a:pPr>
            <a:endParaRPr lang="en-US" sz="2800" dirty="0" smtClean="0">
              <a:solidFill>
                <a:srgbClr val="006600"/>
              </a:solidFill>
              <a:latin typeface="+mn-lt"/>
            </a:endParaRPr>
          </a:p>
          <a:p>
            <a:pPr marL="514350" indent="-514350">
              <a:buClr>
                <a:srgbClr val="006600"/>
              </a:buClr>
              <a:buFont typeface="+mj-ea"/>
              <a:buAutoNum type="circleNumDbPlain"/>
            </a:pPr>
            <a:r>
              <a:rPr lang="en-US" sz="2600" dirty="0" err="1" smtClean="0">
                <a:solidFill>
                  <a:srgbClr val="006600"/>
                </a:solidFill>
                <a:latin typeface="+mn-lt"/>
              </a:rPr>
              <a:t>Cholecystic</a:t>
            </a:r>
            <a:r>
              <a:rPr lang="en-US" sz="2600" dirty="0" smtClean="0">
                <a:solidFill>
                  <a:srgbClr val="006600"/>
                </a:solidFill>
                <a:latin typeface="+mn-lt"/>
              </a:rPr>
              <a:t> polypus </a:t>
            </a:r>
            <a:r>
              <a:rPr lang="en-US" sz="2400" dirty="0" smtClean="0">
                <a:latin typeface="+mn-lt"/>
              </a:rPr>
              <a:t>(inflammatory/cholesterol/</a:t>
            </a:r>
            <a:r>
              <a:rPr lang="en-US" sz="2400" dirty="0" err="1" smtClean="0">
                <a:latin typeface="+mn-lt"/>
              </a:rPr>
              <a:t>adenomatous</a:t>
            </a:r>
            <a:r>
              <a:rPr lang="en-US" sz="2400" dirty="0" smtClean="0">
                <a:latin typeface="+mn-lt"/>
              </a:rPr>
              <a:t>)</a:t>
            </a:r>
          </a:p>
          <a:p>
            <a:pPr marL="514350" indent="-514350">
              <a:buClr>
                <a:srgbClr val="006600"/>
              </a:buClr>
              <a:buFont typeface="+mj-ea"/>
              <a:buAutoNum type="circleNumDbPlain"/>
            </a:pPr>
            <a:endParaRPr lang="en-US" sz="2400" dirty="0" smtClean="0">
              <a:latin typeface="+mn-lt"/>
            </a:endParaRPr>
          </a:p>
          <a:p>
            <a:pPr marL="514350" indent="-514350">
              <a:buClr>
                <a:srgbClr val="006600"/>
              </a:buClr>
              <a:buFont typeface="+mj-ea"/>
              <a:buAutoNum type="circleNumDbPlain"/>
            </a:pPr>
            <a:r>
              <a:rPr lang="en-US" sz="2600" dirty="0" smtClean="0">
                <a:solidFill>
                  <a:srgbClr val="006600"/>
                </a:solidFill>
                <a:latin typeface="+mn-lt"/>
              </a:rPr>
              <a:t>Gallbladder cancer of early stage</a:t>
            </a:r>
          </a:p>
          <a:p>
            <a:pPr marL="514350" indent="-514350">
              <a:buClr>
                <a:srgbClr val="006600"/>
              </a:buClr>
              <a:buFont typeface="+mj-ea"/>
              <a:buAutoNum type="circleNumDbPlain"/>
            </a:pPr>
            <a:endParaRPr lang="en-US" sz="2600" dirty="0" smtClean="0">
              <a:solidFill>
                <a:srgbClr val="006600"/>
              </a:solidFill>
              <a:latin typeface="+mn-lt"/>
            </a:endParaRPr>
          </a:p>
          <a:p>
            <a:pPr marL="514350" indent="-514350">
              <a:buClr>
                <a:srgbClr val="006600"/>
              </a:buClr>
              <a:buFont typeface="+mj-ea"/>
              <a:buAutoNum type="circleNumDbPlain"/>
            </a:pPr>
            <a:r>
              <a:rPr lang="en-US" sz="2600" dirty="0" err="1" smtClean="0">
                <a:solidFill>
                  <a:srgbClr val="006600"/>
                </a:solidFill>
                <a:latin typeface="+mn-lt"/>
              </a:rPr>
              <a:t>Pseudotumor</a:t>
            </a:r>
            <a:r>
              <a:rPr lang="en-US" sz="2600" dirty="0" smtClean="0">
                <a:solidFill>
                  <a:srgbClr val="006600"/>
                </a:solidFill>
                <a:latin typeface="+mn-lt"/>
              </a:rPr>
              <a:t> of gallbladder        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 smtClean="0">
                <a:latin typeface="+mn-lt"/>
              </a:rPr>
              <a:t>cholesterolosis</a:t>
            </a:r>
            <a:r>
              <a:rPr lang="en-US" sz="2400" dirty="0" smtClean="0">
                <a:latin typeface="+mn-lt"/>
              </a:rPr>
              <a:t> of gallbladder/ gallbladder </a:t>
            </a:r>
            <a:r>
              <a:rPr lang="en-US" sz="2400" dirty="0" err="1" smtClean="0">
                <a:latin typeface="+mn-lt"/>
              </a:rPr>
              <a:t>adenomyomatosis</a:t>
            </a:r>
            <a:r>
              <a:rPr lang="en-US" sz="2400" dirty="0" smtClean="0">
                <a:latin typeface="+mn-lt"/>
              </a:rPr>
              <a:t>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>
              <a:solidFill>
                <a:srgbClr val="006600"/>
              </a:solidFill>
            </a:endParaRPr>
          </a:p>
          <a:p>
            <a:pPr>
              <a:buNone/>
            </a:pPr>
            <a:endParaRPr lang="zh-CN" altLang="en-US" sz="2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274" y="274638"/>
            <a:ext cx="7308882" cy="706437"/>
          </a:xfrm>
        </p:spPr>
        <p:txBody>
          <a:bodyPr/>
          <a:lstStyle/>
          <a:p>
            <a:r>
              <a:rPr lang="en-US" dirty="0" smtClean="0"/>
              <a:t>Contraindications</a:t>
            </a:r>
            <a:r>
              <a:rPr lang="en-US" altLang="zh-CN" dirty="0" smtClean="0"/>
              <a:t> of Laparoscopic </a:t>
            </a:r>
            <a:r>
              <a:rPr lang="en-US" altLang="zh-CN" dirty="0" err="1" smtClean="0"/>
              <a:t>Cholecystectomy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500173"/>
            <a:ext cx="7686700" cy="442915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600" dirty="0" smtClean="0">
                <a:latin typeface="+mn-lt"/>
              </a:rPr>
              <a:t>Acute </a:t>
            </a:r>
            <a:r>
              <a:rPr lang="en-US" sz="2600" dirty="0" err="1" smtClean="0">
                <a:latin typeface="+mn-lt"/>
              </a:rPr>
              <a:t>cholangitis</a:t>
            </a:r>
            <a:r>
              <a:rPr lang="en-US" sz="2600" dirty="0" smtClean="0">
                <a:latin typeface="+mn-lt"/>
              </a:rPr>
              <a:t> of severe type (ACST)</a:t>
            </a:r>
          </a:p>
          <a:p>
            <a:pPr marL="514350" indent="-514350">
              <a:buAutoNum type="arabicPeriod"/>
            </a:pPr>
            <a:r>
              <a:rPr lang="en-US" altLang="zh-CN" sz="2600" dirty="0" smtClean="0">
                <a:latin typeface="+mn-lt"/>
              </a:rPr>
              <a:t>Severe infection of abdominal cavity</a:t>
            </a:r>
          </a:p>
          <a:p>
            <a:pPr marL="514350" indent="-514350">
              <a:buAutoNum type="arabicPeriod"/>
            </a:pPr>
            <a:r>
              <a:rPr lang="en-US" altLang="zh-CN" sz="2600" dirty="0" smtClean="0">
                <a:latin typeface="+mn-lt"/>
              </a:rPr>
              <a:t>Severe </a:t>
            </a:r>
            <a:r>
              <a:rPr lang="en-US" sz="2600" dirty="0" smtClean="0">
                <a:latin typeface="+mn-lt"/>
              </a:rPr>
              <a:t>bleeding tendency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latin typeface="+mn-lt"/>
              </a:rPr>
              <a:t>Severe cirrhosis and portal hypertension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latin typeface="+mn-lt"/>
              </a:rPr>
              <a:t>Diaphragmatic hernia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latin typeface="+mn-lt"/>
              </a:rPr>
              <a:t>Severe organic dysfunction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latin typeface="+mn-lt"/>
              </a:rPr>
              <a:t>Gallbladder-intestine fistula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latin typeface="+mn-lt"/>
              </a:rPr>
              <a:t>Advanced gallbladder cancer</a:t>
            </a:r>
          </a:p>
          <a:p>
            <a:pPr marL="514350" indent="-514350">
              <a:buAutoNum type="arabicPeriod"/>
            </a:pPr>
            <a:r>
              <a:rPr lang="en-US" altLang="zh-CN" sz="2600" dirty="0" err="1" smtClean="0">
                <a:latin typeface="+mn-lt"/>
              </a:rPr>
              <a:t>Mirizzi</a:t>
            </a:r>
            <a:r>
              <a:rPr lang="en-US" altLang="zh-CN" sz="2600" dirty="0" smtClean="0">
                <a:latin typeface="+mn-lt"/>
              </a:rPr>
              <a:t> syndrome</a:t>
            </a:r>
            <a:endParaRPr lang="en-US" sz="2600" dirty="0" smtClean="0">
              <a:latin typeface="+mn-lt"/>
            </a:endParaRPr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altLang="zh-CN" sz="2800" dirty="0" smtClean="0">
              <a:latin typeface="+mn-lt"/>
            </a:endParaRPr>
          </a:p>
          <a:p>
            <a:pPr marL="514350" indent="-514350">
              <a:buAutoNum type="arabicPeriod"/>
            </a:pP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429684" cy="5000660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n-lt"/>
              </a:rPr>
              <a:t>1. General preparations</a:t>
            </a:r>
          </a:p>
          <a:p>
            <a:pPr>
              <a:buNone/>
            </a:pPr>
            <a:r>
              <a:rPr lang="en-US" altLang="zh-CN" sz="2800" dirty="0" smtClean="0">
                <a:latin typeface="+mn-lt"/>
              </a:rPr>
              <a:t>   </a:t>
            </a:r>
            <a:r>
              <a:rPr lang="en-US" altLang="zh-CN" sz="2400" dirty="0" smtClean="0">
                <a:latin typeface="+mn-lt"/>
              </a:rPr>
              <a:t>History review;    physical examinations; </a:t>
            </a:r>
          </a:p>
          <a:p>
            <a:pPr>
              <a:buNone/>
            </a:pPr>
            <a:r>
              <a:rPr lang="en-US" sz="2400" dirty="0" smtClean="0">
                <a:latin typeface="+mn-lt"/>
              </a:rPr>
              <a:t>    Ultrasound/ CT/ MRI examinations</a:t>
            </a:r>
          </a:p>
          <a:p>
            <a:pPr>
              <a:buNone/>
            </a:pPr>
            <a:endParaRPr lang="en-US" sz="2400" dirty="0" smtClean="0">
              <a:solidFill>
                <a:srgbClr val="006600"/>
              </a:solidFill>
              <a:latin typeface="+mn-lt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n-lt"/>
              </a:rPr>
              <a:t>2. Special preoperative preparations </a:t>
            </a:r>
          </a:p>
          <a:p>
            <a:pPr>
              <a:buNone/>
            </a:pPr>
            <a:r>
              <a:rPr lang="en-US" altLang="zh-CN" sz="2400" dirty="0" smtClean="0">
                <a:latin typeface="+mn-lt"/>
              </a:rPr>
              <a:t>    Skin preparations; fasting; preoperative medication ,etc</a:t>
            </a:r>
          </a:p>
          <a:p>
            <a:pPr>
              <a:buNone/>
            </a:pPr>
            <a:endParaRPr lang="en-US" altLang="zh-CN" sz="2400" dirty="0" smtClean="0">
              <a:latin typeface="+mn-lt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n-lt"/>
              </a:rPr>
              <a:t>3. Forecasting the difficulty of operation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B050"/>
                </a:solidFill>
                <a:latin typeface="+mn-lt"/>
              </a:rPr>
              <a:t>    </a:t>
            </a:r>
            <a:r>
              <a:rPr lang="en-US" altLang="zh-CN" sz="2400" dirty="0" smtClean="0">
                <a:latin typeface="+mn-lt"/>
              </a:rPr>
              <a:t>Body weight; complications; operation history, cardiac and pulmonary function etc</a:t>
            </a:r>
          </a:p>
          <a:p>
            <a:pPr>
              <a:buNone/>
            </a:pPr>
            <a:endParaRPr lang="zh-CN" altLang="en-US" sz="2800" dirty="0" smtClean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Preoperative preparations of LC</a:t>
            </a:r>
            <a:endParaRPr lang="zh-CN" altLang="en-US" dirty="0" smtClean="0">
              <a:solidFill>
                <a:srgbClr val="FFCC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procedures of LC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600" dirty="0" smtClean="0">
                <a:latin typeface="+mn-lt"/>
              </a:rPr>
              <a:t>1. Anesthesia: general anesthesia</a:t>
            </a:r>
          </a:p>
          <a:p>
            <a:pPr>
              <a:buNone/>
            </a:pPr>
            <a:r>
              <a:rPr lang="en-US" altLang="zh-CN" sz="2600" dirty="0" smtClean="0">
                <a:latin typeface="+mn-lt"/>
              </a:rPr>
              <a:t>2. Positioning of patients and standing position of surgeons</a:t>
            </a:r>
          </a:p>
          <a:p>
            <a:pPr>
              <a:buNone/>
            </a:pPr>
            <a:r>
              <a:rPr lang="en-US" altLang="zh-CN" sz="2600" dirty="0" smtClean="0">
                <a:latin typeface="+mn-lt"/>
              </a:rPr>
              <a:t>3. Skin disinfection and draping</a:t>
            </a:r>
          </a:p>
          <a:p>
            <a:pPr>
              <a:buNone/>
            </a:pPr>
            <a:r>
              <a:rPr lang="en-US" altLang="zh-CN" sz="2600" dirty="0" smtClean="0">
                <a:latin typeface="+mn-lt"/>
              </a:rPr>
              <a:t>4. E</a:t>
            </a:r>
            <a:r>
              <a:rPr lang="en-US" sz="2600" dirty="0" smtClean="0">
                <a:latin typeface="+mn-lt"/>
              </a:rPr>
              <a:t>stablishment of </a:t>
            </a:r>
            <a:r>
              <a:rPr lang="en-US" sz="2600" dirty="0" err="1" smtClean="0">
                <a:latin typeface="+mn-lt"/>
              </a:rPr>
              <a:t>pneumoperitoneum</a:t>
            </a:r>
            <a:r>
              <a:rPr lang="en-US" sz="2600" dirty="0" smtClean="0">
                <a:latin typeface="+mn-lt"/>
              </a:rPr>
              <a:t> (closed or open)</a:t>
            </a:r>
          </a:p>
          <a:p>
            <a:pPr>
              <a:buNone/>
            </a:pPr>
            <a:r>
              <a:rPr lang="en-US" altLang="zh-CN" sz="2600" dirty="0" smtClean="0">
                <a:latin typeface="+mn-lt"/>
              </a:rPr>
              <a:t>5. Placement of </a:t>
            </a:r>
            <a:r>
              <a:rPr lang="en-US" altLang="zh-CN" sz="2600" dirty="0" err="1" smtClean="0">
                <a:latin typeface="+mn-lt"/>
              </a:rPr>
              <a:t>trocar</a:t>
            </a:r>
            <a:r>
              <a:rPr lang="en-US" altLang="zh-CN" sz="2600" dirty="0" smtClean="0">
                <a:latin typeface="+mn-lt"/>
              </a:rPr>
              <a:t>: (3 or 4 pores)</a:t>
            </a:r>
          </a:p>
          <a:p>
            <a:pPr>
              <a:buNone/>
            </a:pPr>
            <a:r>
              <a:rPr lang="en-US" altLang="zh-CN" sz="2600" dirty="0" smtClean="0">
                <a:latin typeface="+mn-lt"/>
              </a:rPr>
              <a:t>6. </a:t>
            </a:r>
            <a:r>
              <a:rPr lang="en-US" sz="2600" dirty="0" smtClean="0">
                <a:latin typeface="+mn-lt"/>
              </a:rPr>
              <a:t>Laparoscopic exploration</a:t>
            </a:r>
          </a:p>
          <a:p>
            <a:pPr>
              <a:buNone/>
            </a:pPr>
            <a:r>
              <a:rPr lang="en-US" altLang="zh-CN" sz="2600" dirty="0" smtClean="0">
                <a:latin typeface="+mn-lt"/>
              </a:rPr>
              <a:t>7. Management of </a:t>
            </a:r>
            <a:r>
              <a:rPr lang="en-US" sz="2600" dirty="0" err="1" smtClean="0">
                <a:latin typeface="+mn-lt"/>
              </a:rPr>
              <a:t>Calot's</a:t>
            </a:r>
            <a:r>
              <a:rPr lang="en-US" sz="2600" dirty="0" smtClean="0">
                <a:latin typeface="+mn-lt"/>
              </a:rPr>
              <a:t> triangle </a:t>
            </a:r>
            <a:endParaRPr lang="en-US" altLang="zh-CN" sz="2600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procedures of LC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19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zh-CN" sz="2600" dirty="0" smtClean="0">
                <a:latin typeface="+mn-lt"/>
              </a:rPr>
              <a:t>8. Management of cystic duct and cystic artery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600" dirty="0" smtClean="0">
                <a:latin typeface="+mn-lt"/>
              </a:rPr>
              <a:t>9. Dissecting and resection of gallbladder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600" dirty="0" smtClean="0">
                <a:latin typeface="+mn-lt"/>
              </a:rPr>
              <a:t>10.</a:t>
            </a:r>
            <a:r>
              <a:rPr lang="en-US" sz="2600" dirty="0" smtClean="0">
                <a:latin typeface="+mn-lt"/>
              </a:rPr>
              <a:t> </a:t>
            </a:r>
            <a:r>
              <a:rPr lang="en-US" sz="2600" dirty="0" err="1" smtClean="0">
                <a:latin typeface="+mn-lt"/>
              </a:rPr>
              <a:t>Hemostasis</a:t>
            </a:r>
            <a:r>
              <a:rPr lang="en-US" sz="2600" dirty="0" smtClean="0">
                <a:latin typeface="+mn-lt"/>
              </a:rPr>
              <a:t> of gallbladder bed and abdominal irrigation  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600" dirty="0" smtClean="0">
                <a:latin typeface="+mn-lt"/>
              </a:rPr>
              <a:t>11. Taking out the gallbladder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600" dirty="0" smtClean="0">
                <a:latin typeface="+mn-lt"/>
              </a:rPr>
              <a:t>12. Abdominal drainage?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600" dirty="0" smtClean="0">
                <a:latin typeface="+mn-lt"/>
              </a:rPr>
              <a:t>13. Turning off </a:t>
            </a:r>
            <a:r>
              <a:rPr lang="en-US" sz="2600" dirty="0" err="1" smtClean="0">
                <a:latin typeface="+mn-lt"/>
              </a:rPr>
              <a:t>pneumoperitoneum</a:t>
            </a:r>
            <a:r>
              <a:rPr lang="en-US" sz="2600" dirty="0" smtClean="0">
                <a:latin typeface="+mn-lt"/>
              </a:rPr>
              <a:t> and suturing incisions</a:t>
            </a:r>
            <a:endParaRPr lang="zh-CN" altLang="en-US" sz="2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diagram of operation</a:t>
            </a:r>
            <a:endParaRPr lang="zh-CN" altLang="en-US" dirty="0"/>
          </a:p>
        </p:txBody>
      </p:sp>
      <p:pic>
        <p:nvPicPr>
          <p:cNvPr id="4" name="Picture 4" descr="port sit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28860" y="2214554"/>
            <a:ext cx="4286280" cy="3471874"/>
          </a:xfrm>
          <a:noFill/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286116" y="1428736"/>
            <a:ext cx="250033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P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orts 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title" sz="quarter"/>
          </p:nvPr>
        </p:nvSpPr>
        <p:spPr>
          <a:xfrm flipH="1">
            <a:off x="1500166" y="142852"/>
            <a:ext cx="7286676" cy="1071546"/>
          </a:xfrm>
        </p:spPr>
        <p:txBody>
          <a:bodyPr/>
          <a:lstStyle/>
          <a:p>
            <a:r>
              <a:rPr lang="en-US" altLang="zh-CN" sz="3000" dirty="0" smtClean="0"/>
              <a:t>Placement of </a:t>
            </a:r>
            <a:r>
              <a:rPr lang="en-US" altLang="zh-CN" sz="3000" dirty="0" err="1" smtClean="0"/>
              <a:t>trocars</a:t>
            </a:r>
            <a:r>
              <a:rPr lang="en-US" altLang="zh-CN" sz="3000" dirty="0" smtClean="0"/>
              <a:t> and exposure of gallbladder </a:t>
            </a:r>
            <a:endParaRPr lang="zh-CN" altLang="en-US" sz="3000" dirty="0" smtClean="0"/>
          </a:p>
        </p:txBody>
      </p:sp>
      <p:pic>
        <p:nvPicPr>
          <p:cNvPr id="19459" name="Picture 4" descr="LC1"/>
          <p:cNvPicPr>
            <a:picLocks noGrp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00100" y="1285860"/>
            <a:ext cx="3420000" cy="2520000"/>
          </a:xfrm>
          <a:noFill/>
        </p:spPr>
      </p:pic>
      <p:pic>
        <p:nvPicPr>
          <p:cNvPr id="19460" name="Picture 7" descr="LC2"/>
          <p:cNvPicPr>
            <a:picLocks noGrp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23900" y="1285860"/>
            <a:ext cx="3420000" cy="2520000"/>
          </a:xfrm>
          <a:noFill/>
        </p:spPr>
      </p:pic>
      <p:pic>
        <p:nvPicPr>
          <p:cNvPr id="19461" name="Picture 10" descr="LC3"/>
          <p:cNvPicPr>
            <a:picLocks noGrp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1000100" y="4000504"/>
            <a:ext cx="3420000" cy="2520000"/>
          </a:xfrm>
          <a:noFill/>
        </p:spPr>
      </p:pic>
      <p:pic>
        <p:nvPicPr>
          <p:cNvPr id="19462" name="Picture 13" descr="LC4"/>
          <p:cNvPicPr>
            <a:picLocks noGrp="1" noChangeArrowheads="1"/>
          </p:cNvPicPr>
          <p:nvPr>
            <p:ph sz="quarter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4723900" y="4000504"/>
            <a:ext cx="3420000" cy="2520000"/>
          </a:xfrm>
          <a:noFill/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4"/>
          <p:cNvSpPr>
            <a:spLocks noGrp="1" noChangeArrowheads="1"/>
          </p:cNvSpPr>
          <p:nvPr>
            <p:ph type="title" sz="quarter"/>
          </p:nvPr>
        </p:nvSpPr>
        <p:spPr>
          <a:xfrm>
            <a:off x="1500166" y="1"/>
            <a:ext cx="6754834" cy="1142983"/>
          </a:xfrm>
        </p:spPr>
        <p:txBody>
          <a:bodyPr/>
          <a:lstStyle/>
          <a:p>
            <a:r>
              <a:rPr lang="en-US" sz="2800" dirty="0" smtClean="0"/>
              <a:t>Dissecting </a:t>
            </a:r>
            <a:r>
              <a:rPr lang="en-US" sz="2800" dirty="0" err="1" smtClean="0"/>
              <a:t>Calot's</a:t>
            </a:r>
            <a:r>
              <a:rPr lang="en-US" sz="2800" dirty="0" smtClean="0"/>
              <a:t> triangle, severing cystic duct and cystic artery</a:t>
            </a:r>
            <a:endParaRPr lang="zh-CN" altLang="en-US" sz="2800" dirty="0" smtClean="0">
              <a:solidFill>
                <a:srgbClr val="FFCC00"/>
              </a:solidFill>
            </a:endParaRPr>
          </a:p>
        </p:txBody>
      </p:sp>
      <p:pic>
        <p:nvPicPr>
          <p:cNvPr id="20483" name="Picture 4" descr="LC5"/>
          <p:cNvPicPr>
            <a:picLocks noGrp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80562" y="1409066"/>
            <a:ext cx="3420000" cy="2520000"/>
          </a:xfrm>
          <a:noFill/>
        </p:spPr>
      </p:pic>
      <p:pic>
        <p:nvPicPr>
          <p:cNvPr id="20484" name="Picture 7" descr="LC6"/>
          <p:cNvPicPr>
            <a:picLocks noGrp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86314" y="1409066"/>
            <a:ext cx="3420000" cy="2520000"/>
          </a:xfrm>
          <a:noFill/>
        </p:spPr>
      </p:pic>
      <p:pic>
        <p:nvPicPr>
          <p:cNvPr id="20485" name="Picture 10" descr="LC7"/>
          <p:cNvPicPr>
            <a:picLocks noGrp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1080562" y="4143380"/>
            <a:ext cx="3420000" cy="2520000"/>
          </a:xfrm>
          <a:noFill/>
        </p:spPr>
      </p:pic>
      <p:pic>
        <p:nvPicPr>
          <p:cNvPr id="20486" name="Picture 13" descr="LC8"/>
          <p:cNvPicPr>
            <a:picLocks noGrp="1" noChangeArrowheads="1"/>
          </p:cNvPicPr>
          <p:nvPr>
            <p:ph sz="quarter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4786314" y="4143380"/>
            <a:ext cx="3420000" cy="2520000"/>
          </a:xfrm>
          <a:noFill/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4"/>
          <p:cNvSpPr>
            <a:spLocks noGrp="1" noChangeArrowheads="1"/>
          </p:cNvSpPr>
          <p:nvPr>
            <p:ph type="title" sz="quarter"/>
          </p:nvPr>
        </p:nvSpPr>
        <p:spPr>
          <a:xfrm flipH="1">
            <a:off x="1785918" y="285729"/>
            <a:ext cx="6100780" cy="857256"/>
          </a:xfrm>
        </p:spPr>
        <p:txBody>
          <a:bodyPr/>
          <a:lstStyle/>
          <a:p>
            <a:r>
              <a:rPr lang="en-US" altLang="zh-CN" dirty="0" smtClean="0"/>
              <a:t>Dissecting and resection of gallbladder</a:t>
            </a:r>
            <a:endParaRPr lang="zh-CN" altLang="en-US" dirty="0" smtClean="0"/>
          </a:p>
        </p:txBody>
      </p:sp>
      <p:pic>
        <p:nvPicPr>
          <p:cNvPr id="21507" name="Picture 4" descr="LC9"/>
          <p:cNvPicPr>
            <a:picLocks noGrp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38211" y="1337628"/>
            <a:ext cx="3419475" cy="2520000"/>
          </a:xfrm>
          <a:noFill/>
        </p:spPr>
      </p:pic>
      <p:pic>
        <p:nvPicPr>
          <p:cNvPr id="21508" name="Picture 7" descr="LC10"/>
          <p:cNvPicPr>
            <a:picLocks noGrp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14876" y="1337628"/>
            <a:ext cx="3420000" cy="2520000"/>
          </a:xfrm>
          <a:noFill/>
        </p:spPr>
      </p:pic>
      <p:pic>
        <p:nvPicPr>
          <p:cNvPr id="21509" name="Picture 10" descr="LC11"/>
          <p:cNvPicPr>
            <a:picLocks noGrp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937227" y="4052272"/>
            <a:ext cx="3420459" cy="2520000"/>
          </a:xfrm>
          <a:noFill/>
        </p:spPr>
      </p:pic>
      <p:pic>
        <p:nvPicPr>
          <p:cNvPr id="21510" name="Picture 13" descr="LC12"/>
          <p:cNvPicPr>
            <a:picLocks noGrp="1" noChangeArrowheads="1"/>
          </p:cNvPicPr>
          <p:nvPr>
            <p:ph sz="quarter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4714876" y="4052910"/>
            <a:ext cx="3420000" cy="2519362"/>
          </a:xfrm>
          <a:noFill/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title"/>
          </p:nvPr>
        </p:nvSpPr>
        <p:spPr>
          <a:xfrm flipH="1">
            <a:off x="1928792" y="214291"/>
            <a:ext cx="5541963" cy="714380"/>
          </a:xfrm>
        </p:spPr>
        <p:txBody>
          <a:bodyPr/>
          <a:lstStyle/>
          <a:p>
            <a:r>
              <a:rPr lang="en-US" altLang="zh-CN" dirty="0" smtClean="0"/>
              <a:t>Taking out gallbladder</a:t>
            </a:r>
            <a:endParaRPr lang="zh-CN" altLang="en-US" dirty="0" smtClean="0"/>
          </a:p>
        </p:txBody>
      </p:sp>
      <p:pic>
        <p:nvPicPr>
          <p:cNvPr id="22531" name="Picture 4" descr="LC13"/>
          <p:cNvPicPr>
            <a:picLocks noGrp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9124" y="1797760"/>
            <a:ext cx="3960000" cy="3060000"/>
          </a:xfrm>
          <a:noFill/>
        </p:spPr>
      </p:pic>
      <p:pic>
        <p:nvPicPr>
          <p:cNvPr id="22532" name="Picture 7" descr="LC14"/>
          <p:cNvPicPr>
            <a:picLocks noGrp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14876" y="1797760"/>
            <a:ext cx="3960000" cy="30600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1428750" y="357188"/>
            <a:ext cx="6851650" cy="6477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accent3">
                    <a:lumMod val="95000"/>
                  </a:schemeClr>
                </a:solidFill>
              </a:rPr>
              <a:t>Anatomy of </a:t>
            </a:r>
            <a:r>
              <a:rPr lang="en-US" altLang="zh-CN" dirty="0" err="1" smtClean="0">
                <a:solidFill>
                  <a:schemeClr val="accent3">
                    <a:lumMod val="95000"/>
                  </a:schemeClr>
                </a:solidFill>
              </a:rPr>
              <a:t>biliary</a:t>
            </a:r>
            <a:r>
              <a:rPr lang="en-US" altLang="zh-CN" dirty="0" smtClean="0">
                <a:solidFill>
                  <a:schemeClr val="accent3">
                    <a:lumMod val="95000"/>
                  </a:schemeClr>
                </a:solidFill>
              </a:rPr>
              <a:t> system</a:t>
            </a:r>
            <a:endParaRPr lang="zh-CN" altLang="en-US" dirty="0">
              <a:solidFill>
                <a:schemeClr val="accent3">
                  <a:lumMod val="95000"/>
                </a:schemeClr>
              </a:solidFill>
            </a:endParaRPr>
          </a:p>
        </p:txBody>
      </p:sp>
      <p:pic>
        <p:nvPicPr>
          <p:cNvPr id="6147" name="Picture 4" descr="532-0550x035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571612"/>
            <a:ext cx="4038600" cy="3960812"/>
          </a:xfrm>
          <a:noFill/>
        </p:spPr>
      </p:pic>
      <p:pic>
        <p:nvPicPr>
          <p:cNvPr id="6148" name="Picture 7" descr="cystartvar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846192" y="1428736"/>
            <a:ext cx="5297808" cy="4500594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Conversion to open surgery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818676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6237312" cy="706437"/>
          </a:xfrm>
        </p:spPr>
        <p:txBody>
          <a:bodyPr/>
          <a:lstStyle/>
          <a:p>
            <a:r>
              <a:rPr lang="en-US" altLang="zh-CN" dirty="0" smtClean="0"/>
              <a:t>Reasons for conversion to open surgery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1142976" y="1357298"/>
            <a:ext cx="7143800" cy="490063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600" dirty="0" smtClean="0">
                <a:latin typeface="+mn-lt"/>
              </a:rPr>
              <a:t>1. Complicated conditions of illness</a:t>
            </a:r>
          </a:p>
          <a:p>
            <a:pPr>
              <a:lnSpc>
                <a:spcPct val="110000"/>
              </a:lnSpc>
            </a:pPr>
            <a:r>
              <a:rPr lang="en-US" altLang="zh-CN" sz="2600" dirty="0" smtClean="0">
                <a:latin typeface="+mn-lt"/>
              </a:rPr>
              <a:t>2. </a:t>
            </a:r>
            <a:r>
              <a:rPr lang="en-US" altLang="zh-CN" sz="2600" dirty="0" err="1" smtClean="0">
                <a:latin typeface="+mn-lt"/>
              </a:rPr>
              <a:t>Intraoperative</a:t>
            </a:r>
            <a:r>
              <a:rPr lang="en-US" altLang="zh-CN" sz="2600" dirty="0" smtClean="0">
                <a:latin typeface="+mn-lt"/>
              </a:rPr>
              <a:t> complications that can not be dealt by laparoscopy</a:t>
            </a:r>
          </a:p>
          <a:p>
            <a:pPr>
              <a:lnSpc>
                <a:spcPct val="110000"/>
              </a:lnSpc>
            </a:pPr>
            <a:r>
              <a:rPr lang="en-US" altLang="zh-CN" sz="2600" dirty="0" smtClean="0">
                <a:latin typeface="+mn-lt"/>
              </a:rPr>
              <a:t>3. Preoperative </a:t>
            </a:r>
            <a:r>
              <a:rPr lang="en-US" sz="2600" dirty="0" smtClean="0">
                <a:latin typeface="+mn-lt"/>
              </a:rPr>
              <a:t>missed diagnosis and  misdiagnosis</a:t>
            </a:r>
          </a:p>
          <a:p>
            <a:pPr>
              <a:lnSpc>
                <a:spcPct val="110000"/>
              </a:lnSpc>
            </a:pPr>
            <a:r>
              <a:rPr lang="en-US" altLang="zh-CN" sz="2600" dirty="0" smtClean="0">
                <a:latin typeface="+mn-lt"/>
              </a:rPr>
              <a:t>4. Patient not being able to bear </a:t>
            </a:r>
            <a:r>
              <a:rPr lang="en-US" sz="2600" dirty="0" err="1" smtClean="0">
                <a:latin typeface="+mn-lt"/>
              </a:rPr>
              <a:t>pneumoperitoneum</a:t>
            </a:r>
            <a:endParaRPr lang="en-US" sz="26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2600" dirty="0" smtClean="0">
                <a:latin typeface="+mn-lt"/>
              </a:rPr>
              <a:t>5. Malfunction of equipment that can not be repaired within a short time</a:t>
            </a:r>
          </a:p>
          <a:p>
            <a:pPr>
              <a:lnSpc>
                <a:spcPct val="110000"/>
              </a:lnSpc>
            </a:pPr>
            <a:r>
              <a:rPr lang="en-US" altLang="zh-CN" sz="2600" dirty="0" smtClean="0">
                <a:latin typeface="+mn-lt"/>
              </a:rPr>
              <a:t>6. Surgeons not being qualified for LC</a:t>
            </a:r>
            <a:endParaRPr lang="zh-CN" altLang="en-US" sz="2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6408738" cy="868346"/>
          </a:xfrm>
        </p:spPr>
        <p:txBody>
          <a:bodyPr/>
          <a:lstStyle/>
          <a:p>
            <a:r>
              <a:rPr lang="en-US" altLang="zh-CN" dirty="0" smtClean="0"/>
              <a:t>Strategies that help to reduce conversion rates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643050"/>
            <a:ext cx="6715172" cy="4186254"/>
          </a:xfrm>
        </p:spPr>
        <p:txBody>
          <a:bodyPr/>
          <a:lstStyle/>
          <a:p>
            <a:r>
              <a:rPr lang="en-US" altLang="zh-CN" sz="2800" dirty="0" smtClean="0">
                <a:latin typeface="+mn-lt"/>
              </a:rPr>
              <a:t>1. Increase the training of basic laparoscopic skills</a:t>
            </a:r>
          </a:p>
          <a:p>
            <a:endParaRPr lang="en-US" altLang="zh-CN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2. </a:t>
            </a:r>
            <a:r>
              <a:rPr lang="en-US" altLang="zh-CN" sz="2800" dirty="0" err="1" smtClean="0">
                <a:latin typeface="+mn-lt"/>
              </a:rPr>
              <a:t>Controll</a:t>
            </a:r>
            <a:r>
              <a:rPr lang="en-US" altLang="zh-CN" sz="2800" dirty="0" smtClean="0">
                <a:latin typeface="+mn-lt"/>
              </a:rPr>
              <a:t> the indications of laparoscopic surgery</a:t>
            </a:r>
          </a:p>
          <a:p>
            <a:endParaRPr lang="en-US" altLang="zh-CN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3. Pay attention to preoperative diagnosis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Complications of LC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643050"/>
            <a:ext cx="76867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6600"/>
                </a:solidFill>
                <a:latin typeface="+mn-lt"/>
              </a:rPr>
              <a:t>Bile duct injury </a:t>
            </a:r>
            <a:r>
              <a:rPr lang="en-US" altLang="zh-CN" sz="2800" dirty="0" smtClean="0">
                <a:solidFill>
                  <a:srgbClr val="006600"/>
                </a:solidFill>
                <a:latin typeface="+mn-lt"/>
              </a:rPr>
              <a:t>and </a:t>
            </a:r>
            <a:r>
              <a:rPr lang="en-US" altLang="zh-CN" sz="2800" dirty="0" err="1" smtClean="0">
                <a:solidFill>
                  <a:srgbClr val="006600"/>
                </a:solidFill>
                <a:latin typeface="+mn-lt"/>
              </a:rPr>
              <a:t>biliary</a:t>
            </a:r>
            <a:r>
              <a:rPr lang="en-US" altLang="zh-CN" sz="2800" dirty="0" smtClean="0">
                <a:solidFill>
                  <a:srgbClr val="006600"/>
                </a:solidFill>
                <a:latin typeface="+mn-lt"/>
              </a:rPr>
              <a:t> leakage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err="1" smtClean="0">
                <a:solidFill>
                  <a:srgbClr val="006600"/>
                </a:solidFill>
                <a:latin typeface="+mn-lt"/>
              </a:rPr>
              <a:t>Intraoperative</a:t>
            </a:r>
            <a:r>
              <a:rPr lang="en-US" altLang="zh-CN" sz="2800" dirty="0" smtClean="0">
                <a:solidFill>
                  <a:srgbClr val="006600"/>
                </a:solidFill>
                <a:latin typeface="+mn-lt"/>
              </a:rPr>
              <a:t> and postoperative </a:t>
            </a:r>
            <a:r>
              <a:rPr lang="en-US" altLang="zh-CN" sz="2800" dirty="0" err="1" smtClean="0">
                <a:solidFill>
                  <a:srgbClr val="006600"/>
                </a:solidFill>
                <a:latin typeface="+mn-lt"/>
              </a:rPr>
              <a:t>haemorrhage</a:t>
            </a:r>
            <a:r>
              <a:rPr lang="en-US" altLang="zh-CN" sz="2800" dirty="0" smtClean="0">
                <a:solidFill>
                  <a:srgbClr val="006600"/>
                </a:solidFill>
                <a:latin typeface="+mn-lt"/>
              </a:rPr>
              <a:t> of cystic artery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6600"/>
                </a:solidFill>
                <a:latin typeface="+mn-lt"/>
              </a:rPr>
              <a:t>Residual calculus of common bile 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6600"/>
                </a:solidFill>
                <a:latin typeface="+mn-lt"/>
              </a:rPr>
              <a:t>Other complications: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sz="2200" dirty="0" smtClean="0">
                <a:latin typeface="+mn-lt"/>
              </a:rPr>
              <a:t>Titanic </a:t>
            </a:r>
            <a:r>
              <a:rPr lang="en-US" altLang="zh-CN" sz="2200" dirty="0" smtClean="0">
                <a:latin typeface="+mn-lt"/>
              </a:rPr>
              <a:t>clip migration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200" dirty="0" err="1" smtClean="0">
                <a:latin typeface="+mn-lt"/>
              </a:rPr>
              <a:t>Postcholecystectomy</a:t>
            </a:r>
            <a:r>
              <a:rPr lang="en-US" altLang="zh-CN" sz="2200" dirty="0" smtClean="0">
                <a:latin typeface="+mn-lt"/>
              </a:rPr>
              <a:t> syndrome and residual calculus of cystic duct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200" dirty="0" smtClean="0">
                <a:latin typeface="+mn-lt"/>
              </a:rPr>
              <a:t>Postoperative </a:t>
            </a:r>
            <a:r>
              <a:rPr lang="en-US" sz="2200" dirty="0" err="1" smtClean="0">
                <a:latin typeface="+mn-lt"/>
              </a:rPr>
              <a:t>pseudoaneurysm</a:t>
            </a:r>
            <a:r>
              <a:rPr lang="en-US" altLang="zh-CN" sz="2200" dirty="0" smtClean="0">
                <a:latin typeface="+mn-lt"/>
              </a:rPr>
              <a:t> of hepatic artery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200" dirty="0" err="1" smtClean="0">
                <a:latin typeface="+mn-lt"/>
              </a:rPr>
              <a:t>Haemorrhage</a:t>
            </a:r>
            <a:r>
              <a:rPr lang="en-US" altLang="zh-CN" sz="2200" dirty="0" smtClean="0">
                <a:latin typeface="+mn-lt"/>
              </a:rPr>
              <a:t>  of </a:t>
            </a:r>
            <a:r>
              <a:rPr lang="en-US" altLang="zh-CN" sz="2200" dirty="0" err="1" smtClean="0">
                <a:latin typeface="+mn-lt"/>
              </a:rPr>
              <a:t>biliary</a:t>
            </a:r>
            <a:r>
              <a:rPr lang="en-US" altLang="zh-CN" sz="2200" dirty="0" smtClean="0">
                <a:latin typeface="+mn-lt"/>
              </a:rPr>
              <a:t> duct </a:t>
            </a:r>
            <a:r>
              <a:rPr lang="en-US" altLang="zh-CN" sz="2800" dirty="0" smtClean="0">
                <a:solidFill>
                  <a:srgbClr val="00B050"/>
                </a:solidFill>
                <a:latin typeface="+mn-lt"/>
              </a:rPr>
              <a:t> </a:t>
            </a:r>
          </a:p>
          <a:p>
            <a:pPr marL="514350" indent="-514350"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      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488" y="0"/>
            <a:ext cx="428628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Assessment  of LC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43050"/>
            <a:ext cx="9144000" cy="497207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楷体_GB2312"/>
                <a:ea typeface="楷体_GB2312"/>
              </a:rPr>
              <a:t>1.Advantage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楷体_GB2312"/>
                <a:ea typeface="楷体_GB2312"/>
              </a:rPr>
              <a:t>2.Disadvantage</a:t>
            </a:r>
            <a:endParaRPr lang="zh-CN" altLang="en-US" sz="2800" dirty="0" smtClean="0">
              <a:solidFill>
                <a:srgbClr val="006600"/>
              </a:solidFill>
              <a:latin typeface="楷体_GB2312"/>
              <a:ea typeface="楷体_GB231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楷体_GB2312"/>
                <a:ea typeface="楷体_GB2312"/>
              </a:rPr>
              <a:t>3.</a:t>
            </a:r>
            <a:r>
              <a:rPr lang="en-US" sz="2800" dirty="0" smtClean="0">
                <a:solidFill>
                  <a:srgbClr val="006600"/>
                </a:solidFill>
              </a:rPr>
              <a:t> Comprehensive assessment 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楷体_GB2312"/>
                <a:ea typeface="楷体_GB2312"/>
              </a:rPr>
              <a:t>                       LC </a:t>
            </a:r>
            <a:r>
              <a:rPr lang="en-US" altLang="zh-CN" sz="2800" i="1" dirty="0" err="1" smtClean="0">
                <a:solidFill>
                  <a:srgbClr val="006600"/>
                </a:solidFill>
                <a:latin typeface="楷体_GB2312"/>
                <a:ea typeface="楷体_GB2312"/>
              </a:rPr>
              <a:t>vs</a:t>
            </a:r>
            <a:r>
              <a:rPr lang="en-US" altLang="zh-CN" sz="2800" dirty="0" smtClean="0">
                <a:solidFill>
                  <a:srgbClr val="006600"/>
                </a:solidFill>
                <a:latin typeface="楷体_GB2312"/>
                <a:ea typeface="楷体_GB2312"/>
              </a:rPr>
              <a:t> OC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楷体_GB2312"/>
                <a:ea typeface="楷体_GB2312"/>
              </a:rPr>
              <a:t>              cost-effect analysis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楷体_GB2312"/>
                <a:ea typeface="楷体_GB2312"/>
              </a:rPr>
              <a:t>              risk- effect analysis</a:t>
            </a:r>
          </a:p>
          <a:p>
            <a:pPr>
              <a:buFontTx/>
              <a:buNone/>
            </a:pPr>
            <a:endParaRPr lang="en-US" altLang="zh-CN" sz="2800" dirty="0" smtClean="0">
              <a:solidFill>
                <a:srgbClr val="006600"/>
              </a:solidFill>
              <a:latin typeface="楷体_GB2312"/>
              <a:ea typeface="楷体_GB231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楷体_GB2312"/>
                <a:ea typeface="楷体_GB2312"/>
              </a:rPr>
              <a:t>   LC has become the golden standard for the treatment of benign lesions of gallbladder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1670" y="3000372"/>
            <a:ext cx="52864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5400000"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>
          <a:xfrm>
            <a:off x="1214438" y="214313"/>
            <a:ext cx="7929562" cy="898525"/>
          </a:xfrm>
        </p:spPr>
        <p:txBody>
          <a:bodyPr/>
          <a:lstStyle/>
          <a:p>
            <a:r>
              <a:rPr lang="en-US" altLang="zh-CN" sz="3100" dirty="0" smtClean="0"/>
              <a:t>Variation of cystic duct and cystic artery</a:t>
            </a:r>
            <a:endParaRPr lang="zh-CN" altLang="en-US" sz="3100" dirty="0" smtClean="0">
              <a:solidFill>
                <a:srgbClr val="FFCC00"/>
              </a:solidFill>
            </a:endParaRPr>
          </a:p>
        </p:txBody>
      </p:sp>
      <p:pic>
        <p:nvPicPr>
          <p:cNvPr id="7171" name="Picture 4" descr="2924-0550x035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00625" y="1857375"/>
            <a:ext cx="3427413" cy="3671888"/>
          </a:xfrm>
          <a:noFill/>
        </p:spPr>
      </p:pic>
      <p:pic>
        <p:nvPicPr>
          <p:cNvPr id="7172" name="Picture 7" descr="2954-150x15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2938" y="1857375"/>
            <a:ext cx="3529012" cy="363378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142852"/>
            <a:ext cx="8229600" cy="823913"/>
          </a:xfrm>
        </p:spPr>
        <p:txBody>
          <a:bodyPr/>
          <a:lstStyle/>
          <a:p>
            <a:r>
              <a:rPr lang="en-US" altLang="zh-CN" dirty="0" smtClean="0"/>
              <a:t>History, present and future of LC</a:t>
            </a:r>
            <a:endParaRPr lang="zh-CN" altLang="en-US" dirty="0" smtClean="0">
              <a:solidFill>
                <a:srgbClr val="FFCC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14450"/>
            <a:ext cx="8929718" cy="55435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solidFill>
                  <a:srgbClr val="00B050"/>
                </a:solidFill>
                <a:latin typeface="+mn-lt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solidFill>
                  <a:srgbClr val="006600"/>
                </a:solidFill>
                <a:latin typeface="+mn-lt"/>
              </a:rPr>
              <a:t>   1.The history of </a:t>
            </a:r>
            <a:r>
              <a:rPr lang="en-US" dirty="0" smtClean="0">
                <a:solidFill>
                  <a:srgbClr val="006600"/>
                </a:solidFill>
                <a:latin typeface="+mn-lt"/>
              </a:rPr>
              <a:t>laparoscopic surgery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800" dirty="0" smtClean="0">
                <a:solidFill>
                  <a:srgbClr val="00B050"/>
                </a:solidFill>
                <a:latin typeface="+mn-lt"/>
              </a:rPr>
              <a:t> 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800" dirty="0" smtClean="0">
                <a:solidFill>
                  <a:srgbClr val="00B050"/>
                </a:solidFill>
                <a:latin typeface="+mn-lt"/>
              </a:rPr>
              <a:t>   </a:t>
            </a:r>
            <a:r>
              <a:rPr lang="en-US" altLang="zh-CN" sz="2800" dirty="0" smtClean="0">
                <a:latin typeface="+mn-lt"/>
              </a:rPr>
              <a:t>(1)</a:t>
            </a:r>
            <a:r>
              <a:rPr lang="en-US" sz="2800" dirty="0" smtClean="0">
                <a:latin typeface="+mn-lt"/>
              </a:rPr>
              <a:t> Diagnostic laparoscopy </a:t>
            </a:r>
            <a:r>
              <a:rPr lang="en-US" altLang="zh-CN" sz="2800" dirty="0" smtClean="0">
                <a:latin typeface="+mn-lt"/>
              </a:rPr>
              <a:t>period(1901~1933)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2800" dirty="0"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800" dirty="0">
                <a:latin typeface="+mn-lt"/>
              </a:rPr>
              <a:t>   (2</a:t>
            </a:r>
            <a:r>
              <a:rPr lang="en-US" altLang="zh-CN" sz="2800" dirty="0" smtClean="0">
                <a:latin typeface="+mn-lt"/>
              </a:rPr>
              <a:t>)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Theraputic</a:t>
            </a:r>
            <a:r>
              <a:rPr lang="en-US" sz="2800" dirty="0" smtClean="0">
                <a:latin typeface="+mn-lt"/>
              </a:rPr>
              <a:t> laparoscopy </a:t>
            </a:r>
            <a:r>
              <a:rPr lang="en-US" altLang="zh-CN" sz="2800" dirty="0" smtClean="0">
                <a:latin typeface="+mn-lt"/>
              </a:rPr>
              <a:t>period(1933~1987</a:t>
            </a:r>
            <a:r>
              <a:rPr lang="en-US" altLang="zh-CN" sz="2800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800" dirty="0">
                <a:latin typeface="+mn-lt"/>
              </a:rPr>
              <a:t>   </a:t>
            </a:r>
            <a:endParaRPr lang="en-US" altLang="zh-CN" sz="2800" dirty="0" smtClean="0"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800" dirty="0" smtClean="0">
                <a:latin typeface="+mn-lt"/>
              </a:rPr>
              <a:t>   (3) Modern </a:t>
            </a:r>
            <a:r>
              <a:rPr lang="en-US" sz="2800" dirty="0" smtClean="0">
                <a:latin typeface="+mn-lt"/>
              </a:rPr>
              <a:t>laparoscopic surgery </a:t>
            </a:r>
            <a:r>
              <a:rPr lang="en-US" altLang="zh-CN" sz="2800" dirty="0" smtClean="0">
                <a:latin typeface="+mn-lt"/>
              </a:rPr>
              <a:t>period</a:t>
            </a:r>
            <a:r>
              <a:rPr lang="zh-CN" altLang="en-US" sz="2800" dirty="0" smtClean="0">
                <a:latin typeface="+mn-lt"/>
              </a:rPr>
              <a:t>   </a:t>
            </a:r>
            <a:r>
              <a:rPr lang="en-US" altLang="zh-CN" sz="2800" dirty="0" smtClean="0">
                <a:latin typeface="+mn-lt"/>
              </a:rPr>
              <a:t>(1987~now)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800" dirty="0" smtClean="0">
                <a:latin typeface="+mn-lt"/>
              </a:rPr>
              <a:t>  </a:t>
            </a:r>
            <a:endParaRPr lang="en-US" altLang="zh-CN" sz="2800" dirty="0"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dirty="0">
              <a:solidFill>
                <a:srgbClr val="FFCC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359024" y="191069"/>
            <a:ext cx="6951691" cy="706437"/>
          </a:xfrm>
        </p:spPr>
        <p:txBody>
          <a:bodyPr/>
          <a:lstStyle/>
          <a:p>
            <a:r>
              <a:rPr lang="en-US" altLang="zh-CN" dirty="0" smtClean="0"/>
              <a:t>History, present and future of LC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214282" y="1643050"/>
            <a:ext cx="8929718" cy="414340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  <a:latin typeface="+mn-lt"/>
                <a:ea typeface="楷体_GB2312"/>
              </a:rPr>
              <a:t>2. The arrival of laparoscopic surgery era.</a:t>
            </a: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00B050"/>
                </a:solidFill>
                <a:latin typeface="楷体_GB2312"/>
                <a:ea typeface="楷体_GB2312"/>
              </a:rPr>
              <a:t>   </a:t>
            </a:r>
            <a:r>
              <a:rPr lang="en-US" altLang="zh-CN" sz="2800" dirty="0" smtClean="0">
                <a:solidFill>
                  <a:srgbClr val="006600"/>
                </a:solidFill>
                <a:latin typeface="+mn-lt"/>
                <a:ea typeface="楷体_GB2312"/>
              </a:rPr>
              <a:t>1987.3.15</a:t>
            </a:r>
            <a:r>
              <a:rPr lang="en-US" altLang="zh-CN" sz="2800" b="0" dirty="0" smtClean="0">
                <a:latin typeface="+mn-lt"/>
                <a:ea typeface="楷体_GB2312"/>
              </a:rPr>
              <a:t>  </a:t>
            </a:r>
            <a:r>
              <a:rPr lang="en-US" altLang="zh-CN" sz="2800" dirty="0" smtClean="0">
                <a:latin typeface="+mn-lt"/>
                <a:ea typeface="楷体_GB2312"/>
              </a:rPr>
              <a:t>A memorable day on which</a:t>
            </a:r>
            <a:r>
              <a:rPr lang="en-US" altLang="zh-CN" sz="2800" dirty="0" smtClean="0">
                <a:solidFill>
                  <a:srgbClr val="006600"/>
                </a:solidFill>
                <a:latin typeface="+mn-lt"/>
                <a:ea typeface="楷体_GB2312"/>
              </a:rPr>
              <a:t> </a:t>
            </a:r>
            <a:r>
              <a:rPr lang="en-US" altLang="zh-CN" sz="2800" dirty="0" err="1" smtClean="0">
                <a:solidFill>
                  <a:srgbClr val="006600"/>
                </a:solidFill>
                <a:latin typeface="+mn-lt"/>
                <a:ea typeface="楷体_GB2312"/>
              </a:rPr>
              <a:t>Phillipe</a:t>
            </a:r>
            <a:r>
              <a:rPr lang="en-US" altLang="zh-CN" sz="2800" dirty="0" smtClean="0">
                <a:solidFill>
                  <a:srgbClr val="006600"/>
                </a:solidFill>
                <a:latin typeface="+mn-lt"/>
                <a:ea typeface="楷体_GB2312"/>
              </a:rPr>
              <a:t> </a:t>
            </a:r>
            <a:r>
              <a:rPr lang="en-US" altLang="zh-CN" sz="2800" dirty="0" err="1" smtClean="0">
                <a:solidFill>
                  <a:srgbClr val="006600"/>
                </a:solidFill>
                <a:latin typeface="+mn-lt"/>
                <a:ea typeface="楷体_GB2312"/>
              </a:rPr>
              <a:t>Mouret</a:t>
            </a:r>
            <a:r>
              <a:rPr lang="en-US" altLang="zh-CN" sz="2800" dirty="0" smtClean="0">
                <a:latin typeface="+mn-lt"/>
                <a:ea typeface="楷体_GB2312"/>
              </a:rPr>
              <a:t> from Lyon, France carried out the world's first laparoscopic </a:t>
            </a:r>
            <a:r>
              <a:rPr lang="en-US" altLang="zh-CN" sz="2800" dirty="0" err="1" smtClean="0">
                <a:latin typeface="+mn-lt"/>
                <a:ea typeface="楷体_GB2312"/>
              </a:rPr>
              <a:t>cholecystectomy</a:t>
            </a:r>
            <a:r>
              <a:rPr lang="en-US" altLang="zh-CN" sz="2800" dirty="0" smtClean="0">
                <a:latin typeface="+mn-lt"/>
                <a:ea typeface="楷体_GB2312"/>
              </a:rPr>
              <a:t>.</a:t>
            </a:r>
            <a:endParaRPr lang="zh-CN" altLang="en-US" sz="2800" dirty="0" smtClean="0">
              <a:latin typeface="+mn-lt"/>
              <a:ea typeface="楷体_GB231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solidFill>
                  <a:srgbClr val="FFCC00"/>
                </a:solidFill>
                <a:latin typeface="+mn-lt"/>
                <a:ea typeface="楷体_GB2312"/>
              </a:rPr>
              <a:t>   </a:t>
            </a:r>
            <a:r>
              <a:rPr lang="en-US" altLang="zh-CN" sz="2800" dirty="0" smtClean="0">
                <a:solidFill>
                  <a:srgbClr val="FFCC00"/>
                </a:solidFill>
                <a:latin typeface="+mn-lt"/>
                <a:ea typeface="楷体_GB2312"/>
              </a:rPr>
              <a:t>    </a:t>
            </a:r>
            <a:r>
              <a:rPr lang="en-US" altLang="zh-CN" sz="2800" dirty="0" smtClean="0">
                <a:solidFill>
                  <a:srgbClr val="006600"/>
                </a:solidFill>
                <a:latin typeface="+mn-lt"/>
                <a:ea typeface="楷体_GB2312"/>
              </a:rPr>
              <a:t>1988  Dubois </a:t>
            </a:r>
            <a:r>
              <a:rPr lang="en-US" altLang="zh-CN" sz="2800" dirty="0" smtClean="0">
                <a:latin typeface="+mn-lt"/>
                <a:ea typeface="楷体_GB2312"/>
              </a:rPr>
              <a:t>from Paris and </a:t>
            </a:r>
            <a:r>
              <a:rPr lang="en-US" altLang="zh-CN" sz="2800" dirty="0" err="1" smtClean="0">
                <a:solidFill>
                  <a:srgbClr val="006600"/>
                </a:solidFill>
                <a:latin typeface="+mn-lt"/>
                <a:ea typeface="楷体_GB2312"/>
              </a:rPr>
              <a:t>Perissat</a:t>
            </a:r>
            <a:r>
              <a:rPr lang="en-US" altLang="zh-CN" sz="2800" dirty="0" smtClean="0">
                <a:solidFill>
                  <a:srgbClr val="006600"/>
                </a:solidFill>
                <a:latin typeface="+mn-lt"/>
                <a:ea typeface="楷体_GB2312"/>
              </a:rPr>
              <a:t> </a:t>
            </a:r>
            <a:r>
              <a:rPr lang="en-US" altLang="zh-CN" sz="2800" dirty="0" smtClean="0">
                <a:latin typeface="+mn-lt"/>
                <a:ea typeface="楷体_GB2312"/>
              </a:rPr>
              <a:t>from Bordeaux learned LC from </a:t>
            </a:r>
            <a:r>
              <a:rPr lang="en-US" altLang="zh-CN" sz="2800" dirty="0" err="1" smtClean="0">
                <a:latin typeface="+mn-lt"/>
                <a:ea typeface="楷体_GB2312"/>
              </a:rPr>
              <a:t>Mouret</a:t>
            </a:r>
            <a:r>
              <a:rPr lang="en-US" altLang="zh-CN" sz="2800" dirty="0" smtClean="0">
                <a:latin typeface="+mn-lt"/>
                <a:ea typeface="楷体_GB2312"/>
              </a:rPr>
              <a:t>, and started to promote this technique in France,  which subsequently shock the world.</a:t>
            </a:r>
            <a:endParaRPr lang="zh-CN" altLang="en-US" sz="2800" dirty="0" smtClean="0">
              <a:latin typeface="+mn-lt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692275" y="0"/>
            <a:ext cx="6408738" cy="1214438"/>
          </a:xfrm>
        </p:spPr>
        <p:txBody>
          <a:bodyPr/>
          <a:lstStyle/>
          <a:p>
            <a:r>
              <a:rPr lang="en-US" altLang="zh-CN" dirty="0" smtClean="0"/>
              <a:t>The history of laparoscopic surgery in China</a:t>
            </a:r>
            <a:endParaRPr lang="zh-CN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643050"/>
            <a:ext cx="8715375" cy="47577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600" dirty="0" smtClean="0">
                <a:solidFill>
                  <a:srgbClr val="006600"/>
                </a:solidFill>
                <a:latin typeface="+mn-lt"/>
              </a:rPr>
              <a:t>1.At the end of 1990, </a:t>
            </a:r>
            <a:r>
              <a:rPr lang="en-US" altLang="zh-CN" sz="2600" dirty="0" smtClean="0">
                <a:solidFill>
                  <a:schemeClr val="tx2"/>
                </a:solidFill>
                <a:latin typeface="+mn-lt"/>
              </a:rPr>
              <a:t>LC started to be carried out in </a:t>
            </a:r>
            <a:r>
              <a:rPr lang="en-US" altLang="zh-CN" sz="2600" dirty="0" err="1" smtClean="0">
                <a:solidFill>
                  <a:schemeClr val="tx2"/>
                </a:solidFill>
                <a:latin typeface="+mn-lt"/>
              </a:rPr>
              <a:t>Hongkong</a:t>
            </a:r>
            <a:r>
              <a:rPr lang="en-US" altLang="zh-CN" sz="2600" dirty="0" smtClean="0">
                <a:solidFill>
                  <a:schemeClr val="tx2"/>
                </a:solidFill>
                <a:latin typeface="+mn-lt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2600" dirty="0" smtClean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600" dirty="0" smtClean="0">
                <a:solidFill>
                  <a:srgbClr val="006600"/>
                </a:solidFill>
                <a:latin typeface="+mn-lt"/>
              </a:rPr>
              <a:t>2. In January,1991, 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doctors from First Hospital Affiliated to Guangdong Medical College started to carry out LC with the help of doctors from HK;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2600" dirty="0" smtClean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600" dirty="0" smtClean="0">
                <a:solidFill>
                  <a:srgbClr val="006600"/>
                </a:solidFill>
                <a:latin typeface="+mn-lt"/>
              </a:rPr>
              <a:t>3.In February,1991,Xun </a:t>
            </a:r>
            <a:r>
              <a:rPr lang="en-US" altLang="zh-CN" sz="2600" dirty="0" err="1" smtClean="0">
                <a:solidFill>
                  <a:srgbClr val="006600"/>
                </a:solidFill>
                <a:latin typeface="+mn-lt"/>
              </a:rPr>
              <a:t>Zuwu</a:t>
            </a:r>
            <a:r>
              <a:rPr lang="en-US" altLang="zh-CN" sz="2600" dirty="0" smtClean="0">
                <a:solidFill>
                  <a:srgbClr val="006600"/>
                </a:solidFill>
                <a:latin typeface="+mn-lt"/>
              </a:rPr>
              <a:t> </a:t>
            </a:r>
            <a:r>
              <a:rPr lang="en-US" altLang="zh-CN" sz="2600" dirty="0" smtClean="0">
                <a:solidFill>
                  <a:schemeClr val="tx2"/>
                </a:solidFill>
                <a:latin typeface="+mn-lt"/>
              </a:rPr>
              <a:t>from t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he Second People's Hospital of </a:t>
            </a:r>
            <a:r>
              <a:rPr lang="en-US" sz="2600" dirty="0" err="1" smtClean="0">
                <a:solidFill>
                  <a:schemeClr val="tx2"/>
                </a:solidFill>
                <a:latin typeface="+mn-lt"/>
              </a:rPr>
              <a:t>Qujing,Yunnan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completed the first LC of mainland.</a:t>
            </a:r>
            <a:endParaRPr lang="en-US" altLang="zh-CN" sz="26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571625" y="214313"/>
            <a:ext cx="6408738" cy="928687"/>
          </a:xfrm>
        </p:spPr>
        <p:txBody>
          <a:bodyPr/>
          <a:lstStyle/>
          <a:p>
            <a:r>
              <a:rPr lang="en-US" altLang="zh-CN" smtClean="0"/>
              <a:t>The history of laparoscopic surgery in Qilu Hospital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57158" y="2071678"/>
            <a:ext cx="7929618" cy="278608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楷体_GB2312"/>
                <a:ea typeface="楷体_GB2312"/>
              </a:rPr>
              <a:t>       </a:t>
            </a:r>
            <a:r>
              <a:rPr lang="en-US" altLang="zh-CN" sz="2600" dirty="0" smtClean="0">
                <a:solidFill>
                  <a:srgbClr val="006600"/>
                </a:solidFill>
                <a:latin typeface="+mn-lt"/>
                <a:ea typeface="楷体_GB2312"/>
              </a:rPr>
              <a:t>We started to carry out LC from February,1992. Then the technique was subsequently adopted by surgeons from departments of </a:t>
            </a:r>
            <a:r>
              <a:rPr lang="en-US" altLang="zh-CN" sz="2600" dirty="0" err="1" smtClean="0">
                <a:solidFill>
                  <a:srgbClr val="006600"/>
                </a:solidFill>
                <a:latin typeface="+mn-lt"/>
                <a:ea typeface="楷体_GB2312"/>
              </a:rPr>
              <a:t>gynaecology</a:t>
            </a:r>
            <a:r>
              <a:rPr lang="en-US" altLang="zh-CN" sz="2600" dirty="0" smtClean="0">
                <a:solidFill>
                  <a:srgbClr val="006600"/>
                </a:solidFill>
                <a:latin typeface="+mn-lt"/>
                <a:ea typeface="楷体_GB2312"/>
              </a:rPr>
              <a:t>, urology, pediatric surgery and thoracic surgery. Many operations which can only be completed by open approach in the past, can now be completed by </a:t>
            </a:r>
            <a:r>
              <a:rPr lang="en-US" altLang="zh-CN" sz="2600" dirty="0" err="1" smtClean="0">
                <a:solidFill>
                  <a:srgbClr val="006600"/>
                </a:solidFill>
                <a:latin typeface="+mn-lt"/>
                <a:ea typeface="楷体_GB2312"/>
              </a:rPr>
              <a:t>laparoscoy</a:t>
            </a:r>
            <a:r>
              <a:rPr lang="en-US" altLang="zh-CN" sz="2600" dirty="0" smtClean="0">
                <a:solidFill>
                  <a:srgbClr val="006600"/>
                </a:solidFill>
                <a:latin typeface="+mn-lt"/>
                <a:ea typeface="楷体_GB2312"/>
              </a:rPr>
              <a:t>.</a:t>
            </a:r>
            <a:endParaRPr lang="zh-CN" altLang="en-US" sz="2600" dirty="0" smtClean="0">
              <a:solidFill>
                <a:srgbClr val="006600"/>
              </a:solidFill>
              <a:latin typeface="+mn-lt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794" y="0"/>
            <a:ext cx="6143668" cy="1143000"/>
          </a:xfrm>
        </p:spPr>
        <p:txBody>
          <a:bodyPr/>
          <a:lstStyle/>
          <a:p>
            <a:r>
              <a:rPr lang="en-US" altLang="zh-CN" dirty="0" smtClean="0"/>
              <a:t>Indications of Laparoscopic </a:t>
            </a:r>
            <a:r>
              <a:rPr lang="en-US" altLang="zh-CN" dirty="0" err="1" smtClean="0"/>
              <a:t>Cholecystectomy</a:t>
            </a:r>
            <a:endParaRPr lang="zh-CN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1" y="1214422"/>
            <a:ext cx="8143932" cy="5072098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楷体_GB2312"/>
              </a:rPr>
              <a:t>Symptomatic gallstone</a:t>
            </a:r>
          </a:p>
          <a:p>
            <a:pPr marL="514350" indent="-514350">
              <a:buNone/>
            </a:pPr>
            <a:endParaRPr lang="en-US" altLang="zh-CN" sz="2800" dirty="0" smtClean="0">
              <a:solidFill>
                <a:srgbClr val="006600"/>
              </a:solidFill>
              <a:latin typeface="楷体_GB2312"/>
              <a:ea typeface="楷体_GB231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2400" dirty="0" smtClean="0">
                <a:latin typeface="+mn-lt"/>
                <a:ea typeface="楷体_GB2312"/>
              </a:rPr>
              <a:t>Simple </a:t>
            </a:r>
            <a:r>
              <a:rPr lang="en-US" sz="2400" dirty="0" smtClean="0">
                <a:latin typeface="+mn-lt"/>
              </a:rPr>
              <a:t>gallbladder stones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400" dirty="0" smtClean="0">
                <a:latin typeface="+mn-lt"/>
                <a:ea typeface="楷体_GB2312"/>
              </a:rPr>
              <a:t>Acute </a:t>
            </a:r>
            <a:r>
              <a:rPr lang="en-US" sz="2400" dirty="0" smtClean="0">
                <a:latin typeface="+mn-lt"/>
              </a:rPr>
              <a:t>calculus </a:t>
            </a:r>
            <a:r>
              <a:rPr lang="en-US" sz="2400" dirty="0" err="1" smtClean="0">
                <a:latin typeface="+mn-lt"/>
              </a:rPr>
              <a:t>cholecystitis</a:t>
            </a:r>
            <a:r>
              <a:rPr lang="en-US" sz="2400" dirty="0" smtClean="0">
                <a:latin typeface="+mn-lt"/>
              </a:rPr>
              <a:t> 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sz="2400" dirty="0" smtClean="0">
                <a:latin typeface="+mn-lt"/>
              </a:rPr>
              <a:t>Gallbladder stones accompanied by gallbladder atrophy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400" dirty="0" smtClean="0">
                <a:latin typeface="+mn-lt"/>
                <a:ea typeface="楷体_GB2312"/>
              </a:rPr>
              <a:t>Filled gallbladder stones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sz="2400" dirty="0" smtClean="0">
                <a:latin typeface="+mn-lt"/>
              </a:rPr>
              <a:t>Gallbladder stones accompanied by history of abdominal operation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sz="2400" dirty="0" smtClean="0">
                <a:latin typeface="+mn-lt"/>
              </a:rPr>
              <a:t>Gallbladder stones </a:t>
            </a:r>
            <a:r>
              <a:rPr lang="en-US" altLang="zh-CN" sz="2400" dirty="0" smtClean="0">
                <a:latin typeface="+mn-lt"/>
                <a:ea typeface="楷体_GB2312"/>
              </a:rPr>
              <a:t>of special type (obesity/pregnancy/elderly/children)    </a:t>
            </a:r>
          </a:p>
          <a:p>
            <a:pPr>
              <a:buFontTx/>
              <a:buNone/>
            </a:pPr>
            <a:endParaRPr lang="en-US" altLang="zh-CN" sz="2600" dirty="0" smtClean="0">
              <a:solidFill>
                <a:srgbClr val="FFCC00"/>
              </a:solidFill>
              <a:latin typeface="楷体_GB2312"/>
              <a:ea typeface="楷体_GB2312"/>
            </a:endParaRPr>
          </a:p>
          <a:p>
            <a:pPr>
              <a:buFontTx/>
              <a:buNone/>
            </a:pPr>
            <a:endParaRPr lang="en-US" altLang="zh-CN" sz="2600" dirty="0" smtClean="0">
              <a:solidFill>
                <a:srgbClr val="FFCC00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Indications of Laparoscopic </a:t>
            </a:r>
            <a:r>
              <a:rPr lang="en-US" altLang="zh-CN" dirty="0" err="1" smtClean="0"/>
              <a:t>Cholecystectomy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414" y="2000240"/>
            <a:ext cx="7258072" cy="35004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n-lt"/>
                <a:ea typeface="楷体_GB2312"/>
              </a:rPr>
              <a:t>2. Silent gallbladder stones</a:t>
            </a:r>
          </a:p>
          <a:p>
            <a:pPr>
              <a:buFontTx/>
              <a:buNone/>
            </a:pPr>
            <a:endParaRPr lang="en-US" altLang="zh-CN" sz="2800" dirty="0" smtClean="0">
              <a:solidFill>
                <a:srgbClr val="006600"/>
              </a:solidFill>
              <a:latin typeface="+mn-lt"/>
              <a:ea typeface="楷体_GB231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n-lt"/>
                <a:ea typeface="楷体_GB2312"/>
              </a:rPr>
              <a:t>3.</a:t>
            </a:r>
            <a:r>
              <a:rPr lang="zh-CN" altLang="en-US" sz="2800" dirty="0" smtClean="0">
                <a:solidFill>
                  <a:srgbClr val="006600"/>
                </a:solidFill>
                <a:latin typeface="+mn-lt"/>
                <a:ea typeface="楷体_GB2312"/>
              </a:rPr>
              <a:t> </a:t>
            </a:r>
            <a:r>
              <a:rPr lang="en-US" altLang="zh-CN" sz="2800" dirty="0" err="1" smtClean="0">
                <a:solidFill>
                  <a:srgbClr val="006600"/>
                </a:solidFill>
                <a:latin typeface="+mn-lt"/>
                <a:ea typeface="楷体_GB2312"/>
              </a:rPr>
              <a:t>Acalculus</a:t>
            </a:r>
            <a:r>
              <a:rPr lang="en-US" altLang="zh-CN" sz="2800" dirty="0" smtClean="0">
                <a:solidFill>
                  <a:srgbClr val="006600"/>
                </a:solidFill>
                <a:latin typeface="+mn-lt"/>
                <a:ea typeface="楷体_GB2312"/>
              </a:rPr>
              <a:t> </a:t>
            </a:r>
            <a:r>
              <a:rPr lang="en-US" altLang="zh-CN" sz="2800" dirty="0" err="1" smtClean="0">
                <a:solidFill>
                  <a:srgbClr val="006600"/>
                </a:solidFill>
                <a:latin typeface="+mn-lt"/>
                <a:ea typeface="楷体_GB2312"/>
              </a:rPr>
              <a:t>cholecystitis</a:t>
            </a:r>
            <a:endParaRPr lang="en-US" altLang="zh-CN" sz="2800" dirty="0" smtClean="0">
              <a:solidFill>
                <a:srgbClr val="006600"/>
              </a:solidFill>
              <a:latin typeface="+mn-lt"/>
              <a:ea typeface="楷体_GB2312"/>
            </a:endParaRPr>
          </a:p>
          <a:p>
            <a:pPr>
              <a:buFontTx/>
              <a:buNone/>
            </a:pPr>
            <a:endParaRPr lang="en-US" altLang="zh-CN" sz="2800" dirty="0" smtClean="0">
              <a:solidFill>
                <a:srgbClr val="006600"/>
              </a:solidFill>
              <a:latin typeface="+mn-lt"/>
              <a:ea typeface="楷体_GB231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n-lt"/>
                <a:ea typeface="楷体_GB2312"/>
              </a:rPr>
              <a:t>4. </a:t>
            </a:r>
            <a:r>
              <a:rPr lang="en-US" sz="2800" dirty="0" smtClean="0">
                <a:solidFill>
                  <a:srgbClr val="006600"/>
                </a:solidFill>
                <a:latin typeface="+mn-lt"/>
              </a:rPr>
              <a:t>Gallbladder stones accompanied by    common bile duct stones</a:t>
            </a:r>
          </a:p>
          <a:p>
            <a:pPr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ilu Hospita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Qilu Hospital</Template>
  <TotalTime>833</TotalTime>
  <Pages>0</Pages>
  <Words>782</Words>
  <Characters>0</Characters>
  <Application>Microsoft Office PowerPoint</Application>
  <DocSecurity>0</DocSecurity>
  <PresentationFormat>全屏显示(4:3)</PresentationFormat>
  <Lines>0</Lines>
  <Paragraphs>143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Qilu Hospital</vt:lpstr>
      <vt:lpstr>Laparoscopic Cholecystectomy, LC</vt:lpstr>
      <vt:lpstr>Anatomy of biliary system</vt:lpstr>
      <vt:lpstr>Variation of cystic duct and cystic artery</vt:lpstr>
      <vt:lpstr>History, present and future of LC</vt:lpstr>
      <vt:lpstr>History, present and future of LC</vt:lpstr>
      <vt:lpstr>The history of laparoscopic surgery in China</vt:lpstr>
      <vt:lpstr>The history of laparoscopic surgery in Qilu Hospital</vt:lpstr>
      <vt:lpstr>Indications of Laparoscopic Cholecystectomy</vt:lpstr>
      <vt:lpstr>Indications of Laparoscopic Cholecystectomy</vt:lpstr>
      <vt:lpstr>Indications of Laparoscopic Cholecystectomy</vt:lpstr>
      <vt:lpstr>Contraindications of Laparoscopic Cholecystectomy</vt:lpstr>
      <vt:lpstr>Preoperative preparations of LC</vt:lpstr>
      <vt:lpstr>Basic procedures of LC</vt:lpstr>
      <vt:lpstr>Basic procedures of LC</vt:lpstr>
      <vt:lpstr>Schematic diagram of operation</vt:lpstr>
      <vt:lpstr>Placement of trocars and exposure of gallbladder </vt:lpstr>
      <vt:lpstr>Dissecting Calot's triangle, severing cystic duct and cystic artery</vt:lpstr>
      <vt:lpstr>Dissecting and resection of gallbladder</vt:lpstr>
      <vt:lpstr>Taking out gallbladder</vt:lpstr>
      <vt:lpstr>Conversion to open surgery</vt:lpstr>
      <vt:lpstr>Reasons for conversion to open surgery</vt:lpstr>
      <vt:lpstr>Strategies that help to reduce conversion rates</vt:lpstr>
      <vt:lpstr>Complications of LC</vt:lpstr>
      <vt:lpstr>Assessment  of LC</vt:lpstr>
      <vt:lpstr>幻灯片 25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acer</cp:lastModifiedBy>
  <cp:revision>155</cp:revision>
  <cp:lastPrinted>1899-12-30T00:00:00Z</cp:lastPrinted>
  <dcterms:created xsi:type="dcterms:W3CDTF">2012-08-03T15:25:26Z</dcterms:created>
  <dcterms:modified xsi:type="dcterms:W3CDTF">2012-10-04T10:15:30Z</dcterms:modified>
</cp:coreProperties>
</file>