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C65B-4A86-4E61-BB45-49EA7249B47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2A46-9976-417B-9723-8ABC2C4B7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3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C65B-4A86-4E61-BB45-49EA7249B47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2A46-9976-417B-9723-8ABC2C4B7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06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C65B-4A86-4E61-BB45-49EA7249B47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2A46-9976-417B-9723-8ABC2C4B7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887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C65B-4A86-4E61-BB45-49EA7249B47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2A46-9976-417B-9723-8ABC2C4B773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1174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C65B-4A86-4E61-BB45-49EA7249B47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2A46-9976-417B-9723-8ABC2C4B7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648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C65B-4A86-4E61-BB45-49EA7249B47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2A46-9976-417B-9723-8ABC2C4B7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159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C65B-4A86-4E61-BB45-49EA7249B47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2A46-9976-417B-9723-8ABC2C4B7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851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C65B-4A86-4E61-BB45-49EA7249B47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2A46-9976-417B-9723-8ABC2C4B7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925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C65B-4A86-4E61-BB45-49EA7249B47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2A46-9976-417B-9723-8ABC2C4B7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18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C65B-4A86-4E61-BB45-49EA7249B47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2A46-9976-417B-9723-8ABC2C4B7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88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C65B-4A86-4E61-BB45-49EA7249B47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2A46-9976-417B-9723-8ABC2C4B7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67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C65B-4A86-4E61-BB45-49EA7249B47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2A46-9976-417B-9723-8ABC2C4B7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54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C65B-4A86-4E61-BB45-49EA7249B47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2A46-9976-417B-9723-8ABC2C4B7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88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C65B-4A86-4E61-BB45-49EA7249B47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2A46-9976-417B-9723-8ABC2C4B7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2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C65B-4A86-4E61-BB45-49EA7249B47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2A46-9976-417B-9723-8ABC2C4B7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4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C65B-4A86-4E61-BB45-49EA7249B47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2A46-9976-417B-9723-8ABC2C4B7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78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C65B-4A86-4E61-BB45-49EA7249B47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2A46-9976-417B-9723-8ABC2C4B7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96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E53C65B-4A86-4E61-BB45-49EA7249B475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312A46-9976-417B-9723-8ABC2C4B7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160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martphone-Based+Recognition+of+Human+Activities+and+Postural+Transi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C89BB-8FEE-4A6F-9420-D2B37ADED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2" y="1467536"/>
            <a:ext cx="9440034" cy="1828801"/>
          </a:xfrm>
        </p:spPr>
        <p:txBody>
          <a:bodyPr/>
          <a:lstStyle/>
          <a:p>
            <a:r>
              <a:rPr lang="fr-FR" dirty="0"/>
              <a:t>Python for Data 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9C115C-4F37-4900-AA0B-D96142D91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3296335"/>
            <a:ext cx="9440034" cy="1049867"/>
          </a:xfrm>
        </p:spPr>
        <p:txBody>
          <a:bodyPr/>
          <a:lstStyle/>
          <a:p>
            <a:r>
              <a:rPr lang="fr-FR" dirty="0"/>
              <a:t>Germinal Correia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EE7702-AD5C-47EA-B309-D8E21A178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28" y="4346202"/>
            <a:ext cx="2857143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1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72044-76FD-48F4-A16B-F7A6B5DF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A66F2-C861-4E6E-A16D-88A744B3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dataset</a:t>
            </a:r>
            <a:r>
              <a:rPr lang="fr-FR" dirty="0"/>
              <a:t> étudié provient de : </a:t>
            </a:r>
            <a:r>
              <a:rPr lang="fr-FR" dirty="0">
                <a:hlinkClick r:id="rId2"/>
              </a:rPr>
              <a:t>https://archive.ics.uci.edu/ml/datasets/Smartphone-Based+Recognition+of+Human+Activities+and+Postural+Transitions#</a:t>
            </a:r>
            <a:endParaRPr lang="fr-FR" dirty="0"/>
          </a:p>
          <a:p>
            <a:endParaRPr lang="fr-FR" dirty="0"/>
          </a:p>
          <a:p>
            <a:pPr algn="just"/>
            <a:r>
              <a:rPr lang="fr-FR" dirty="0"/>
              <a:t>L’objectif est de prédire la position ou l’action de l’utilisateur (assis, debout, se lever, s’asseoir </a:t>
            </a:r>
            <a:r>
              <a:rPr lang="fr-FR" dirty="0" err="1"/>
              <a:t>etc</a:t>
            </a:r>
            <a:r>
              <a:rPr lang="fr-FR" dirty="0"/>
              <a:t>) à partir de données de position et d’accélération dans les coordonnées euclidiennes.</a:t>
            </a:r>
          </a:p>
        </p:txBody>
      </p:sp>
    </p:spTree>
    <p:extLst>
      <p:ext uri="{BB962C8B-B14F-4D97-AF65-F5344CB8AC3E}">
        <p14:creationId xmlns:p14="http://schemas.microsoft.com/office/powerpoint/2010/main" val="414981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304E2-0973-4397-9753-86D6DC6B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3F4A2-6242-4856-99BD-3BF9A49C3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fr-FR" dirty="0"/>
              <a:t>Le </a:t>
            </a:r>
            <a:r>
              <a:rPr lang="fr-FR" dirty="0" err="1"/>
              <a:t>Dataset</a:t>
            </a:r>
            <a:r>
              <a:rPr lang="fr-FR" dirty="0"/>
              <a:t> est construit de la manière suivante :</a:t>
            </a:r>
          </a:p>
          <a:p>
            <a:r>
              <a:rPr lang="fr-FR" dirty="0"/>
              <a:t>Un dossier </a:t>
            </a:r>
            <a:r>
              <a:rPr lang="fr-FR" dirty="0" err="1"/>
              <a:t>RawData</a:t>
            </a:r>
            <a:r>
              <a:rPr lang="fr-FR" dirty="0"/>
              <a:t> contenant toute la donnée brute mesurée aux cours des expériences</a:t>
            </a:r>
          </a:p>
          <a:p>
            <a:r>
              <a:rPr lang="fr-FR" dirty="0"/>
              <a:t>Des dossiers Train et Test contenant chacun 3 fichiers :</a:t>
            </a:r>
          </a:p>
          <a:p>
            <a:pPr lvl="1"/>
            <a:r>
              <a:rPr lang="fr-FR" dirty="0"/>
              <a:t>Un fichier contenant l’ID de l’utilisateur de chaque expérience</a:t>
            </a:r>
          </a:p>
          <a:p>
            <a:pPr lvl="1"/>
            <a:r>
              <a:rPr lang="fr-FR" dirty="0"/>
              <a:t>Un fichier contenant le label (compris entre 1 et 12) de l’activité de l’utilisateur</a:t>
            </a:r>
          </a:p>
          <a:p>
            <a:pPr lvl="1"/>
            <a:r>
              <a:rPr lang="fr-FR" dirty="0"/>
              <a:t>Un fichier contenant différentes données calculées à partir des mesures de position et d’accélération</a:t>
            </a:r>
          </a:p>
          <a:p>
            <a:r>
              <a:rPr lang="fr-FR" dirty="0"/>
              <a:t>Un fichier features.txt contenant le nom des variables calculées </a:t>
            </a:r>
            <a:r>
              <a:rPr lang="fr-FR" dirty="0" err="1"/>
              <a:t>dants</a:t>
            </a:r>
            <a:r>
              <a:rPr lang="fr-FR" dirty="0"/>
              <a:t> Train et Test</a:t>
            </a:r>
          </a:p>
          <a:p>
            <a:r>
              <a:rPr lang="fr-FR" dirty="0"/>
              <a:t>Un ficher features_info.txt expliquant le contenu des variables de features.txt</a:t>
            </a:r>
          </a:p>
          <a:p>
            <a:r>
              <a:rPr lang="fr-FR" dirty="0"/>
              <a:t>Un fichier activity_labels.txt qui attribue à chaque activité son label</a:t>
            </a:r>
          </a:p>
          <a:p>
            <a:r>
              <a:rPr lang="fr-FR" dirty="0"/>
              <a:t>Un fichier README.txt expliquant le sujet de l’étude</a:t>
            </a:r>
          </a:p>
        </p:txBody>
      </p:sp>
    </p:spTree>
    <p:extLst>
      <p:ext uri="{BB962C8B-B14F-4D97-AF65-F5344CB8AC3E}">
        <p14:creationId xmlns:p14="http://schemas.microsoft.com/office/powerpoint/2010/main" val="425251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304E2-0973-4397-9753-86D6DC6B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3F4A2-6242-4856-99BD-3BF9A49C3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Nous prendrons les fichiers X et y de Train et Test. Cela nous donnera les variables d’entrées et celle à prédire pour la base d’apprentissage et la base de test.</a:t>
            </a:r>
          </a:p>
          <a:p>
            <a:endParaRPr lang="fr-FR" dirty="0"/>
          </a:p>
          <a:p>
            <a:r>
              <a:rPr lang="fr-FR" dirty="0"/>
              <a:t>Le fichier features.txt servira à attribuer à chaque colonne le nom qui lui correspond.</a:t>
            </a:r>
          </a:p>
          <a:p>
            <a:endParaRPr lang="fr-FR" dirty="0"/>
          </a:p>
          <a:p>
            <a:r>
              <a:rPr lang="fr-FR" dirty="0"/>
              <a:t>Le fichier activity_labels.txt servira à attribuer à chaque ligne de donnée l’activité qui lui correspond.</a:t>
            </a:r>
          </a:p>
        </p:txBody>
      </p:sp>
    </p:spTree>
    <p:extLst>
      <p:ext uri="{BB962C8B-B14F-4D97-AF65-F5344CB8AC3E}">
        <p14:creationId xmlns:p14="http://schemas.microsoft.com/office/powerpoint/2010/main" val="82090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304E2-0973-4397-9753-86D6DC6B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3F4A2-6242-4856-99BD-3BF9A49C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816" y="1750133"/>
            <a:ext cx="5889677" cy="4058751"/>
          </a:xfrm>
        </p:spPr>
        <p:txBody>
          <a:bodyPr>
            <a:normAutofit/>
          </a:bodyPr>
          <a:lstStyle/>
          <a:p>
            <a:r>
              <a:rPr lang="fr-FR" dirty="0"/>
              <a:t>Les bases d’apprentissage et de tests, avec respectivement 7762 et 3162 lignes, représentent 70% et 30% du </a:t>
            </a:r>
            <a:r>
              <a:rPr lang="fr-FR" dirty="0" err="1"/>
              <a:t>dataset</a:t>
            </a:r>
            <a:r>
              <a:rPr lang="fr-FR" dirty="0"/>
              <a:t> total. Ils sont contiennent tous les deux 562 colonnes.</a:t>
            </a:r>
          </a:p>
          <a:p>
            <a:endParaRPr lang="fr-FR" dirty="0"/>
          </a:p>
          <a:p>
            <a:r>
              <a:rPr lang="fr-FR" dirty="0"/>
              <a:t>Il n’y aucune donnée manquante dans le </a:t>
            </a:r>
            <a:r>
              <a:rPr lang="fr-FR" dirty="0" err="1"/>
              <a:t>dataset</a:t>
            </a:r>
            <a:r>
              <a:rPr lang="fr-FR" dirty="0"/>
              <a:t>, il est totalement complet.</a:t>
            </a:r>
          </a:p>
          <a:p>
            <a:endParaRPr lang="fr-FR" dirty="0"/>
          </a:p>
          <a:p>
            <a:r>
              <a:rPr lang="fr-FR" dirty="0"/>
              <a:t>La répartition des activités est très inégale. Certaines activités sont 10 fois plus présentes que d’autres.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AD2A52-6A96-43F6-8DA4-0C0C4B64A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2449"/>
            <a:ext cx="4396974" cy="40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3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D255E-C2A2-4EA1-89AC-2357E67C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Corrélation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1ED51E-3193-4111-BAE1-72CCC03A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remarque que certaines variables sont très corrélées. On supprime donc les colonnes trop corrélées (supérieur à 90%) afin de réduire la quantité de donnée.</a:t>
            </a:r>
          </a:p>
          <a:p>
            <a:endParaRPr lang="fr-FR" dirty="0"/>
          </a:p>
          <a:p>
            <a:r>
              <a:rPr lang="fr-FR" dirty="0"/>
              <a:t>On passe alors de 562 à 195 colonnes.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A1C55B-1FE3-4635-9FCB-9F55C02BC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69" y="2818985"/>
            <a:ext cx="3848637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1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D9069-F997-41C0-93C5-F950E4EE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de machine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D47198-5FAD-4E5C-A964-E61296E4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Nous allons travailler avec 6 modèles de machine </a:t>
            </a:r>
            <a:r>
              <a:rPr lang="fr-FR" dirty="0" err="1"/>
              <a:t>learning</a:t>
            </a:r>
            <a:r>
              <a:rPr lang="fr-FR" dirty="0"/>
              <a:t> :</a:t>
            </a:r>
          </a:p>
          <a:p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Classifier</a:t>
            </a:r>
          </a:p>
          <a:p>
            <a:r>
              <a:rPr lang="fr-FR" dirty="0"/>
              <a:t>K Neighbors Classifier</a:t>
            </a:r>
          </a:p>
          <a:p>
            <a:r>
              <a:rPr lang="fr-FR" dirty="0" err="1"/>
              <a:t>Linear</a:t>
            </a:r>
            <a:r>
              <a:rPr lang="fr-FR" dirty="0"/>
              <a:t> Discrimination </a:t>
            </a:r>
            <a:r>
              <a:rPr lang="fr-FR" dirty="0" err="1"/>
              <a:t>Analysis</a:t>
            </a:r>
            <a:endParaRPr lang="fr-FR" dirty="0"/>
          </a:p>
          <a:p>
            <a:r>
              <a:rPr lang="fr-FR" dirty="0" err="1"/>
              <a:t>Gaussian</a:t>
            </a:r>
            <a:r>
              <a:rPr lang="fr-FR" dirty="0"/>
              <a:t> </a:t>
            </a:r>
            <a:r>
              <a:rPr lang="fr-FR" dirty="0" err="1"/>
              <a:t>Naive</a:t>
            </a:r>
            <a:r>
              <a:rPr lang="fr-FR" dirty="0"/>
              <a:t> Bayes</a:t>
            </a:r>
          </a:p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</a:t>
            </a:r>
          </a:p>
        </p:txBody>
      </p:sp>
    </p:spTree>
    <p:extLst>
      <p:ext uri="{BB962C8B-B14F-4D97-AF65-F5344CB8AC3E}">
        <p14:creationId xmlns:p14="http://schemas.microsoft.com/office/powerpoint/2010/main" val="187098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751C4-2A59-43A9-AA86-D4BC1B7F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obtenus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9791ED-6FC1-4A53-8D8B-DAE74F82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120163" cy="4058751"/>
          </a:xfrm>
        </p:spPr>
        <p:txBody>
          <a:bodyPr>
            <a:normAutofit/>
          </a:bodyPr>
          <a:lstStyle/>
          <a:p>
            <a:r>
              <a:rPr lang="fr-FR" dirty="0"/>
              <a:t>Les résultats obtenus sont très satisfaisants (précision comprise entre 82% et 92% sur les tests).</a:t>
            </a:r>
          </a:p>
          <a:p>
            <a:endParaRPr lang="fr-FR" dirty="0"/>
          </a:p>
          <a:p>
            <a:r>
              <a:rPr lang="fr-FR" dirty="0"/>
              <a:t>Le modèle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Classifier a </a:t>
            </a:r>
            <a:r>
              <a:rPr lang="fr-FR" dirty="0" err="1"/>
              <a:t>overfeat</a:t>
            </a:r>
            <a:r>
              <a:rPr lang="fr-FR" dirty="0"/>
              <a:t> (100% de précision sur la base d’apprentissage).</a:t>
            </a:r>
          </a:p>
          <a:p>
            <a:endParaRPr lang="fr-FR" dirty="0"/>
          </a:p>
          <a:p>
            <a:r>
              <a:rPr lang="fr-FR" dirty="0"/>
              <a:t>Le modèle </a:t>
            </a:r>
            <a:r>
              <a:rPr lang="fr-FR" b="1" dirty="0" err="1"/>
              <a:t>Logistic</a:t>
            </a:r>
            <a:r>
              <a:rPr lang="fr-FR" b="1" dirty="0"/>
              <a:t> </a:t>
            </a:r>
            <a:r>
              <a:rPr lang="fr-FR" b="1" dirty="0" err="1"/>
              <a:t>Regression</a:t>
            </a:r>
            <a:r>
              <a:rPr lang="fr-FR" dirty="0"/>
              <a:t> semble être celui ayant les meilleurs résultats globaux (</a:t>
            </a:r>
            <a:r>
              <a:rPr lang="fr-FR" b="1" dirty="0"/>
              <a:t>97%</a:t>
            </a:r>
            <a:r>
              <a:rPr lang="fr-FR" dirty="0"/>
              <a:t> et </a:t>
            </a:r>
            <a:r>
              <a:rPr lang="fr-FR" b="1" dirty="0"/>
              <a:t>92%</a:t>
            </a:r>
            <a:r>
              <a:rPr lang="fr-FR" dirty="0"/>
              <a:t> de précision pour les bases d’apprentissage et de tests).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B16349-CEB7-4A15-8422-7465C4017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59" y="1732449"/>
            <a:ext cx="4244246" cy="46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02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682</TotalTime>
  <Words>481</Words>
  <Application>Microsoft Office PowerPoint</Application>
  <PresentationFormat>Grand écran</PresentationFormat>
  <Paragraphs>47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Ardoise</vt:lpstr>
      <vt:lpstr>Python for Data Analysis</vt:lpstr>
      <vt:lpstr>Objectif</vt:lpstr>
      <vt:lpstr>Le Dataset</vt:lpstr>
      <vt:lpstr>Le Dataset</vt:lpstr>
      <vt:lpstr>Le Dataset</vt:lpstr>
      <vt:lpstr>Corrélation des données</vt:lpstr>
      <vt:lpstr>Modèles de machine learning</vt:lpstr>
      <vt:lpstr>Résultats obtenus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 Analysis</dc:title>
  <dc:creator>Germinal Correia</dc:creator>
  <cp:lastModifiedBy>Germinal Correia</cp:lastModifiedBy>
  <cp:revision>11</cp:revision>
  <dcterms:created xsi:type="dcterms:W3CDTF">2020-01-31T09:51:31Z</dcterms:created>
  <dcterms:modified xsi:type="dcterms:W3CDTF">2020-01-31T21:17:33Z</dcterms:modified>
</cp:coreProperties>
</file>