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0" r:id="rId3"/>
    <p:sldId id="285" r:id="rId4"/>
    <p:sldId id="286" r:id="rId5"/>
    <p:sldId id="287" r:id="rId6"/>
    <p:sldId id="281" r:id="rId7"/>
    <p:sldId id="282" r:id="rId8"/>
    <p:sldId id="267" r:id="rId9"/>
    <p:sldId id="283" r:id="rId10"/>
    <p:sldId id="288" r:id="rId11"/>
    <p:sldId id="289" r:id="rId12"/>
    <p:sldId id="290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9067B-3904-4A09-8890-3EB93EB72FA3}" type="datetimeFigureOut">
              <a:rPr lang="en-CA" smtClean="0"/>
              <a:t>2019-02-18</a:t>
            </a:fld>
            <a:endParaRPr lang="en-CA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CA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8DBF9-999F-4C06-B8FE-01B22D2D28FC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45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5600712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412909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2D0-DA4A-404D-BD03-74CE1E967C3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8EC1-F1B3-4D91-BE80-1A154D2B393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215082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retângulo 7"/>
          <p:cNvSpPr/>
          <p:nvPr userDrawn="1"/>
        </p:nvSpPr>
        <p:spPr>
          <a:xfrm>
            <a:off x="0" y="5857892"/>
            <a:ext cx="7072330" cy="35719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C:\Users\Edson\Desktop\UNISO_SIMBOL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3286124"/>
            <a:ext cx="1452592" cy="145259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2D0-DA4A-404D-BD03-74CE1E967C3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8EC1-F1B3-4D91-BE80-1A154D2B393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Edson\Desktop\logo_unis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333750" cy="76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2D0-DA4A-404D-BD03-74CE1E967C3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8EC1-F1B3-4D91-BE80-1A154D2B39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2D0-DA4A-404D-BD03-74CE1E967C3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8EC1-F1B3-4D91-BE80-1A154D2B393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Edson\Desktop\logo_unis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00475" cy="5486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8841"/>
            <a:ext cx="7772400" cy="936103"/>
          </a:xfrm>
        </p:spPr>
        <p:txBody>
          <a:bodyPr anchor="t">
            <a:noAutofit/>
          </a:bodyPr>
          <a:lstStyle>
            <a:lvl1pPr algn="l">
              <a:defRPr sz="36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24944"/>
            <a:ext cx="7772400" cy="26642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2D0-DA4A-404D-BD03-74CE1E967C3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8EC1-F1B3-4D91-BE80-1A154D2B393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Edson\Desktop\logo_unis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33375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2D0-DA4A-404D-BD03-74CE1E967C3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8EC1-F1B3-4D91-BE80-1A154D2B393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Picture 2" descr="C:\Users\Edson\Desktop\logo_unis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333750" cy="76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2D0-DA4A-404D-BD03-74CE1E967C3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8EC1-F1B3-4D91-BE80-1A154D2B393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" name="Picture 2" descr="C:\Users\Edson\Desktop\logo_unis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333750" cy="76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2D0-DA4A-404D-BD03-74CE1E967C3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8EC1-F1B3-4D91-BE80-1A154D2B393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Picture 2" descr="C:\Users\Edson\Desktop\logo_unis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333750" cy="76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2D0-DA4A-404D-BD03-74CE1E967C3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8EC1-F1B3-4D91-BE80-1A154D2B393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5" name="Picture 2" descr="C:\Users\Edson\Desktop\logo_unis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333750" cy="76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2D0-DA4A-404D-BD03-74CE1E967C3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8EC1-F1B3-4D91-BE80-1A154D2B393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Picture 2" descr="C:\Users\Edson\Desktop\logo_unis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333750" cy="76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2D0-DA4A-404D-BD03-74CE1E967C3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8EC1-F1B3-4D91-BE80-1A154D2B393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Picture 2" descr="C:\Users\Edson\Desktop\logo_unis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333750" cy="76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212D0-DA4A-404D-BD03-74CE1E967C3C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8EC1-F1B3-4D91-BE80-1A154D2B393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643710"/>
            <a:ext cx="9144000" cy="21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/>
          <p:cNvSpPr/>
          <p:nvPr userDrawn="1"/>
        </p:nvSpPr>
        <p:spPr>
          <a:xfrm>
            <a:off x="0" y="6429396"/>
            <a:ext cx="6572264" cy="214314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158" y="2643182"/>
            <a:ext cx="6715172" cy="1470025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 smtClean="0">
                <a:solidFill>
                  <a:schemeClr val="accent1">
                    <a:lumMod val="75000"/>
                  </a:schemeClr>
                </a:solidFill>
              </a:rPr>
              <a:t>Programação para Jogos 3D</a:t>
            </a:r>
            <a:r>
              <a:rPr lang="pt-BR" altLang="pt-BR" sz="2800" b="1" dirty="0" smtClean="0">
                <a:solidFill>
                  <a:srgbClr val="FF6600"/>
                </a:solidFill>
              </a:rPr>
              <a:t/>
            </a:r>
            <a:br>
              <a:rPr lang="pt-BR" altLang="pt-BR" sz="2800" b="1" dirty="0" smtClean="0">
                <a:solidFill>
                  <a:srgbClr val="FF6600"/>
                </a:solidFill>
              </a:rPr>
            </a:br>
            <a:r>
              <a:rPr lang="pt-BR" altLang="pt-BR" sz="2800" b="1" dirty="0" smtClean="0">
                <a:solidFill>
                  <a:srgbClr val="0D0D0D"/>
                </a:solidFill>
              </a:rPr>
              <a:t>Profº Edson Martin Feitosa</a:t>
            </a:r>
            <a:endParaRPr lang="pt-BR" altLang="pt-BR" sz="2800" b="1" dirty="0">
              <a:solidFill>
                <a:srgbClr val="0D0D0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jogo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Segundo Scott Rogers um jogo é uma atividade que:</a:t>
            </a:r>
          </a:p>
          <a:p>
            <a:pPr lvl="1"/>
            <a:r>
              <a:rPr lang="pt-BR" dirty="0" smtClean="0"/>
              <a:t>Requer no mínimo um jogador.</a:t>
            </a:r>
          </a:p>
          <a:p>
            <a:pPr lvl="1"/>
            <a:r>
              <a:rPr lang="pt-BR" dirty="0" smtClean="0"/>
              <a:t>Tem regras.</a:t>
            </a:r>
          </a:p>
          <a:p>
            <a:pPr lvl="1"/>
            <a:r>
              <a:rPr lang="pt-BR" dirty="0" smtClean="0"/>
              <a:t>Tem uma condição de vitória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938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Profissionais dos jogos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Programador</a:t>
            </a:r>
          </a:p>
          <a:p>
            <a:r>
              <a:rPr lang="pt-BR" dirty="0" smtClean="0"/>
              <a:t>Artista</a:t>
            </a:r>
          </a:p>
          <a:p>
            <a:r>
              <a:rPr lang="pt-BR" dirty="0" smtClean="0"/>
              <a:t>Designer</a:t>
            </a:r>
          </a:p>
          <a:p>
            <a:r>
              <a:rPr lang="pt-BR" dirty="0" smtClean="0"/>
              <a:t>Produtor</a:t>
            </a:r>
          </a:p>
          <a:p>
            <a:r>
              <a:rPr lang="pt-BR" dirty="0" smtClean="0"/>
              <a:t>Testador</a:t>
            </a:r>
          </a:p>
          <a:p>
            <a:r>
              <a:rPr lang="pt-BR" dirty="0" smtClean="0"/>
              <a:t>Compositor</a:t>
            </a:r>
          </a:p>
          <a:p>
            <a:r>
              <a:rPr lang="pt-BR" dirty="0" err="1" smtClean="0"/>
              <a:t>Sound</a:t>
            </a:r>
            <a:r>
              <a:rPr lang="pt-BR" dirty="0" smtClean="0"/>
              <a:t> designer</a:t>
            </a:r>
          </a:p>
          <a:p>
            <a:r>
              <a:rPr lang="pt-BR" dirty="0" smtClean="0"/>
              <a:t>Redator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31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Professor Edson Martin Feitosa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4496544" cy="1752600"/>
          </a:xfrm>
        </p:spPr>
        <p:txBody>
          <a:bodyPr/>
          <a:lstStyle/>
          <a:p>
            <a:r>
              <a:rPr lang="pt-BR" dirty="0" smtClean="0"/>
              <a:t>E-mail: edson.feitosa@prof.uniso.br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697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en-CA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do plano de aula</a:t>
            </a:r>
          </a:p>
          <a:p>
            <a:r>
              <a:rPr lang="pt-BR" dirty="0" smtClean="0"/>
              <a:t>Forma de avaliação</a:t>
            </a:r>
          </a:p>
          <a:p>
            <a:r>
              <a:rPr lang="pt-BR" dirty="0" smtClean="0"/>
              <a:t>Referências Bibliográficas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994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pt-BR" dirty="0"/>
              <a:t>Estrutura de </a:t>
            </a:r>
            <a:r>
              <a:rPr lang="pt-BR" dirty="0" err="1"/>
              <a:t>engines</a:t>
            </a:r>
            <a:r>
              <a:rPr lang="pt-BR" dirty="0"/>
              <a:t> para jogos 3D</a:t>
            </a:r>
          </a:p>
          <a:p>
            <a:pPr lvl="1"/>
            <a:r>
              <a:rPr lang="pt-BR" dirty="0"/>
              <a:t>Características e limitações;</a:t>
            </a:r>
          </a:p>
          <a:p>
            <a:pPr lvl="1"/>
            <a:r>
              <a:rPr lang="pt-BR" dirty="0"/>
              <a:t>Principais </a:t>
            </a:r>
            <a:r>
              <a:rPr lang="pt-BR" dirty="0" err="1"/>
              <a:t>engines</a:t>
            </a:r>
            <a:r>
              <a:rPr lang="pt-BR" dirty="0"/>
              <a:t> para desenvolvimento de jogos digitais;</a:t>
            </a:r>
          </a:p>
          <a:p>
            <a:pPr lvl="1"/>
            <a:r>
              <a:rPr lang="pt-BR" dirty="0"/>
              <a:t>Plataforma </a:t>
            </a:r>
            <a:r>
              <a:rPr lang="pt-BR" i="1" dirty="0" err="1"/>
              <a:t>engine</a:t>
            </a:r>
            <a:r>
              <a:rPr lang="pt-BR" dirty="0"/>
              <a:t> para </a:t>
            </a:r>
            <a:r>
              <a:rPr lang="pt-BR" dirty="0" err="1"/>
              <a:t>desenvolviemento</a:t>
            </a:r>
            <a:r>
              <a:rPr lang="pt-BR" dirty="0"/>
              <a:t> 3D.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lvl="0"/>
            <a:r>
              <a:rPr lang="pt-BR" dirty="0"/>
              <a:t>Conceitos básicos para utilização de </a:t>
            </a:r>
            <a:r>
              <a:rPr lang="pt-BR" i="1" dirty="0" err="1"/>
              <a:t>engines</a:t>
            </a:r>
            <a:r>
              <a:rPr lang="pt-BR" dirty="0"/>
              <a:t> para jogos 3D</a:t>
            </a:r>
          </a:p>
          <a:p>
            <a:pPr lvl="1"/>
            <a:r>
              <a:rPr lang="pt-BR" dirty="0"/>
              <a:t>Introdução e visão geral;</a:t>
            </a:r>
          </a:p>
          <a:p>
            <a:pPr lvl="2"/>
            <a:r>
              <a:rPr lang="pt-BR" dirty="0" err="1"/>
              <a:t>Unity</a:t>
            </a:r>
            <a:r>
              <a:rPr lang="pt-BR" dirty="0"/>
              <a:t> 3D no Brasil;</a:t>
            </a:r>
          </a:p>
          <a:p>
            <a:pPr lvl="2"/>
            <a:r>
              <a:rPr lang="pt-BR" dirty="0"/>
              <a:t>Exemplos de jogos;</a:t>
            </a:r>
          </a:p>
          <a:p>
            <a:pPr lvl="2"/>
            <a:r>
              <a:rPr lang="pt-BR" dirty="0"/>
              <a:t>Programas auxiliares;</a:t>
            </a:r>
          </a:p>
          <a:p>
            <a:pPr lvl="2"/>
            <a:r>
              <a:rPr lang="pt-BR" dirty="0"/>
              <a:t>Principais conceitos;</a:t>
            </a:r>
          </a:p>
          <a:p>
            <a:pPr lvl="1"/>
            <a:r>
              <a:rPr lang="pt-BR" dirty="0"/>
              <a:t>Interface </a:t>
            </a:r>
          </a:p>
          <a:p>
            <a:pPr lvl="2"/>
            <a:r>
              <a:rPr lang="pt-BR" dirty="0"/>
              <a:t>Posicionamento de objetos;</a:t>
            </a:r>
          </a:p>
          <a:p>
            <a:pPr lvl="2"/>
            <a:r>
              <a:rPr lang="pt-BR" dirty="0" err="1"/>
              <a:t>Scene</a:t>
            </a:r>
            <a:r>
              <a:rPr lang="pt-BR" dirty="0"/>
              <a:t> </a:t>
            </a:r>
            <a:r>
              <a:rPr lang="pt-BR" dirty="0" err="1"/>
              <a:t>Gizmo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Barra de controle da cena;</a:t>
            </a:r>
          </a:p>
          <a:p>
            <a:pPr lvl="2"/>
            <a:r>
              <a:rPr lang="pt-BR" dirty="0"/>
              <a:t>Play </a:t>
            </a:r>
            <a:r>
              <a:rPr lang="pt-BR" dirty="0" err="1"/>
              <a:t>Mode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Barra de controle da visão de jogo;</a:t>
            </a:r>
          </a:p>
          <a:p>
            <a:pPr lvl="2"/>
            <a:r>
              <a:rPr lang="pt-BR" dirty="0"/>
              <a:t>Barra de Status</a:t>
            </a:r>
          </a:p>
          <a:p>
            <a:pPr lvl="2"/>
            <a:r>
              <a:rPr lang="pt-BR" dirty="0"/>
              <a:t>Configuração de janelas</a:t>
            </a:r>
          </a:p>
          <a:p>
            <a:pPr lvl="2"/>
            <a:r>
              <a:rPr lang="pt-BR" dirty="0"/>
              <a:t>Entendo a </a:t>
            </a:r>
            <a:r>
              <a:rPr lang="pt-BR" dirty="0" err="1"/>
              <a:t>Viewport</a:t>
            </a:r>
            <a:endParaRPr lang="pt-BR" dirty="0"/>
          </a:p>
          <a:p>
            <a:pPr lvl="2"/>
            <a:r>
              <a:rPr lang="pt-BR" dirty="0"/>
              <a:t>Atributos dos objetos</a:t>
            </a:r>
          </a:p>
          <a:p>
            <a:pPr lvl="2"/>
            <a:r>
              <a:rPr lang="pt-BR" dirty="0"/>
              <a:t>Usando </a:t>
            </a:r>
            <a:r>
              <a:rPr lang="pt-BR" dirty="0" smtClean="0"/>
              <a:t>Layouts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8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pt-BR" dirty="0"/>
              <a:t>Manipulação de objetos</a:t>
            </a:r>
          </a:p>
          <a:p>
            <a:pPr lvl="1"/>
            <a:r>
              <a:rPr lang="pt-BR" dirty="0"/>
              <a:t>Escala, movimentação e rotação;</a:t>
            </a:r>
          </a:p>
          <a:p>
            <a:pPr lvl="1"/>
            <a:r>
              <a:rPr lang="pt-BR" dirty="0"/>
              <a:t>Importando modelos 3D;</a:t>
            </a:r>
          </a:p>
          <a:p>
            <a:pPr lvl="1"/>
            <a:r>
              <a:rPr lang="pt-BR" dirty="0"/>
              <a:t>Coordenadas locais e globais;</a:t>
            </a:r>
          </a:p>
          <a:p>
            <a:pPr lvl="1"/>
            <a:r>
              <a:rPr lang="pt-BR" dirty="0"/>
              <a:t>Vetores;</a:t>
            </a:r>
          </a:p>
          <a:p>
            <a:pPr lvl="1"/>
            <a:r>
              <a:rPr lang="pt-BR" dirty="0" err="1"/>
              <a:t>Quaterniões</a:t>
            </a:r>
            <a:r>
              <a:rPr lang="pt-BR" dirty="0"/>
              <a:t> e rotações;</a:t>
            </a:r>
          </a:p>
          <a:p>
            <a:pPr lvl="1"/>
            <a:r>
              <a:rPr lang="pt-BR" dirty="0" err="1"/>
              <a:t>Renderização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Câmeras;</a:t>
            </a:r>
          </a:p>
          <a:p>
            <a:pPr lvl="1"/>
            <a:r>
              <a:rPr lang="pt-BR" dirty="0"/>
              <a:t>Representação de formas;</a:t>
            </a:r>
          </a:p>
          <a:p>
            <a:pPr lvl="1"/>
            <a:r>
              <a:rPr lang="pt-BR" dirty="0"/>
              <a:t>Aplicação de materiais simples (</a:t>
            </a:r>
            <a:r>
              <a:rPr lang="pt-BR" i="1" dirty="0" err="1"/>
              <a:t>shaders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Aplicação básica de texturas;</a:t>
            </a:r>
          </a:p>
          <a:p>
            <a:pPr lvl="1"/>
            <a:r>
              <a:rPr lang="pt-BR" dirty="0"/>
              <a:t>Criando </a:t>
            </a:r>
            <a:r>
              <a:rPr lang="pt-BR" i="1" dirty="0" err="1"/>
              <a:t>Prefabs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Corpos rígidos;</a:t>
            </a:r>
          </a:p>
          <a:p>
            <a:pPr lvl="1"/>
            <a:r>
              <a:rPr lang="pt-BR" dirty="0"/>
              <a:t>Detecção de colisão;</a:t>
            </a:r>
          </a:p>
          <a:p>
            <a:pPr lvl="1"/>
            <a:r>
              <a:rPr lang="pt-BR" dirty="0"/>
              <a:t>Entendendo o Sistema UI;</a:t>
            </a:r>
          </a:p>
          <a:p>
            <a:pPr lvl="1"/>
            <a:r>
              <a:rPr lang="pt-BR" dirty="0"/>
              <a:t>Construindo Terrenos</a:t>
            </a:r>
          </a:p>
          <a:p>
            <a:pPr lvl="2"/>
            <a:r>
              <a:rPr lang="pt-BR" dirty="0"/>
              <a:t>Criação de cenários simples;</a:t>
            </a:r>
          </a:p>
          <a:p>
            <a:pPr lvl="2"/>
            <a:r>
              <a:rPr lang="pt-BR" dirty="0"/>
              <a:t>Terrenos;</a:t>
            </a:r>
          </a:p>
          <a:p>
            <a:pPr lvl="2"/>
            <a:r>
              <a:rPr lang="pt-BR" dirty="0"/>
              <a:t>Utilizando Terrenos;</a:t>
            </a:r>
          </a:p>
          <a:p>
            <a:pPr lvl="2"/>
            <a:r>
              <a:rPr lang="pt-BR" dirty="0"/>
              <a:t>Criando um novo Terreno;</a:t>
            </a:r>
          </a:p>
          <a:p>
            <a:pPr lvl="2"/>
            <a:r>
              <a:rPr lang="pt-BR" dirty="0"/>
              <a:t>Navegando pelo Terreno;</a:t>
            </a:r>
          </a:p>
          <a:p>
            <a:pPr lvl="2"/>
            <a:r>
              <a:rPr lang="pt-BR" dirty="0"/>
              <a:t>Editando o Terreno.</a:t>
            </a:r>
          </a:p>
          <a:p>
            <a:pPr lvl="0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86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pt-BR" dirty="0"/>
              <a:t>Iluminação</a:t>
            </a:r>
          </a:p>
          <a:p>
            <a:pPr lvl="1"/>
            <a:r>
              <a:rPr lang="pt-BR" dirty="0"/>
              <a:t>Tipos de luzes;</a:t>
            </a:r>
          </a:p>
          <a:p>
            <a:pPr lvl="1"/>
            <a:r>
              <a:rPr lang="pt-BR" dirty="0"/>
              <a:t>Projeção de sombras.</a:t>
            </a:r>
          </a:p>
          <a:p>
            <a:pPr lvl="0"/>
            <a:r>
              <a:rPr lang="pt-BR" dirty="0"/>
              <a:t>Animação</a:t>
            </a:r>
          </a:p>
          <a:p>
            <a:pPr lvl="1"/>
            <a:r>
              <a:rPr lang="pt-BR" dirty="0"/>
              <a:t>Manipulando animações</a:t>
            </a:r>
          </a:p>
          <a:p>
            <a:pPr lvl="1"/>
            <a:r>
              <a:rPr lang="pt-BR" dirty="0"/>
              <a:t>Implementando animação no jogo</a:t>
            </a:r>
          </a:p>
          <a:p>
            <a:pPr lvl="0"/>
            <a:r>
              <a:rPr lang="pt-BR" dirty="0"/>
              <a:t>Partículas</a:t>
            </a:r>
          </a:p>
          <a:p>
            <a:pPr lvl="0"/>
            <a:r>
              <a:rPr lang="pt-BR" dirty="0"/>
              <a:t>Conceitos básicos de programação</a:t>
            </a:r>
          </a:p>
          <a:p>
            <a:pPr lvl="1"/>
            <a:r>
              <a:rPr lang="pt-BR" dirty="0"/>
              <a:t>Comandos simples</a:t>
            </a:r>
          </a:p>
          <a:p>
            <a:pPr lvl="1"/>
            <a:r>
              <a:rPr lang="pt-BR" dirty="0"/>
              <a:t>Declaração de variáveis e palavras reservadas</a:t>
            </a:r>
          </a:p>
          <a:p>
            <a:pPr lvl="1"/>
            <a:r>
              <a:rPr lang="pt-BR" dirty="0"/>
              <a:t>Operadores</a:t>
            </a:r>
          </a:p>
          <a:p>
            <a:pPr lvl="1"/>
            <a:r>
              <a:rPr lang="pt-BR" dirty="0"/>
              <a:t>Objetos, propriedades e métodos</a:t>
            </a:r>
          </a:p>
          <a:p>
            <a:pPr lvl="1"/>
            <a:r>
              <a:rPr lang="pt-BR" dirty="0"/>
              <a:t>Aplicação de scripts</a:t>
            </a:r>
          </a:p>
          <a:p>
            <a:pPr lvl="1"/>
            <a:r>
              <a:rPr lang="pt-BR" dirty="0"/>
              <a:t>Configuração e compilação</a:t>
            </a:r>
          </a:p>
          <a:p>
            <a:r>
              <a:rPr lang="pt-BR" dirty="0"/>
              <a:t>Desenvolvimento de projeto aplicado de um protótipo para jogo digital com a utilização da </a:t>
            </a:r>
            <a:r>
              <a:rPr lang="pt-BR" i="1" dirty="0" err="1"/>
              <a:t>engine</a:t>
            </a:r>
            <a:r>
              <a:rPr lang="pt-BR" dirty="0"/>
              <a:t> </a:t>
            </a:r>
            <a:r>
              <a:rPr lang="pt-BR" dirty="0" err="1"/>
              <a:t>Unity</a:t>
            </a:r>
            <a:r>
              <a:rPr lang="pt-BR" dirty="0"/>
              <a:t> 3D.</a:t>
            </a:r>
          </a:p>
        </p:txBody>
      </p:sp>
    </p:spTree>
    <p:extLst>
      <p:ext uri="{BB962C8B-B14F-4D97-AF65-F5344CB8AC3E}">
        <p14:creationId xmlns:p14="http://schemas.microsoft.com/office/powerpoint/2010/main" val="31439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Formas de Avaliação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Participação</a:t>
            </a:r>
            <a:r>
              <a:rPr lang="en-CA" dirty="0" smtClean="0"/>
              <a:t> do </a:t>
            </a:r>
            <a:r>
              <a:rPr lang="en-CA" dirty="0" err="1" smtClean="0"/>
              <a:t>aluno</a:t>
            </a:r>
            <a:r>
              <a:rPr lang="en-CA" dirty="0" smtClean="0"/>
              <a:t>;</a:t>
            </a:r>
          </a:p>
          <a:p>
            <a:r>
              <a:rPr lang="en-CA" dirty="0" smtClean="0"/>
              <a:t>01 </a:t>
            </a:r>
            <a:r>
              <a:rPr lang="en-CA" dirty="0" err="1" smtClean="0"/>
              <a:t>prova</a:t>
            </a:r>
            <a:r>
              <a:rPr lang="en-CA" dirty="0" smtClean="0"/>
              <a:t> </a:t>
            </a:r>
            <a:r>
              <a:rPr lang="en-CA" dirty="0" err="1" smtClean="0"/>
              <a:t>prático-teórica</a:t>
            </a:r>
            <a:r>
              <a:rPr lang="en-CA" dirty="0" smtClean="0"/>
              <a:t>;</a:t>
            </a:r>
          </a:p>
          <a:p>
            <a:r>
              <a:rPr lang="en-CA" dirty="0" smtClean="0"/>
              <a:t>01 </a:t>
            </a:r>
            <a:r>
              <a:rPr lang="en-CA" dirty="0" err="1" smtClean="0"/>
              <a:t>prova</a:t>
            </a:r>
            <a:r>
              <a:rPr lang="en-CA" dirty="0" smtClean="0"/>
              <a:t> </a:t>
            </a:r>
            <a:r>
              <a:rPr lang="en-CA" dirty="0" err="1" smtClean="0"/>
              <a:t>prático-teórica</a:t>
            </a:r>
            <a:r>
              <a:rPr lang="en-CA" dirty="0" smtClean="0"/>
              <a:t> </a:t>
            </a:r>
            <a:r>
              <a:rPr lang="en-CA" dirty="0" err="1" smtClean="0"/>
              <a:t>ou</a:t>
            </a:r>
            <a:r>
              <a:rPr lang="en-CA" dirty="0" smtClean="0"/>
              <a:t> </a:t>
            </a:r>
            <a:r>
              <a:rPr lang="en-CA" dirty="0" err="1" smtClean="0"/>
              <a:t>projeto</a:t>
            </a:r>
            <a:r>
              <a:rPr lang="en-CA" dirty="0" smtClean="0"/>
              <a:t> </a:t>
            </a:r>
            <a:r>
              <a:rPr lang="en-CA" dirty="0" err="1" smtClean="0"/>
              <a:t>prático</a:t>
            </a:r>
            <a:r>
              <a:rPr lang="en-CA" dirty="0" smtClean="0"/>
              <a:t>;</a:t>
            </a:r>
          </a:p>
          <a:p>
            <a:endParaRPr lang="en-CA" dirty="0"/>
          </a:p>
          <a:p>
            <a:pPr marL="0" indent="0">
              <a:buNone/>
            </a:pPr>
            <a:r>
              <a:rPr lang="pt-BR" dirty="0"/>
              <a:t>Podendo o aluno substituir a nota da prova final pela nota do projeto, caso a mesma seja superior.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67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smtClean="0"/>
              <a:t>Básica</a:t>
            </a:r>
          </a:p>
          <a:p>
            <a:pPr lvl="1"/>
            <a:r>
              <a:rPr lang="en-US" dirty="0"/>
              <a:t>BLACKMAN, Sue. </a:t>
            </a:r>
            <a:r>
              <a:rPr lang="en-US" b="1" dirty="0"/>
              <a:t>Beginning 3D Game Development with Unity 4: All-in-one, multi-platform game development</a:t>
            </a:r>
            <a:r>
              <a:rPr lang="en-US" dirty="0"/>
              <a:t>. </a:t>
            </a:r>
            <a:r>
              <a:rPr lang="pt-BR" dirty="0"/>
              <a:t>2 ed. New York: </a:t>
            </a:r>
            <a:r>
              <a:rPr lang="pt-BR" dirty="0" err="1"/>
              <a:t>Apress</a:t>
            </a:r>
            <a:r>
              <a:rPr lang="pt-BR" dirty="0"/>
              <a:t>, 2013.</a:t>
            </a:r>
            <a:endParaRPr lang="en-CA" dirty="0"/>
          </a:p>
          <a:p>
            <a:pPr lvl="1"/>
            <a:r>
              <a:rPr lang="pt-BR" dirty="0"/>
              <a:t> </a:t>
            </a:r>
            <a:endParaRPr lang="en-CA" dirty="0"/>
          </a:p>
          <a:p>
            <a:pPr lvl="1"/>
            <a:r>
              <a:rPr lang="en-US" dirty="0"/>
              <a:t>GOLDSTONE, Will. </a:t>
            </a:r>
            <a:r>
              <a:rPr lang="en-US" b="1" dirty="0"/>
              <a:t>Unity 3.x game development essentials</a:t>
            </a:r>
            <a:r>
              <a:rPr lang="en-US" dirty="0"/>
              <a:t>. 2. Ed. New York: </a:t>
            </a:r>
            <a:r>
              <a:rPr lang="en-US" dirty="0" err="1"/>
              <a:t>Packt</a:t>
            </a:r>
            <a:r>
              <a:rPr lang="en-US" dirty="0"/>
              <a:t> Publishing Ltd., 2011.</a:t>
            </a:r>
            <a:endParaRPr lang="en-CA" dirty="0"/>
          </a:p>
          <a:p>
            <a:pPr lvl="1"/>
            <a:r>
              <a:rPr lang="en-US" dirty="0"/>
              <a:t> </a:t>
            </a:r>
            <a:endParaRPr lang="en-CA" dirty="0"/>
          </a:p>
          <a:p>
            <a:pPr lvl="1"/>
            <a:r>
              <a:rPr lang="en-US" dirty="0"/>
              <a:t>HIRATA, Andrei. </a:t>
            </a:r>
            <a:r>
              <a:rPr lang="pt-BR" b="1" dirty="0"/>
              <a:t>Desenvolvendo Games com </a:t>
            </a:r>
            <a:r>
              <a:rPr lang="pt-BR" b="1" dirty="0" err="1"/>
              <a:t>Unity</a:t>
            </a:r>
            <a:r>
              <a:rPr lang="pt-BR" b="1" dirty="0"/>
              <a:t> 3D: Space </a:t>
            </a:r>
            <a:r>
              <a:rPr lang="pt-BR" b="1" dirty="0" err="1"/>
              <a:t>Invaders</a:t>
            </a:r>
            <a:r>
              <a:rPr lang="pt-BR" dirty="0"/>
              <a:t>. São Paulo: Ciência Moderna, 2011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Complementar</a:t>
            </a:r>
          </a:p>
          <a:p>
            <a:pPr lvl="1"/>
            <a:r>
              <a:rPr lang="en-US" dirty="0"/>
              <a:t>CREIGHTON, R. Henson. </a:t>
            </a:r>
            <a:r>
              <a:rPr lang="en-US" b="1" dirty="0"/>
              <a:t>Unity 4.x Game Development by Example Beginner's Guide</a:t>
            </a:r>
            <a:r>
              <a:rPr lang="en-US" dirty="0"/>
              <a:t>. 3 ed. Birmingham: </a:t>
            </a:r>
            <a:r>
              <a:rPr lang="en-US" dirty="0" err="1"/>
              <a:t>Packt</a:t>
            </a:r>
            <a:r>
              <a:rPr lang="en-US" dirty="0"/>
              <a:t> Publishing Ltd., 2013.</a:t>
            </a:r>
            <a:endParaRPr lang="en-CA" dirty="0"/>
          </a:p>
          <a:p>
            <a:pPr lvl="1"/>
            <a:r>
              <a:rPr lang="en-US" dirty="0"/>
              <a:t> </a:t>
            </a:r>
            <a:endParaRPr lang="en-CA" dirty="0"/>
          </a:p>
          <a:p>
            <a:pPr lvl="1"/>
            <a:r>
              <a:rPr lang="en-US" dirty="0"/>
              <a:t>NORTON, Terry. </a:t>
            </a:r>
            <a:r>
              <a:rPr lang="en-US" b="1" dirty="0"/>
              <a:t>LEARNING C# BY DEVELOPING GAMES WITH UNITY 3D</a:t>
            </a:r>
            <a:r>
              <a:rPr lang="en-US" dirty="0"/>
              <a:t>. Birmingham: </a:t>
            </a:r>
            <a:r>
              <a:rPr lang="en-US" dirty="0" err="1"/>
              <a:t>Packt</a:t>
            </a:r>
            <a:r>
              <a:rPr lang="en-US" dirty="0"/>
              <a:t> Publishing Ltd., 2013.</a:t>
            </a:r>
            <a:endParaRPr lang="en-CA" dirty="0"/>
          </a:p>
          <a:p>
            <a:pPr lvl="1"/>
            <a:r>
              <a:rPr lang="en-US" dirty="0"/>
              <a:t> </a:t>
            </a:r>
            <a:endParaRPr lang="en-CA" dirty="0"/>
          </a:p>
          <a:p>
            <a:pPr lvl="1"/>
            <a:r>
              <a:rPr lang="en-US" dirty="0"/>
              <a:t>PASSOS, Erick B. </a:t>
            </a:r>
            <a:r>
              <a:rPr lang="en-US" b="1" dirty="0"/>
              <a:t>Tutorial de </a:t>
            </a:r>
            <a:r>
              <a:rPr lang="en-US" b="1" dirty="0" err="1"/>
              <a:t>Desenvolvimento</a:t>
            </a:r>
            <a:r>
              <a:rPr lang="en-US" b="1" dirty="0"/>
              <a:t> de </a:t>
            </a:r>
            <a:r>
              <a:rPr lang="en-US" b="1" dirty="0" err="1"/>
              <a:t>Jogos</a:t>
            </a:r>
            <a:r>
              <a:rPr lang="en-US" b="1" dirty="0"/>
              <a:t> com Unity 3D</a:t>
            </a:r>
            <a:r>
              <a:rPr lang="en-US" dirty="0"/>
              <a:t>. VIII Brazilian Symposium on Games and Digital Entertainment</a:t>
            </a:r>
            <a:r>
              <a:rPr lang="pt-BR" dirty="0"/>
              <a:t>. Rio de Janeiro, 2009.</a:t>
            </a:r>
            <a:endParaRPr lang="en-CA" dirty="0"/>
          </a:p>
          <a:p>
            <a:pPr lvl="1"/>
            <a:r>
              <a:rPr lang="pt-BR" dirty="0"/>
              <a:t> </a:t>
            </a:r>
            <a:endParaRPr lang="en-CA" dirty="0"/>
          </a:p>
          <a:p>
            <a:pPr lvl="1"/>
            <a:r>
              <a:rPr lang="pt-BR" dirty="0"/>
              <a:t>SILVA FILHO, Edward. </a:t>
            </a:r>
            <a:r>
              <a:rPr lang="pt-BR" b="1" dirty="0"/>
              <a:t>Produzindo Games com </a:t>
            </a:r>
            <a:r>
              <a:rPr lang="pt-BR" b="1" dirty="0" err="1"/>
              <a:t>Unreal</a:t>
            </a:r>
            <a:r>
              <a:rPr lang="pt-BR" b="1" dirty="0"/>
              <a:t> </a:t>
            </a:r>
            <a:r>
              <a:rPr lang="pt-BR" b="1" dirty="0" err="1"/>
              <a:t>Engine</a:t>
            </a:r>
            <a:r>
              <a:rPr lang="pt-BR" dirty="0"/>
              <a:t>. Rio de Janeiro: Ciência Moderna, 2009.</a:t>
            </a:r>
            <a:endParaRPr lang="en-CA" dirty="0"/>
          </a:p>
          <a:p>
            <a:pPr lvl="1"/>
            <a:r>
              <a:rPr lang="pt-BR" dirty="0"/>
              <a:t> </a:t>
            </a:r>
            <a:endParaRPr lang="en-CA" dirty="0"/>
          </a:p>
          <a:p>
            <a:pPr lvl="1"/>
            <a:r>
              <a:rPr lang="pt-BR" dirty="0"/>
              <a:t>UNITY TECHNOLOGIES (A). 2013. </a:t>
            </a:r>
            <a:r>
              <a:rPr lang="pt-BR" b="1" dirty="0" err="1"/>
              <a:t>Unity</a:t>
            </a:r>
            <a:r>
              <a:rPr lang="pt-BR" b="1" dirty="0"/>
              <a:t> 3D </a:t>
            </a:r>
            <a:r>
              <a:rPr lang="pt-BR" b="1" dirty="0" err="1"/>
              <a:t>User</a:t>
            </a:r>
            <a:r>
              <a:rPr lang="pt-BR" b="1" dirty="0"/>
              <a:t> Manual</a:t>
            </a:r>
            <a:r>
              <a:rPr lang="pt-BR" dirty="0"/>
              <a:t>. Disponível em: &lt;www.unity3d.com/</a:t>
            </a:r>
            <a:r>
              <a:rPr lang="pt-BR" dirty="0" err="1"/>
              <a:t>support</a:t>
            </a:r>
            <a:r>
              <a:rPr lang="pt-BR" dirty="0"/>
              <a:t>/</a:t>
            </a:r>
            <a:r>
              <a:rPr lang="pt-BR" dirty="0" err="1"/>
              <a:t>documentation</a:t>
            </a:r>
            <a:r>
              <a:rPr lang="pt-BR" dirty="0"/>
              <a:t>/Manual&gt; Acesso em: 15 dez. 2013</a:t>
            </a:r>
            <a:r>
              <a:rPr lang="pt-BR" dirty="0" smtClean="0"/>
              <a:t>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Rogers, Scott, </a:t>
            </a:r>
            <a:r>
              <a:rPr lang="pt-BR" b="1" dirty="0" err="1" smtClean="0"/>
              <a:t>Level</a:t>
            </a:r>
            <a:r>
              <a:rPr lang="pt-BR" b="1" dirty="0" smtClean="0"/>
              <a:t> UP: um guia para o design de grandes jogos / Scott Rogers; tradução de Alan Richard da Luz. </a:t>
            </a:r>
            <a:r>
              <a:rPr lang="pt-BR" dirty="0" smtClean="0"/>
              <a:t>– São Paulo: </a:t>
            </a:r>
            <a:r>
              <a:rPr lang="pt-BR" dirty="0" err="1" smtClean="0"/>
              <a:t>Blucher</a:t>
            </a:r>
            <a:r>
              <a:rPr lang="pt-BR" dirty="0" smtClean="0"/>
              <a:t>, 2012</a:t>
            </a:r>
            <a:endParaRPr lang="en-CA" dirty="0"/>
          </a:p>
          <a:p>
            <a:endParaRPr lang="pt-BR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63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Motor de jogo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Conhecido como game </a:t>
            </a:r>
            <a:r>
              <a:rPr lang="pt-BR" dirty="0" err="1" smtClean="0"/>
              <a:t>engine</a:t>
            </a:r>
            <a:r>
              <a:rPr lang="pt-BR" dirty="0" smtClean="0"/>
              <a:t> ou </a:t>
            </a:r>
            <a:r>
              <a:rPr lang="pt-BR" dirty="0" err="1" smtClean="0"/>
              <a:t>engine</a:t>
            </a:r>
            <a:r>
              <a:rPr lang="pt-BR" dirty="0" smtClean="0"/>
              <a:t> é um programa de computador e/ou conjunto de bibliotecas para simplificar e gerar jogos de computador.</a:t>
            </a:r>
          </a:p>
          <a:p>
            <a:r>
              <a:rPr lang="pt-BR" dirty="0" smtClean="0"/>
              <a:t>Um motor de jogo se divide em duas categorias:</a:t>
            </a:r>
          </a:p>
          <a:p>
            <a:pPr lvl="1"/>
            <a:r>
              <a:rPr lang="pt-BR" dirty="0" smtClean="0"/>
              <a:t>Motor gráfico: Responsável por processar dados de alto nível e gerar dados de baixo nível entendíveis pelo hardware (</a:t>
            </a:r>
            <a:r>
              <a:rPr lang="pt-BR" dirty="0" err="1" smtClean="0"/>
              <a:t>renderização</a:t>
            </a:r>
            <a:r>
              <a:rPr lang="pt-BR" dirty="0" smtClean="0"/>
              <a:t> de cenas 2D e/ou 3D).</a:t>
            </a:r>
          </a:p>
          <a:p>
            <a:pPr lvl="1"/>
            <a:r>
              <a:rPr lang="pt-BR" dirty="0" smtClean="0"/>
              <a:t>Motor de física: responsáveis por simular ações reais como gravidade, massa, atrito, força e flexibilidade.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7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Principais motores para o desenvolvimento de jogos digitais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Unity</a:t>
            </a:r>
            <a:r>
              <a:rPr lang="pt-BR" dirty="0" smtClean="0"/>
              <a:t> 3D</a:t>
            </a:r>
          </a:p>
          <a:p>
            <a:r>
              <a:rPr lang="pt-BR" dirty="0" err="1" smtClean="0"/>
              <a:t>Blender</a:t>
            </a:r>
            <a:r>
              <a:rPr lang="pt-BR" dirty="0" smtClean="0"/>
              <a:t> Game </a:t>
            </a:r>
            <a:r>
              <a:rPr lang="pt-BR" dirty="0" err="1" smtClean="0"/>
              <a:t>Engine</a:t>
            </a:r>
            <a:endParaRPr lang="pt-BR" dirty="0" smtClean="0"/>
          </a:p>
          <a:p>
            <a:r>
              <a:rPr lang="pt-BR" dirty="0" err="1" smtClean="0"/>
              <a:t>Unreal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 Kit</a:t>
            </a:r>
          </a:p>
          <a:p>
            <a:r>
              <a:rPr lang="pt-BR" dirty="0" err="1" smtClean="0"/>
              <a:t>Cry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 smtClean="0"/>
          </a:p>
          <a:p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726" y="3429000"/>
            <a:ext cx="4298454" cy="299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3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3B72D583A5EC43B01AC38F2586A635" ma:contentTypeVersion="7" ma:contentTypeDescription="Crie um novo documento." ma:contentTypeScope="" ma:versionID="71e2d899e7bb95856a19713c8a2c3f6c">
  <xsd:schema xmlns:xsd="http://www.w3.org/2001/XMLSchema" xmlns:xs="http://www.w3.org/2001/XMLSchema" xmlns:p="http://schemas.microsoft.com/office/2006/metadata/properties" xmlns:ns2="b83d36bb-d304-4198-8598-c741bb357af9" xmlns:ns3="b95f5683-39b3-4f24-a18c-0fde85d7cb0d" targetNamespace="http://schemas.microsoft.com/office/2006/metadata/properties" ma:root="true" ma:fieldsID="1ff66e5375860990592d4fe81c0e94d0" ns2:_="" ns3:_="">
    <xsd:import namespace="b83d36bb-d304-4198-8598-c741bb357af9"/>
    <xsd:import namespace="b95f5683-39b3-4f24-a18c-0fde85d7cb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3d36bb-d304-4198-8598-c741bb357a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4ab5654e-41fc-4683-9ae9-ec749f1ab7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f5683-39b3-4f24-a18c-0fde85d7cb0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9875797-c0c0-43db-95d3-61f9aba6ffd9}" ma:internalName="TaxCatchAll" ma:showField="CatchAllData" ma:web="b95f5683-39b3-4f24-a18c-0fde85d7cb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95f5683-39b3-4f24-a18c-0fde85d7cb0d" xsi:nil="true"/>
    <lcf76f155ced4ddcb4097134ff3c332f xmlns="b83d36bb-d304-4198-8598-c741bb357af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3299A8A-A2D2-4FA4-873E-0A79F274DF6B}"/>
</file>

<file path=customXml/itemProps2.xml><?xml version="1.0" encoding="utf-8"?>
<ds:datastoreItem xmlns:ds="http://schemas.openxmlformats.org/officeDocument/2006/customXml" ds:itemID="{142B3722-110F-4DB4-88B8-492017944575}"/>
</file>

<file path=customXml/itemProps3.xml><?xml version="1.0" encoding="utf-8"?>
<ds:datastoreItem xmlns:ds="http://schemas.openxmlformats.org/officeDocument/2006/customXml" ds:itemID="{C709FB4B-A894-4BDD-91D3-749DE12C436B}"/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408</Words>
  <Application>Microsoft Office PowerPoint</Application>
  <PresentationFormat>Apresentação na tela (4:3)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do Office</vt:lpstr>
      <vt:lpstr>Programação para Jogos 3D Profº Edson Martin Feitosa</vt:lpstr>
      <vt:lpstr>Plano de aula</vt:lpstr>
      <vt:lpstr>Conteúdo programático</vt:lpstr>
      <vt:lpstr>Conteúdo programático</vt:lpstr>
      <vt:lpstr>Conteúdo programático</vt:lpstr>
      <vt:lpstr>Formas de Avaliação</vt:lpstr>
      <vt:lpstr>Referências bibliográficas</vt:lpstr>
      <vt:lpstr>Motor de jogo</vt:lpstr>
      <vt:lpstr>Principais motores para o desenvolvimento de jogos digitais</vt:lpstr>
      <vt:lpstr>O que é um jogo</vt:lpstr>
      <vt:lpstr>Profissionais dos jogos</vt:lpstr>
      <vt:lpstr>Professor Edson Martin Feitosa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Edson</dc:creator>
  <cp:lastModifiedBy>Edson Martin Feitosa</cp:lastModifiedBy>
  <cp:revision>74</cp:revision>
  <dcterms:created xsi:type="dcterms:W3CDTF">2014-07-29T02:24:55Z</dcterms:created>
  <dcterms:modified xsi:type="dcterms:W3CDTF">2019-02-18T13:46:53Z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0x010100813B72D583A5EC43B01AC38F2586A635</vt:lpwstr>
  </property>
</Properties>
</file>