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2" r:id="rId8"/>
    <p:sldId id="264" r:id="rId9"/>
    <p:sldId id="265" r:id="rId10"/>
    <p:sldId id="266" r:id="rId11"/>
    <p:sldId id="267" r:id="rId12"/>
    <p:sldId id="268" r:id="rId13"/>
    <p:sldId id="263"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164062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288815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002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3662961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111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267544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3818720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168841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341601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F5BF4-0046-4FBB-BB04-F31BBE03F6BF}" type="datetimeFigureOut">
              <a:rPr lang="vi-VN" smtClean="0"/>
              <a:t>22/01/2021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34685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3F5BF4-0046-4FBB-BB04-F31BBE03F6BF}"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19553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3F5BF4-0046-4FBB-BB04-F31BBE03F6BF}" type="datetimeFigureOut">
              <a:rPr lang="vi-VN" smtClean="0"/>
              <a:t>22/01/2021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71107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3F5BF4-0046-4FBB-BB04-F31BBE03F6BF}" type="datetimeFigureOut">
              <a:rPr lang="vi-VN" smtClean="0"/>
              <a:t>22/01/2021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199212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F5BF4-0046-4FBB-BB04-F31BBE03F6BF}" type="datetimeFigureOut">
              <a:rPr lang="vi-VN" smtClean="0"/>
              <a:t>22/01/2021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150264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F5BF4-0046-4FBB-BB04-F31BBE03F6BF}"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50096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F5BF4-0046-4FBB-BB04-F31BBE03F6BF}" type="datetimeFigureOut">
              <a:rPr lang="vi-VN" smtClean="0"/>
              <a:t>22/01/2021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7EF148E-51B2-4A20-84A0-DBAC11F2649F}" type="slidenum">
              <a:rPr lang="vi-VN" smtClean="0"/>
              <a:t>‹#›</a:t>
            </a:fld>
            <a:endParaRPr lang="vi-VN"/>
          </a:p>
        </p:txBody>
      </p:sp>
    </p:spTree>
    <p:extLst>
      <p:ext uri="{BB962C8B-B14F-4D97-AF65-F5344CB8AC3E}">
        <p14:creationId xmlns:p14="http://schemas.microsoft.com/office/powerpoint/2010/main" val="425831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F5BF4-0046-4FBB-BB04-F31BBE03F6BF}" type="datetimeFigureOut">
              <a:rPr lang="vi-VN" smtClean="0"/>
              <a:t>22/01/2021</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EF148E-51B2-4A20-84A0-DBAC11F2649F}" type="slidenum">
              <a:rPr lang="vi-VN" smtClean="0"/>
              <a:t>‹#›</a:t>
            </a:fld>
            <a:endParaRPr lang="vi-VN"/>
          </a:p>
        </p:txBody>
      </p:sp>
    </p:spTree>
    <p:extLst>
      <p:ext uri="{BB962C8B-B14F-4D97-AF65-F5344CB8AC3E}">
        <p14:creationId xmlns:p14="http://schemas.microsoft.com/office/powerpoint/2010/main" val="3224082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07520" y="0"/>
            <a:ext cx="7766936" cy="1646302"/>
          </a:xfrm>
        </p:spPr>
        <p:txBody>
          <a:bodyPr/>
          <a:lstStyle/>
          <a:p>
            <a:r>
              <a:rPr lang="en-US" dirty="0" smtClean="0"/>
              <a:t>Đề tài:</a:t>
            </a:r>
            <a:endParaRPr lang="vi-VN" dirty="0"/>
          </a:p>
        </p:txBody>
      </p:sp>
      <p:sp>
        <p:nvSpPr>
          <p:cNvPr id="3" name="Subtitle 2"/>
          <p:cNvSpPr>
            <a:spLocks noGrp="1"/>
          </p:cNvSpPr>
          <p:nvPr>
            <p:ph type="subTitle" idx="1"/>
          </p:nvPr>
        </p:nvSpPr>
        <p:spPr>
          <a:xfrm>
            <a:off x="716725" y="2600103"/>
            <a:ext cx="7766936" cy="1096899"/>
          </a:xfrm>
        </p:spPr>
        <p:txBody>
          <a:bodyPr>
            <a:noAutofit/>
          </a:bodyPr>
          <a:lstStyle/>
          <a:p>
            <a:r>
              <a:rPr lang="en-US" sz="10000" dirty="0" smtClean="0"/>
              <a:t>Chatbot</a:t>
            </a:r>
            <a:endParaRPr lang="vi-VN" sz="10000" dirty="0"/>
          </a:p>
        </p:txBody>
      </p:sp>
    </p:spTree>
    <p:extLst>
      <p:ext uri="{BB962C8B-B14F-4D97-AF65-F5344CB8AC3E}">
        <p14:creationId xmlns:p14="http://schemas.microsoft.com/office/powerpoint/2010/main" val="513587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Encoder layer</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040" y="1257713"/>
            <a:ext cx="7156212" cy="5600287"/>
          </a:xfrm>
          <a:prstGeom prst="rect">
            <a:avLst/>
          </a:prstGeom>
        </p:spPr>
      </p:pic>
    </p:spTree>
    <p:extLst>
      <p:ext uri="{BB962C8B-B14F-4D97-AF65-F5344CB8AC3E}">
        <p14:creationId xmlns:p14="http://schemas.microsoft.com/office/powerpoint/2010/main" val="2324886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Decoder</a:t>
            </a:r>
            <a:endParaRPr lang="vi-V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7507"/>
            <a:ext cx="12187124" cy="5550493"/>
          </a:xfrm>
        </p:spPr>
      </p:pic>
    </p:spTree>
    <p:extLst>
      <p:ext uri="{BB962C8B-B14F-4D97-AF65-F5344CB8AC3E}">
        <p14:creationId xmlns:p14="http://schemas.microsoft.com/office/powerpoint/2010/main" val="337015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Decoder Layer</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110" y="569116"/>
            <a:ext cx="8299890" cy="6288884"/>
          </a:xfrm>
          <a:prstGeom prst="rect">
            <a:avLst/>
          </a:prstGeom>
        </p:spPr>
      </p:pic>
    </p:spTree>
    <p:extLst>
      <p:ext uri="{BB962C8B-B14F-4D97-AF65-F5344CB8AC3E}">
        <p14:creationId xmlns:p14="http://schemas.microsoft.com/office/powerpoint/2010/main" val="2694915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Padding mask &amp; Look ahead mask</a:t>
            </a:r>
            <a:r>
              <a:rPr lang="vi-VN" dirty="0"/>
              <a:t/>
            </a:r>
            <a:br>
              <a:rPr lang="vi-VN" dirty="0"/>
            </a:br>
            <a:endParaRPr lang="vi-VN" dirty="0"/>
          </a:p>
        </p:txBody>
      </p:sp>
      <p:sp>
        <p:nvSpPr>
          <p:cNvPr id="3" name="Content Placeholder 2"/>
          <p:cNvSpPr>
            <a:spLocks noGrp="1"/>
          </p:cNvSpPr>
          <p:nvPr>
            <p:ph idx="1"/>
          </p:nvPr>
        </p:nvSpPr>
        <p:spPr/>
        <p:txBody>
          <a:bodyPr/>
          <a:lstStyle/>
          <a:p>
            <a:r>
              <a:rPr lang="vi-VN" b="1" dirty="0"/>
              <a:t>Padding </a:t>
            </a:r>
            <a:r>
              <a:rPr lang="vi-VN" b="1" dirty="0" smtClean="0"/>
              <a:t>mask</a:t>
            </a:r>
            <a:r>
              <a:rPr lang="vi-VN" dirty="0" smtClean="0"/>
              <a:t>: Dùng để đánh dấu các vị trí padding (giá trị là 0) trong bộ câu input gồm 40 kí tự là 1, và những vị trí có kí tự đánh dấu là 0</a:t>
            </a:r>
          </a:p>
          <a:p>
            <a:r>
              <a:rPr lang="vi-VN" dirty="0" smtClean="0"/>
              <a:t>Ví dụ: [1, 0, 200, 300, 0, 10] -&gt; [0, 1, 0, 0, 1, 0]</a:t>
            </a:r>
          </a:p>
          <a:p>
            <a:endParaRPr lang="vi-VN" dirty="0" smtClean="0"/>
          </a:p>
          <a:p>
            <a:r>
              <a:rPr lang="vi-VN" b="1" dirty="0" smtClean="0"/>
              <a:t>Look ahead mask</a:t>
            </a:r>
            <a:r>
              <a:rPr lang="vi-VN" dirty="0" smtClean="0"/>
              <a:t>: Dùng để ẩn đi các giá trị ở vị trí đằng tại từ mà ta đang dự đoán</a:t>
            </a:r>
          </a:p>
          <a:p>
            <a:r>
              <a:rPr lang="vi-VN" dirty="0" smtClean="0"/>
              <a:t>Ví dụ: dự đoán kí tự số 3, thì chỉ sử dụng kí tự số 1 và số 2 để dự đoán, chứ không sử dụng chính nó hoặc giá trị đằng sau nó.</a:t>
            </a:r>
            <a:endParaRPr lang="vi-VN" dirty="0"/>
          </a:p>
          <a:p>
            <a:endParaRPr lang="vi-VN" dirty="0"/>
          </a:p>
        </p:txBody>
      </p:sp>
    </p:spTree>
    <p:extLst>
      <p:ext uri="{BB962C8B-B14F-4D97-AF65-F5344CB8AC3E}">
        <p14:creationId xmlns:p14="http://schemas.microsoft.com/office/powerpoint/2010/main" val="374194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TEFPA:</a:t>
            </a:r>
            <a:endParaRPr lang="vi-VN" dirty="0"/>
          </a:p>
        </p:txBody>
      </p:sp>
      <p:sp>
        <p:nvSpPr>
          <p:cNvPr id="3" name="Content Placeholder 2"/>
          <p:cNvSpPr>
            <a:spLocks noGrp="1"/>
          </p:cNvSpPr>
          <p:nvPr>
            <p:ph idx="1"/>
          </p:nvPr>
        </p:nvSpPr>
        <p:spPr/>
        <p:txBody>
          <a:bodyPr/>
          <a:lstStyle/>
          <a:p>
            <a:r>
              <a:rPr lang="en-US" dirty="0" smtClean="0"/>
              <a:t>T: input (1 câu hội thoại) output (1 câu hội thoại)</a:t>
            </a:r>
          </a:p>
          <a:p>
            <a:r>
              <a:rPr lang="en-US" dirty="0" smtClean="0"/>
              <a:t>E: X, Y -&gt; Y hat</a:t>
            </a:r>
          </a:p>
          <a:p>
            <a:r>
              <a:rPr lang="en-US" dirty="0" smtClean="0"/>
              <a:t>F:</a:t>
            </a:r>
          </a:p>
          <a:p>
            <a:r>
              <a:rPr lang="en-US" dirty="0" smtClean="0"/>
              <a:t>P: </a:t>
            </a:r>
            <a:r>
              <a:rPr lang="vi-VN" dirty="0"/>
              <a:t>Sparse Categorical Cross Entropy</a:t>
            </a:r>
            <a:endParaRPr lang="en-US" dirty="0" smtClean="0"/>
          </a:p>
          <a:p>
            <a:r>
              <a:rPr lang="en-US" dirty="0" smtClean="0"/>
              <a:t>A: </a:t>
            </a:r>
            <a:r>
              <a:rPr lang="vi-VN" dirty="0"/>
              <a:t>optimizer: adam; learning rate costum, metrics : accuracy</a:t>
            </a:r>
            <a:endParaRPr lang="vi-VN" dirty="0"/>
          </a:p>
        </p:txBody>
      </p:sp>
    </p:spTree>
    <p:extLst>
      <p:ext uri="{BB962C8B-B14F-4D97-AF65-F5344CB8AC3E}">
        <p14:creationId xmlns:p14="http://schemas.microsoft.com/office/powerpoint/2010/main" val="254041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transformers</a:t>
            </a:r>
            <a:endParaRPr lang="vi-VN" dirty="0"/>
          </a:p>
        </p:txBody>
      </p:sp>
      <p:sp>
        <p:nvSpPr>
          <p:cNvPr id="3" name="Content Placeholder 2"/>
          <p:cNvSpPr>
            <a:spLocks noGrp="1"/>
          </p:cNvSpPr>
          <p:nvPr>
            <p:ph idx="1"/>
          </p:nvPr>
        </p:nvSpPr>
        <p:spPr/>
        <p:txBody>
          <a:bodyPr>
            <a:normAutofit/>
          </a:bodyPr>
          <a:lstStyle/>
          <a:p>
            <a:r>
              <a:rPr lang="vi-VN" sz="2800" b="1" dirty="0" smtClean="0"/>
              <a:t>Ư</a:t>
            </a:r>
            <a:r>
              <a:rPr lang="en-US" sz="2800" b="1" dirty="0" smtClean="0"/>
              <a:t>u điểm:</a:t>
            </a:r>
          </a:p>
          <a:p>
            <a:r>
              <a:rPr lang="en-US" sz="2400" dirty="0" smtClean="0"/>
              <a:t>- xử lý đồng thời các từ thay vì xử lý tuần tự từng từ</a:t>
            </a:r>
          </a:p>
          <a:p>
            <a:r>
              <a:rPr lang="en-US" sz="2400" dirty="0" smtClean="0"/>
              <a:t>- </a:t>
            </a:r>
            <a:r>
              <a:rPr lang="vi-VN" sz="2400" dirty="0"/>
              <a:t>Self Attention </a:t>
            </a:r>
            <a:r>
              <a:rPr lang="vi-VN" sz="2400" dirty="0" smtClean="0"/>
              <a:t>Layer</a:t>
            </a:r>
            <a:endParaRPr lang="en-US" sz="2400" dirty="0" smtClean="0"/>
          </a:p>
          <a:p>
            <a:r>
              <a:rPr lang="en-US" sz="2400" dirty="0" smtClean="0"/>
              <a:t>- </a:t>
            </a:r>
            <a:r>
              <a:rPr lang="vi-VN" sz="2400" dirty="0"/>
              <a:t>multi head </a:t>
            </a:r>
            <a:r>
              <a:rPr lang="vi-VN" sz="2400" dirty="0" smtClean="0"/>
              <a:t>attention</a:t>
            </a:r>
          </a:p>
          <a:p>
            <a:r>
              <a:rPr lang="vi-VN" sz="2800" b="1" dirty="0" smtClean="0"/>
              <a:t>Nhược điểm:</a:t>
            </a:r>
          </a:p>
          <a:p>
            <a:r>
              <a:rPr lang="vi-VN" sz="2400" dirty="0" smtClean="0"/>
              <a:t>- Dễ bị overfit do có quá nhiều tham số học</a:t>
            </a:r>
          </a:p>
          <a:p>
            <a:r>
              <a:rPr lang="vi-VN" sz="2400" dirty="0" smtClean="0"/>
              <a:t>- Không thể nhận biết vị trí từ ở input</a:t>
            </a:r>
            <a:endParaRPr lang="vi-VN" sz="2400" dirty="0"/>
          </a:p>
        </p:txBody>
      </p:sp>
    </p:spTree>
    <p:extLst>
      <p:ext uri="{BB962C8B-B14F-4D97-AF65-F5344CB8AC3E}">
        <p14:creationId xmlns:p14="http://schemas.microsoft.com/office/powerpoint/2010/main" val="422140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Xử lí đồng thời các từ</a:t>
            </a:r>
            <a:br>
              <a:rPr lang="vi-VN" dirty="0" smtClean="0"/>
            </a:br>
            <a:r>
              <a:rPr lang="vi-VN" dirty="0" smtClean="0"/>
              <a:t/>
            </a:r>
            <a:br>
              <a:rPr lang="vi-VN" dirty="0" smtClean="0"/>
            </a:br>
            <a:r>
              <a:rPr lang="vi-VN" sz="2000" dirty="0" smtClean="0"/>
              <a:t>- </a:t>
            </a:r>
            <a:r>
              <a:rPr lang="vi-VN" sz="2000" dirty="0"/>
              <a:t>feedforward neural nets</a:t>
            </a:r>
          </a:p>
        </p:txBody>
      </p:sp>
      <p:pic>
        <p:nvPicPr>
          <p:cNvPr id="1026" name="Picture 2" descr="https://pbcquoc.github.io/images/transformer/overview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2058912"/>
            <a:ext cx="8596668" cy="428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217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vi-VN" dirty="0"/>
              <a:t>Self Attention Layer</a:t>
            </a:r>
          </a:p>
        </p:txBody>
      </p:sp>
      <p:sp>
        <p:nvSpPr>
          <p:cNvPr id="3" name="Content Placeholder 2"/>
          <p:cNvSpPr>
            <a:spLocks noGrp="1"/>
          </p:cNvSpPr>
          <p:nvPr>
            <p:ph idx="1"/>
          </p:nvPr>
        </p:nvSpPr>
        <p:spPr>
          <a:xfrm>
            <a:off x="1942112" y="5860919"/>
            <a:ext cx="8596668" cy="3880773"/>
          </a:xfrm>
        </p:spPr>
        <p:txBody>
          <a:bodyPr/>
          <a:lstStyle/>
          <a:p>
            <a:endParaRPr lang="vi-VN" dirty="0"/>
          </a:p>
        </p:txBody>
      </p:sp>
      <p:pic>
        <p:nvPicPr>
          <p:cNvPr id="2050" name="Picture 2" descr="https://pbcquoc.github.io/images/transformer/self_atten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70" y="2835226"/>
            <a:ext cx="5329439" cy="1480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pbcquoc.github.io/images/transformer/attention_v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02" y="1722413"/>
            <a:ext cx="4320620" cy="31828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1720482" y="5364138"/>
                <a:ext cx="6510372" cy="1307922"/>
              </a:xfrm>
              <a:prstGeom prst="rect">
                <a:avLst/>
              </a:prstGeom>
              <a:noFill/>
            </p:spPr>
            <p:txBody>
              <a:bodyPr wrap="none" rtlCol="0">
                <a:spAutoFit/>
              </a:bodyPr>
              <a:lstStyle/>
              <a:p>
                <a14:m>
                  <m:oMath xmlns:m="http://schemas.openxmlformats.org/officeDocument/2006/math">
                    <m:r>
                      <a:rPr lang="vi-VN" sz="2800" i="1" smtClean="0">
                        <a:latin typeface="Cambria Math" panose="02040503050406030204" pitchFamily="18" charset="0"/>
                      </a:rPr>
                      <m:t>𝐴𝑡𝑡𝑒𝑛𝑡𝑖𝑜𝑛</m:t>
                    </m:r>
                    <m:r>
                      <a:rPr lang="vi-VN" sz="2800" b="0" i="1" smtClean="0">
                        <a:latin typeface="Cambria Math" panose="02040503050406030204" pitchFamily="18" charset="0"/>
                      </a:rPr>
                      <m:t>(</m:t>
                    </m:r>
                    <m:r>
                      <a:rPr lang="vi-VN" sz="2800" b="0" i="1" smtClean="0">
                        <a:latin typeface="Cambria Math" panose="02040503050406030204" pitchFamily="18" charset="0"/>
                      </a:rPr>
                      <m:t>𝑄</m:t>
                    </m:r>
                    <m:r>
                      <a:rPr lang="vi-VN" sz="2800" b="0" i="1" smtClean="0">
                        <a:latin typeface="Cambria Math" panose="02040503050406030204" pitchFamily="18" charset="0"/>
                      </a:rPr>
                      <m:t>,</m:t>
                    </m:r>
                    <m:r>
                      <a:rPr lang="vi-VN" sz="2800" b="0" i="1" smtClean="0">
                        <a:latin typeface="Cambria Math" panose="02040503050406030204" pitchFamily="18" charset="0"/>
                      </a:rPr>
                      <m:t>𝐾</m:t>
                    </m:r>
                    <m:r>
                      <a:rPr lang="vi-VN" sz="2800" b="0" i="1" smtClean="0">
                        <a:latin typeface="Cambria Math" panose="02040503050406030204" pitchFamily="18" charset="0"/>
                      </a:rPr>
                      <m:t>,</m:t>
                    </m:r>
                    <m:r>
                      <a:rPr lang="vi-VN" sz="2800" b="0" i="1" smtClean="0">
                        <a:latin typeface="Cambria Math" panose="02040503050406030204" pitchFamily="18" charset="0"/>
                      </a:rPr>
                      <m:t>𝑉</m:t>
                    </m:r>
                    <m:r>
                      <a:rPr lang="vi-VN" sz="2800" b="0" i="1" smtClean="0">
                        <a:latin typeface="Cambria Math" panose="02040503050406030204" pitchFamily="18" charset="0"/>
                      </a:rPr>
                      <m:t>) =</m:t>
                    </m:r>
                    <m:sSub>
                      <m:sSubPr>
                        <m:ctrlPr>
                          <a:rPr lang="vi-VN" sz="2800" b="0" i="1" smtClean="0">
                            <a:latin typeface="Cambria Math" panose="02040503050406030204" pitchFamily="18" charset="0"/>
                            <a:ea typeface="Cambria Math" panose="02040503050406030204" pitchFamily="18" charset="0"/>
                          </a:rPr>
                        </m:ctrlPr>
                      </m:sSubPr>
                      <m:e>
                        <m:r>
                          <a:rPr lang="vi-VN" sz="2800" b="0" i="1" smtClean="0">
                            <a:latin typeface="Cambria Math" panose="02040503050406030204" pitchFamily="18" charset="0"/>
                            <a:ea typeface="Cambria Math" panose="02040503050406030204" pitchFamily="18" charset="0"/>
                          </a:rPr>
                          <m:t>𝑠𝑜𝑓𝑡𝑚𝑎𝑥</m:t>
                        </m:r>
                      </m:e>
                      <m:sub>
                        <m:r>
                          <a:rPr lang="vi-VN" sz="2800" b="0" i="1" smtClean="0">
                            <a:latin typeface="Cambria Math" panose="02040503050406030204" pitchFamily="18" charset="0"/>
                            <a:ea typeface="Cambria Math" panose="02040503050406030204" pitchFamily="18" charset="0"/>
                          </a:rPr>
                          <m:t>𝑘</m:t>
                        </m:r>
                      </m:sub>
                    </m:sSub>
                    <m:d>
                      <m:dPr>
                        <m:ctrlPr>
                          <a:rPr lang="vi-VN" sz="2800" b="0" i="1" smtClean="0">
                            <a:latin typeface="Cambria Math" panose="02040503050406030204" pitchFamily="18" charset="0"/>
                            <a:ea typeface="Cambria Math" panose="02040503050406030204" pitchFamily="18" charset="0"/>
                          </a:rPr>
                        </m:ctrlPr>
                      </m:dPr>
                      <m:e>
                        <m:f>
                          <m:fPr>
                            <m:ctrlPr>
                              <a:rPr lang="vi-VN" sz="2800" b="0" i="1" smtClean="0">
                                <a:latin typeface="Cambria Math" panose="02040503050406030204" pitchFamily="18" charset="0"/>
                                <a:ea typeface="Cambria Math" panose="02040503050406030204" pitchFamily="18" charset="0"/>
                              </a:rPr>
                            </m:ctrlPr>
                          </m:fPr>
                          <m:num>
                            <m:sSup>
                              <m:sSupPr>
                                <m:ctrlPr>
                                  <a:rPr lang="vi-VN" sz="2800" b="0" i="1" smtClean="0">
                                    <a:latin typeface="Cambria Math" panose="02040503050406030204" pitchFamily="18" charset="0"/>
                                    <a:ea typeface="Cambria Math" panose="02040503050406030204" pitchFamily="18" charset="0"/>
                                  </a:rPr>
                                </m:ctrlPr>
                              </m:sSupPr>
                              <m:e>
                                <m:r>
                                  <a:rPr lang="vi-VN" sz="2800" b="0" i="1" smtClean="0">
                                    <a:latin typeface="Cambria Math" panose="02040503050406030204" pitchFamily="18" charset="0"/>
                                    <a:ea typeface="Cambria Math" panose="02040503050406030204" pitchFamily="18" charset="0"/>
                                  </a:rPr>
                                  <m:t>𝑄𝐾</m:t>
                                </m:r>
                              </m:e>
                              <m:sup>
                                <m:r>
                                  <a:rPr lang="vi-VN" sz="2800" b="0" i="1" smtClean="0">
                                    <a:latin typeface="Cambria Math" panose="02040503050406030204" pitchFamily="18" charset="0"/>
                                    <a:ea typeface="Cambria Math" panose="02040503050406030204" pitchFamily="18" charset="0"/>
                                  </a:rPr>
                                  <m:t>𝑇</m:t>
                                </m:r>
                              </m:sup>
                            </m:sSup>
                          </m:num>
                          <m:den>
                            <m:rad>
                              <m:radPr>
                                <m:degHide m:val="on"/>
                                <m:ctrlPr>
                                  <a:rPr lang="vi-VN" sz="2800" b="0" i="1" smtClean="0">
                                    <a:latin typeface="Cambria Math" panose="02040503050406030204" pitchFamily="18" charset="0"/>
                                    <a:ea typeface="Cambria Math" panose="02040503050406030204" pitchFamily="18" charset="0"/>
                                  </a:rPr>
                                </m:ctrlPr>
                              </m:radPr>
                              <m:deg/>
                              <m:e>
                                <m:sSub>
                                  <m:sSubPr>
                                    <m:ctrlPr>
                                      <a:rPr lang="vi-VN" sz="2800" b="0" i="1" smtClean="0">
                                        <a:latin typeface="Cambria Math" panose="02040503050406030204" pitchFamily="18" charset="0"/>
                                        <a:ea typeface="Cambria Math" panose="02040503050406030204" pitchFamily="18" charset="0"/>
                                      </a:rPr>
                                    </m:ctrlPr>
                                  </m:sSubPr>
                                  <m:e>
                                    <m:r>
                                      <a:rPr lang="vi-VN" sz="2800" b="0" i="1" smtClean="0">
                                        <a:latin typeface="Cambria Math" panose="02040503050406030204" pitchFamily="18" charset="0"/>
                                        <a:ea typeface="Cambria Math" panose="02040503050406030204" pitchFamily="18" charset="0"/>
                                      </a:rPr>
                                      <m:t>𝑑</m:t>
                                    </m:r>
                                  </m:e>
                                  <m:sub>
                                    <m:r>
                                      <a:rPr lang="vi-VN" sz="2800" b="0" i="1" smtClean="0">
                                        <a:latin typeface="Cambria Math" panose="02040503050406030204" pitchFamily="18" charset="0"/>
                                        <a:ea typeface="Cambria Math" panose="02040503050406030204" pitchFamily="18" charset="0"/>
                                      </a:rPr>
                                      <m:t>𝑘</m:t>
                                    </m:r>
                                  </m:sub>
                                </m:sSub>
                              </m:e>
                            </m:rad>
                          </m:den>
                        </m:f>
                      </m:e>
                    </m:d>
                    <m:r>
                      <a:rPr lang="vi-VN" sz="2800" b="0" i="1" smtClean="0">
                        <a:latin typeface="Cambria Math" panose="02040503050406030204" pitchFamily="18" charset="0"/>
                        <a:ea typeface="Cambria Math" panose="02040503050406030204" pitchFamily="18" charset="0"/>
                      </a:rPr>
                      <m:t>𝑉</m:t>
                    </m:r>
                  </m:oMath>
                </a14:m>
                <a:r>
                  <a:rPr lang="vi-VN" sz="2800" dirty="0" smtClean="0"/>
                  <a:t> </a:t>
                </a:r>
                <a:endParaRPr lang="vi-VN" sz="2800" dirty="0"/>
              </a:p>
              <a:p>
                <a:endParaRPr lang="vi-VN"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0482" y="5364138"/>
                <a:ext cx="6510372" cy="1307922"/>
              </a:xfrm>
              <a:prstGeom prst="rect">
                <a:avLst/>
              </a:prstGeom>
              <a:blipFill rotWithShape="0">
                <a:blip r:embed="rId4"/>
                <a:stretch>
                  <a:fillRect/>
                </a:stretch>
              </a:blipFill>
            </p:spPr>
            <p:txBody>
              <a:bodyPr/>
              <a:lstStyle/>
              <a:p>
                <a:r>
                  <a:rPr lang="vi-VN">
                    <a:noFill/>
                  </a:rPr>
                  <a:t> </a:t>
                </a:r>
              </a:p>
            </p:txBody>
          </p:sp>
        </mc:Fallback>
      </mc:AlternateContent>
    </p:spTree>
    <p:extLst>
      <p:ext uri="{BB962C8B-B14F-4D97-AF65-F5344CB8AC3E}">
        <p14:creationId xmlns:p14="http://schemas.microsoft.com/office/powerpoint/2010/main" val="3212554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Multi Head Attention</a:t>
            </a:r>
            <a:br>
              <a:rPr lang="vi-VN" dirty="0"/>
            </a:br>
            <a:endParaRPr lang="vi-VN" dirty="0"/>
          </a:p>
        </p:txBody>
      </p:sp>
      <p:pic>
        <p:nvPicPr>
          <p:cNvPr id="3074" name="Picture 2" descr="https://pbcquoc.github.io/images/transformer/multi_head_atten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88" y="1486967"/>
            <a:ext cx="6757851" cy="503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708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P</a:t>
            </a:r>
            <a:r>
              <a:rPr lang="vi-VN" dirty="0" smtClean="0"/>
              <a:t>osition </a:t>
            </a:r>
            <a:r>
              <a:rPr lang="vi-VN" dirty="0"/>
              <a:t>encoding</a:t>
            </a:r>
            <a:br>
              <a:rPr lang="vi-VN" dirty="0"/>
            </a:br>
            <a:r>
              <a:rPr lang="vi-VN" sz="2000" dirty="0" smtClean="0"/>
              <a:t>- giải quyết vấn đề không </a:t>
            </a:r>
            <a:r>
              <a:rPr lang="vi-VN" sz="2000" dirty="0"/>
              <a:t>thể nhận biết vị trí từ ở input</a:t>
            </a:r>
            <a:r>
              <a:rPr lang="vi-VN" dirty="0"/>
              <a:t/>
            </a:r>
            <a:br>
              <a:rPr lang="vi-VN" dirty="0"/>
            </a:br>
            <a:endParaRPr lang="vi-VN" dirty="0"/>
          </a:p>
        </p:txBody>
      </p:sp>
      <p:pic>
        <p:nvPicPr>
          <p:cNvPr id="5122" name="Picture 2" descr="https://pbcquoc.github.io/images/transformer/embedd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725367"/>
            <a:ext cx="4689425" cy="41326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745498" y="1834590"/>
                <a:ext cx="4230170" cy="1181484"/>
              </a:xfrm>
              <a:prstGeom prst="rect">
                <a:avLst/>
              </a:prstGeom>
              <a:noFill/>
            </p:spPr>
            <p:txBody>
              <a:bodyPr wrap="square" lIns="0" tIns="0" rIns="0" bIns="0" rtlCol="0">
                <a:spAutoFit/>
              </a:bodyPr>
              <a:lstStyle/>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𝑃𝐸</m:t>
                        </m:r>
                      </m:e>
                      <m:sub>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ị </m:t>
                        </m:r>
                        <m:r>
                          <a:rPr lang="vi-VN" b="0" i="1" smtClean="0">
                            <a:latin typeface="Cambria Math" panose="02040503050406030204" pitchFamily="18" charset="0"/>
                          </a:rPr>
                          <m:t>𝑡𝑟</m:t>
                        </m:r>
                        <m:r>
                          <a:rPr lang="vi-VN" b="0" i="1" smtClean="0">
                            <a:latin typeface="Cambria Math" panose="02040503050406030204" pitchFamily="18" charset="0"/>
                          </a:rPr>
                          <m:t>í, 2</m:t>
                        </m:r>
                        <m:r>
                          <a:rPr lang="vi-VN" b="0" i="1" smtClean="0">
                            <a:latin typeface="Cambria Math" panose="02040503050406030204" pitchFamily="18" charset="0"/>
                          </a:rPr>
                          <m:t>𝑖</m:t>
                        </m:r>
                        <m:r>
                          <a:rPr lang="vi-VN" b="0" i="1" smtClean="0">
                            <a:latin typeface="Cambria Math" panose="02040503050406030204" pitchFamily="18" charset="0"/>
                          </a:rPr>
                          <m:t>)</m:t>
                        </m:r>
                      </m:sub>
                    </m:sSub>
                    <m:r>
                      <a:rPr lang="vi-VN" b="0" i="1" smtClean="0">
                        <a:latin typeface="Cambria Math" panose="02040503050406030204" pitchFamily="18" charset="0"/>
                      </a:rPr>
                      <m:t>=</m:t>
                    </m:r>
                    <m:r>
                      <m:rPr>
                        <m:sty m:val="p"/>
                      </m:rPr>
                      <a:rPr lang="vi-VN" b="0" i="1" smtClean="0">
                        <a:latin typeface="Cambria Math" panose="02040503050406030204" pitchFamily="18" charset="0"/>
                      </a:rPr>
                      <m:t>sin</m:t>
                    </m:r>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ị </m:t>
                    </m:r>
                    <m:r>
                      <a:rPr lang="vi-VN" b="0" i="1" smtClean="0">
                        <a:latin typeface="Cambria Math" panose="02040503050406030204" pitchFamily="18" charset="0"/>
                      </a:rPr>
                      <m:t>𝑡𝑟</m:t>
                    </m:r>
                    <m:r>
                      <a:rPr lang="vi-VN" b="0" i="1" smtClean="0">
                        <a:latin typeface="Cambria Math" panose="02040503050406030204" pitchFamily="18" charset="0"/>
                      </a:rPr>
                      <m:t>í /</m:t>
                    </m:r>
                  </m:oMath>
                </a14:m>
                <a:r>
                  <a:rPr lang="vi-VN" dirty="0" smtClean="0"/>
                  <a:t> </a:t>
                </a:r>
                <a14:m>
                  <m:oMath xmlns:m="http://schemas.openxmlformats.org/officeDocument/2006/math">
                    <m:sSup>
                      <m:sSupPr>
                        <m:ctrlPr>
                          <a:rPr lang="vi-VN" i="1" dirty="0" smtClean="0">
                            <a:latin typeface="Cambria Math" panose="02040503050406030204" pitchFamily="18" charset="0"/>
                          </a:rPr>
                        </m:ctrlPr>
                      </m:sSupPr>
                      <m:e>
                        <m:r>
                          <a:rPr lang="vi-VN" b="0" i="1" dirty="0" smtClean="0">
                            <a:latin typeface="Cambria Math" panose="02040503050406030204" pitchFamily="18" charset="0"/>
                          </a:rPr>
                          <m:t>10000</m:t>
                        </m:r>
                      </m:e>
                      <m:sup>
                        <m:r>
                          <a:rPr lang="vi-VN" b="0" i="1" dirty="0" smtClean="0">
                            <a:latin typeface="Cambria Math" panose="02040503050406030204" pitchFamily="18" charset="0"/>
                          </a:rPr>
                          <m:t>2</m:t>
                        </m:r>
                        <m:r>
                          <a:rPr lang="vi-VN" b="0" i="1" dirty="0" smtClean="0">
                            <a:latin typeface="Cambria Math" panose="02040503050406030204" pitchFamily="18" charset="0"/>
                          </a:rPr>
                          <m:t>𝑖</m:t>
                        </m:r>
                        <m:r>
                          <a:rPr lang="vi-VN" b="0" i="1" dirty="0" smtClean="0">
                            <a:latin typeface="Cambria Math" panose="02040503050406030204" pitchFamily="18" charset="0"/>
                          </a:rPr>
                          <m:t>/</m:t>
                        </m:r>
                        <m:sSub>
                          <m:sSubPr>
                            <m:ctrlPr>
                              <a:rPr lang="vi-VN" b="0" i="1" dirty="0" smtClean="0">
                                <a:latin typeface="Cambria Math" panose="02040503050406030204" pitchFamily="18" charset="0"/>
                              </a:rPr>
                            </m:ctrlPr>
                          </m:sSubPr>
                          <m:e>
                            <m:r>
                              <a:rPr lang="vi-VN" b="0" i="1" dirty="0" smtClean="0">
                                <a:latin typeface="Cambria Math" panose="02040503050406030204" pitchFamily="18" charset="0"/>
                              </a:rPr>
                              <m:t>𝑑</m:t>
                            </m:r>
                          </m:e>
                          <m:sub>
                            <m:r>
                              <a:rPr lang="vi-VN" b="0" i="1" dirty="0" smtClean="0">
                                <a:latin typeface="Cambria Math" panose="02040503050406030204" pitchFamily="18" charset="0"/>
                              </a:rPr>
                              <m:t>𝑚𝑜𝑑𝑒𝑙</m:t>
                            </m:r>
                          </m:sub>
                        </m:sSub>
                      </m:sup>
                    </m:sSup>
                    <m:r>
                      <a:rPr lang="vi-VN" b="0" i="1" dirty="0" smtClean="0">
                        <a:latin typeface="Cambria Math" panose="02040503050406030204" pitchFamily="18" charset="0"/>
                      </a:rPr>
                      <m:t>)</m:t>
                    </m:r>
                  </m:oMath>
                </a14:m>
                <a:endParaRPr lang="vi-VN" b="0" dirty="0" smtClean="0"/>
              </a:p>
              <a:p>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𝑃𝐸</m:t>
                        </m:r>
                      </m:e>
                      <m:sub>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ị </m:t>
                        </m:r>
                        <m:r>
                          <a:rPr lang="vi-VN" b="0" i="1" smtClean="0">
                            <a:latin typeface="Cambria Math" panose="02040503050406030204" pitchFamily="18" charset="0"/>
                          </a:rPr>
                          <m:t>𝑡𝑟</m:t>
                        </m:r>
                        <m:r>
                          <a:rPr lang="vi-VN" b="0" i="1" smtClean="0">
                            <a:latin typeface="Cambria Math" panose="02040503050406030204" pitchFamily="18" charset="0"/>
                          </a:rPr>
                          <m:t>í, 2</m:t>
                        </m:r>
                        <m:r>
                          <a:rPr lang="vi-VN" b="0" i="1" smtClean="0">
                            <a:latin typeface="Cambria Math" panose="02040503050406030204" pitchFamily="18" charset="0"/>
                          </a:rPr>
                          <m:t>𝑖</m:t>
                        </m:r>
                        <m:r>
                          <a:rPr lang="vi-VN" b="0" i="1" smtClean="0">
                            <a:latin typeface="Cambria Math" panose="02040503050406030204" pitchFamily="18" charset="0"/>
                          </a:rPr>
                          <m:t>+1)</m:t>
                        </m:r>
                      </m:sub>
                    </m:sSub>
                    <m:r>
                      <a:rPr lang="vi-VN" b="0" i="1" smtClean="0">
                        <a:latin typeface="Cambria Math" panose="02040503050406030204" pitchFamily="18" charset="0"/>
                      </a:rPr>
                      <m:t>=</m:t>
                    </m:r>
                    <m:r>
                      <a:rPr lang="vi-VN" b="0" i="1" smtClean="0">
                        <a:latin typeface="Cambria Math" panose="02040503050406030204" pitchFamily="18" charset="0"/>
                      </a:rPr>
                      <m:t>𝑐𝑜</m:t>
                    </m:r>
                    <m:r>
                      <a:rPr lang="vi-VN" b="0" i="1" smtClean="0">
                        <a:latin typeface="Cambria Math" panose="02040503050406030204" pitchFamily="18" charset="0"/>
                      </a:rPr>
                      <m:t>⁡(</m:t>
                    </m:r>
                    <m:r>
                      <a:rPr lang="vi-VN" b="0" i="1" smtClean="0">
                        <a:latin typeface="Cambria Math" panose="02040503050406030204" pitchFamily="18" charset="0"/>
                      </a:rPr>
                      <m:t>𝑣</m:t>
                    </m:r>
                    <m:r>
                      <a:rPr lang="vi-VN" b="0" i="1" smtClean="0">
                        <a:latin typeface="Cambria Math" panose="02040503050406030204" pitchFamily="18" charset="0"/>
                      </a:rPr>
                      <m:t>ị </m:t>
                    </m:r>
                    <m:r>
                      <a:rPr lang="vi-VN" b="0" i="1" smtClean="0">
                        <a:latin typeface="Cambria Math" panose="02040503050406030204" pitchFamily="18" charset="0"/>
                      </a:rPr>
                      <m:t>𝑡𝑟</m:t>
                    </m:r>
                    <m:r>
                      <a:rPr lang="vi-VN" b="0" i="1" smtClean="0">
                        <a:latin typeface="Cambria Math" panose="02040503050406030204" pitchFamily="18" charset="0"/>
                      </a:rPr>
                      <m:t>í /</m:t>
                    </m:r>
                  </m:oMath>
                </a14:m>
                <a:r>
                  <a:rPr lang="vi-VN" dirty="0" smtClean="0"/>
                  <a:t> </a:t>
                </a:r>
                <a14:m>
                  <m:oMath xmlns:m="http://schemas.openxmlformats.org/officeDocument/2006/math">
                    <m:sSup>
                      <m:sSupPr>
                        <m:ctrlPr>
                          <a:rPr lang="vi-VN" i="1" dirty="0" smtClean="0">
                            <a:latin typeface="Cambria Math" panose="02040503050406030204" pitchFamily="18" charset="0"/>
                          </a:rPr>
                        </m:ctrlPr>
                      </m:sSupPr>
                      <m:e>
                        <m:r>
                          <a:rPr lang="vi-VN" b="0" i="1" dirty="0" smtClean="0">
                            <a:latin typeface="Cambria Math" panose="02040503050406030204" pitchFamily="18" charset="0"/>
                          </a:rPr>
                          <m:t>10000</m:t>
                        </m:r>
                      </m:e>
                      <m:sup>
                        <m:r>
                          <a:rPr lang="vi-VN" b="0" i="1" dirty="0" smtClean="0">
                            <a:latin typeface="Cambria Math" panose="02040503050406030204" pitchFamily="18" charset="0"/>
                          </a:rPr>
                          <m:t>2</m:t>
                        </m:r>
                        <m:r>
                          <a:rPr lang="vi-VN" b="0" i="1" dirty="0" smtClean="0">
                            <a:latin typeface="Cambria Math" panose="02040503050406030204" pitchFamily="18" charset="0"/>
                          </a:rPr>
                          <m:t>𝑖</m:t>
                        </m:r>
                        <m:r>
                          <a:rPr lang="vi-VN" b="0" i="1" dirty="0" smtClean="0">
                            <a:latin typeface="Cambria Math" panose="02040503050406030204" pitchFamily="18" charset="0"/>
                          </a:rPr>
                          <m:t>/</m:t>
                        </m:r>
                        <m:sSub>
                          <m:sSubPr>
                            <m:ctrlPr>
                              <a:rPr lang="vi-VN" b="0" i="1" dirty="0" smtClean="0">
                                <a:latin typeface="Cambria Math" panose="02040503050406030204" pitchFamily="18" charset="0"/>
                              </a:rPr>
                            </m:ctrlPr>
                          </m:sSubPr>
                          <m:e>
                            <m:r>
                              <a:rPr lang="vi-VN" b="0" i="1" dirty="0" smtClean="0">
                                <a:latin typeface="Cambria Math" panose="02040503050406030204" pitchFamily="18" charset="0"/>
                              </a:rPr>
                              <m:t>𝑑</m:t>
                            </m:r>
                          </m:e>
                          <m:sub>
                            <m:r>
                              <a:rPr lang="vi-VN" b="0" i="1" dirty="0" smtClean="0">
                                <a:latin typeface="Cambria Math" panose="02040503050406030204" pitchFamily="18" charset="0"/>
                              </a:rPr>
                              <m:t>𝑚𝑜𝑑𝑒𝑙</m:t>
                            </m:r>
                          </m:sub>
                        </m:sSub>
                      </m:sup>
                    </m:sSup>
                    <m:r>
                      <a:rPr lang="vi-VN" b="0" i="1" dirty="0" smtClean="0">
                        <a:latin typeface="Cambria Math" panose="02040503050406030204" pitchFamily="18" charset="0"/>
                      </a:rPr>
                      <m:t>)</m:t>
                    </m:r>
                  </m:oMath>
                </a14:m>
                <a:endParaRPr lang="vi-VN" b="0" dirty="0" smtClean="0"/>
              </a:p>
              <a:p>
                <a:endParaRPr lang="vi-VN" dirty="0"/>
              </a:p>
              <a:p>
                <a:endParaRPr lang="vi-VN" dirty="0"/>
              </a:p>
            </p:txBody>
          </p:sp>
        </mc:Choice>
        <mc:Fallback xmlns="">
          <p:sp>
            <p:nvSpPr>
              <p:cNvPr id="4" name="TextBox 3"/>
              <p:cNvSpPr txBox="1">
                <a:spLocks noRot="1" noChangeAspect="1" noMove="1" noResize="1" noEditPoints="1" noAdjustHandles="1" noChangeArrowheads="1" noChangeShapeType="1" noTextEdit="1"/>
              </p:cNvSpPr>
              <p:nvPr/>
            </p:nvSpPr>
            <p:spPr>
              <a:xfrm>
                <a:off x="745498" y="1834590"/>
                <a:ext cx="4230170" cy="1181484"/>
              </a:xfrm>
              <a:prstGeom prst="rect">
                <a:avLst/>
              </a:prstGeom>
              <a:blipFill rotWithShape="0">
                <a:blip r:embed="rId3"/>
                <a:stretch>
                  <a:fillRect l="-1873" t="-2577"/>
                </a:stretch>
              </a:blipFill>
            </p:spPr>
            <p:txBody>
              <a:bodyPr/>
              <a:lstStyle/>
              <a:p>
                <a:r>
                  <a:rPr lang="vi-VN">
                    <a:noFill/>
                  </a:rPr>
                  <a:t> </a:t>
                </a:r>
              </a:p>
            </p:txBody>
          </p:sp>
        </mc:Fallback>
      </mc:AlternateContent>
    </p:spTree>
    <p:extLst>
      <p:ext uri="{BB962C8B-B14F-4D97-AF65-F5344CB8AC3E}">
        <p14:creationId xmlns:p14="http://schemas.microsoft.com/office/powerpoint/2010/main" val="2190491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Encoder</a:t>
            </a:r>
            <a:br>
              <a:rPr lang="vi-VN" dirty="0" smtClean="0"/>
            </a:br>
            <a:r>
              <a:rPr lang="vi-VN" dirty="0" smtClean="0"/>
              <a:t/>
            </a:r>
            <a:br>
              <a:rPr lang="vi-VN" dirty="0" smtClean="0"/>
            </a:br>
            <a:r>
              <a:rPr lang="vi-VN" sz="2700" dirty="0" smtClean="0">
                <a:solidFill>
                  <a:schemeClr val="tx1"/>
                </a:solidFill>
              </a:rPr>
              <a:t>- Bao gồm:</a:t>
            </a:r>
            <a:br>
              <a:rPr lang="vi-VN" sz="2700" dirty="0" smtClean="0">
                <a:solidFill>
                  <a:schemeClr val="tx1"/>
                </a:solidFill>
              </a:rPr>
            </a:br>
            <a:r>
              <a:rPr lang="vi-VN" sz="2700" dirty="0" smtClean="0">
                <a:solidFill>
                  <a:schemeClr val="tx1"/>
                </a:solidFill>
              </a:rPr>
              <a:t>  + Input embedding</a:t>
            </a:r>
            <a:br>
              <a:rPr lang="vi-VN" sz="2700" dirty="0" smtClean="0">
                <a:solidFill>
                  <a:schemeClr val="tx1"/>
                </a:solidFill>
              </a:rPr>
            </a:br>
            <a:r>
              <a:rPr lang="vi-VN" sz="2700" dirty="0">
                <a:solidFill>
                  <a:schemeClr val="tx1"/>
                </a:solidFill>
              </a:rPr>
              <a:t> </a:t>
            </a:r>
            <a:r>
              <a:rPr lang="vi-VN" sz="2700" dirty="0" smtClean="0">
                <a:solidFill>
                  <a:schemeClr val="tx1"/>
                </a:solidFill>
              </a:rPr>
              <a:t> + Positional encoding</a:t>
            </a:r>
            <a:br>
              <a:rPr lang="vi-VN" sz="2700" dirty="0" smtClean="0">
                <a:solidFill>
                  <a:schemeClr val="tx1"/>
                </a:solidFill>
              </a:rPr>
            </a:br>
            <a:r>
              <a:rPr lang="vi-VN" sz="2700" dirty="0">
                <a:solidFill>
                  <a:schemeClr val="tx1"/>
                </a:solidFill>
              </a:rPr>
              <a:t> </a:t>
            </a:r>
            <a:r>
              <a:rPr lang="vi-VN" sz="2700" dirty="0" smtClean="0">
                <a:solidFill>
                  <a:schemeClr val="tx1"/>
                </a:solidFill>
              </a:rPr>
              <a:t> + Số lượng encoder layer</a:t>
            </a:r>
            <a:endParaRPr lang="vi-VN" sz="2700" dirty="0">
              <a:solidFill>
                <a:schemeClr val="tx1"/>
              </a:solidFill>
            </a:endParaRPr>
          </a:p>
        </p:txBody>
      </p:sp>
      <p:pic>
        <p:nvPicPr>
          <p:cNvPr id="6146" name="Picture 2" descr="https://pbcquoc.github.io/images/transformer/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813" y="2055082"/>
            <a:ext cx="4734371" cy="427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27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 hình Encoder của project</a:t>
            </a:r>
            <a:endParaRPr lang="vi-V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026" y="1591688"/>
            <a:ext cx="7163494" cy="5091123"/>
          </a:xfrm>
          <a:prstGeom prst="rect">
            <a:avLst/>
          </a:prstGeom>
        </p:spPr>
      </p:pic>
    </p:spTree>
    <p:extLst>
      <p:ext uri="{BB962C8B-B14F-4D97-AF65-F5344CB8AC3E}">
        <p14:creationId xmlns:p14="http://schemas.microsoft.com/office/powerpoint/2010/main" val="1629721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583</TotalTime>
  <Words>279</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Tahoma</vt:lpstr>
      <vt:lpstr>Trebuchet MS</vt:lpstr>
      <vt:lpstr>Wingdings 3</vt:lpstr>
      <vt:lpstr>Facet</vt:lpstr>
      <vt:lpstr>Đề tài:</vt:lpstr>
      <vt:lpstr>Mô hình TEFPA:</vt:lpstr>
      <vt:lpstr>Mô hình: transformers</vt:lpstr>
      <vt:lpstr>Xử lí đồng thời các từ  - feedforward neural nets</vt:lpstr>
      <vt:lpstr>Self Attention Layer</vt:lpstr>
      <vt:lpstr>Multi Head Attention </vt:lpstr>
      <vt:lpstr>Position encoding - giải quyết vấn đề không thể nhận biết vị trí từ ở input </vt:lpstr>
      <vt:lpstr>Encoder  - Bao gồm:   + Input embedding   + Positional encoding   + Số lượng encoder layer</vt:lpstr>
      <vt:lpstr>Mô hình Encoder của project</vt:lpstr>
      <vt:lpstr>Encoder layer</vt:lpstr>
      <vt:lpstr>Decoder</vt:lpstr>
      <vt:lpstr>Decoder Layer</vt:lpstr>
      <vt:lpstr>Padding mask &amp; Look ahead mask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dc:title>
  <dc:creator>pc</dc:creator>
  <cp:lastModifiedBy>pc</cp:lastModifiedBy>
  <cp:revision>16</cp:revision>
  <dcterms:created xsi:type="dcterms:W3CDTF">2021-01-17T14:30:45Z</dcterms:created>
  <dcterms:modified xsi:type="dcterms:W3CDTF">2021-01-22T09:33:06Z</dcterms:modified>
</cp:coreProperties>
</file>