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7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5" r:id="rId15"/>
    <p:sldId id="272" r:id="rId16"/>
    <p:sldId id="276" r:id="rId17"/>
    <p:sldId id="274" r:id="rId18"/>
    <p:sldId id="273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5" d="100"/>
          <a:sy n="105" d="100"/>
        </p:scale>
        <p:origin x="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9D68-9C12-5E4F-AD77-283CDF96E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5D52D-AB86-AA44-89A9-AC08F4B8C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FD21-9FAD-1648-B6F2-D7CEF99C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9983-469E-A94A-97D5-7083EBF9FF0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5CF4A-18CD-DA4D-9DCE-B870ED3A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0F6A1-F465-3845-8DB6-5F1E6556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5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E145-1D6C-1140-AECB-0FBD6014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472E8-849C-AF4F-BE28-8CD1ECCFC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1A87-B229-644F-9D17-BEE1C9C0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9983-469E-A94A-97D5-7083EBF9FF0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DFA75-735E-ED49-B896-12C4AD69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819D-C8EC-FC4A-8715-6DB1EC84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4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EB2A9-FE10-B144-84F5-2BC6239E0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14829-4DA2-A944-BDE9-57DDCCF76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77502-BF41-1E47-B8BA-9F478327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9983-469E-A94A-97D5-7083EBF9FF0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0459C-506F-4F4C-82A9-A4326529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41EA7-0F53-9F4E-99CA-0A62CF64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1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1010-246C-C24E-8EBF-B2AB3805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B094-1402-A943-818C-1E0161C4D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A03E5-CE85-2340-88CB-176EA1BD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9983-469E-A94A-97D5-7083EBF9FF0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78FE7-189F-3D4C-9631-8F210AF3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44F05-7024-5545-94D7-CE45C73F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4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2454-13FB-AC41-97D1-D69C5510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C516F-6145-F745-BA98-1039E3EC4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BF7BB-ED62-844F-8A65-C58057C4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9983-469E-A94A-97D5-7083EBF9FF0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74088-2563-2546-A423-6F29EF5F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A3236-34D1-E740-9A95-8416647E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95A7-A7AD-9E47-A829-7C903E22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095E-333A-3B48-826A-BCEA194EE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599"/>
            <a:ext cx="5181600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4F63A-C821-0240-A617-6D4E1BC8F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599"/>
            <a:ext cx="51816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E397D-F1C7-2B48-97D9-4C7C89B7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9983-469E-A94A-97D5-7083EBF9FF0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6B627-ECD2-F248-9061-4DF1C967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5607B-DBAC-C847-8B2C-34641245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3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52E1-5A21-D049-B6A9-C5E42F26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296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A089C-A5E6-7845-84B5-892162F95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71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84C8D-2D66-BA48-B9A3-70010093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62199"/>
            <a:ext cx="5157787" cy="32806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9DCBE-8D82-FC43-9F90-22B0C2436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71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A87BE-D342-AF4E-B25E-82EBB2EDE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62199"/>
            <a:ext cx="5183188" cy="32806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D97BC-90C0-8441-9D08-23AD84DD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9983-469E-A94A-97D5-7083EBF9FF0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EB302-4A16-A541-B3DE-DD651877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46D3A-A2A0-CD45-AE4E-46B4E397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8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8C74-36E1-2147-905E-EA9B094F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0E7E1-F958-0644-B38B-694C31D5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9983-469E-A94A-97D5-7083EBF9FF0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DF764-3F4C-B943-A4BC-4A0E6B04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BE73A-F22B-C243-85D3-59CB3461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6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CABD2-BFD1-8342-AFE2-6072F31A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9983-469E-A94A-97D5-7083EBF9FF0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78F9F-D287-084D-9D76-996B3778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55518-8D7A-C741-9B27-EF5CA12A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3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D841-C9B4-3C48-BA47-23DAA9F8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FA7F-0B68-144C-BA68-53C432271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D36CF-0C2A-8F46-8A85-F4AC93A55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C2E97-48D0-6645-8530-E0E95756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9983-469E-A94A-97D5-7083EBF9FF0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82B3F-3138-EB4E-AFD6-A5DE0441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971A1-D385-8C43-88A5-71E47CFF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6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A7B2-E0D0-BA4B-ABF8-28E82032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CA4D9-049A-E346-A595-201DB555A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D4D6A-E56C-DF49-8718-1CA890BDA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A261D-4CCD-5844-8DE5-BCAED294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9983-469E-A94A-97D5-7083EBF9FF0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8F3F0-4442-FD41-81B1-03CC384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8C5EC-E501-DA48-8746-1B929CCF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17EE54-83B6-76DE-6D94-2CCD023CFD4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27559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822A8-E57F-4749-AF18-A5BCFBCE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010CC-2EB0-BA40-A9EC-684753BA0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E4560-6447-2046-90D8-09C50B1ED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99983-469E-A94A-97D5-7083EBF9FF0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8B227-5F4A-DF44-8E29-3584A4B28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B5FA1-D72E-2648-AF4E-2C72CC8BC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B52C4-CF6F-3D45-8181-246DE4E2A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hyperlink" Target="https://nlmixr2.github.io/babelmixr2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ruminate.ubiquity.tool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PKNCA/" TargetMode="External"/><Relationship Id="rId2" Type="http://schemas.openxmlformats.org/officeDocument/2006/relationships/hyperlink" Target="https://github.com/billdenney/pknca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EBCD00-BA2C-B06C-0E97-592111D6D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1B0D0-EEF7-6D46-A06B-170ECD1AC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PKNCA for Noncompartmental Analysis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42EE3-82A0-A946-A127-CBB0D24DF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 September 2023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Bill Denney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 Predictions, LLC</a:t>
            </a:r>
          </a:p>
        </p:txBody>
      </p:sp>
    </p:spTree>
    <p:extLst>
      <p:ext uri="{BB962C8B-B14F-4D97-AF65-F5344CB8AC3E}">
        <p14:creationId xmlns:p14="http://schemas.microsoft.com/office/powerpoint/2010/main" val="126132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interval selection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317943"/>
            <a:ext cx="4572000" cy="2488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844" y="3133052"/>
            <a:ext cx="4572000" cy="248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reeform 3"/>
          <p:cNvSpPr/>
          <p:nvPr/>
        </p:nvSpPr>
        <p:spPr>
          <a:xfrm>
            <a:off x="2963238" y="3977640"/>
            <a:ext cx="2157402" cy="1051560"/>
          </a:xfrm>
          <a:custGeom>
            <a:avLst/>
            <a:gdLst>
              <a:gd name="connsiteX0" fmla="*/ 8562 w 2157402"/>
              <a:gd name="connsiteY0" fmla="*/ 0 h 1051560"/>
              <a:gd name="connsiteX1" fmla="*/ 328602 w 2157402"/>
              <a:gd name="connsiteY1" fmla="*/ 746760 h 1051560"/>
              <a:gd name="connsiteX2" fmla="*/ 2157402 w 2157402"/>
              <a:gd name="connsiteY2" fmla="*/ 1051560 h 10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02" h="1051560">
                <a:moveTo>
                  <a:pt x="8562" y="0"/>
                </a:moveTo>
                <a:cubicBezTo>
                  <a:pt x="-10488" y="285750"/>
                  <a:pt x="-29538" y="571500"/>
                  <a:pt x="328602" y="746760"/>
                </a:cubicBezTo>
                <a:cubicBezTo>
                  <a:pt x="686742" y="922020"/>
                  <a:pt x="1422072" y="986790"/>
                  <a:pt x="2157402" y="1051560"/>
                </a:cubicBezTo>
              </a:path>
            </a:pathLst>
          </a:custGeom>
          <a:noFill/>
          <a:ln w="508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concentration data into PKNCA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in your data however makes sense for you (load a .csv file, connect to a database, read from a webserver, …)</a:t>
            </a:r>
          </a:p>
          <a:p>
            <a:pPr marL="0" indent="0">
              <a:spcBef>
                <a:spcPts val="336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d_conc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read.csv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"concentration.csv"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Make a </a:t>
            </a:r>
            <a:r>
              <a:rPr lang="en-US" dirty="0" err="1"/>
              <a:t>PKNCAconc</a:t>
            </a:r>
            <a:r>
              <a:rPr lang="en-US" dirty="0"/>
              <a:t> object specifying the columns for concentration, time, and grouping factors.</a:t>
            </a:r>
          </a:p>
          <a:p>
            <a:pPr marL="684213" indent="-684213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o_conc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PKNCAconc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d_conc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concentration</a:t>
            </a:r>
            <a:r>
              <a:rPr lang="en-US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Subject is automatically detected as the last grouping factor before a /</a:t>
            </a:r>
          </a:p>
          <a:p>
            <a:pPr marL="684213" indent="-684213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o_conc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PKNCAconc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d_conc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concentration</a:t>
            </a:r>
            <a:r>
              <a:rPr lang="en-US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analyte</a:t>
            </a:r>
            <a:r>
              <a:rPr lang="en-US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5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dosing data into PKNCA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for </a:t>
            </a:r>
            <a:r>
              <a:rPr lang="en-US" dirty="0" err="1"/>
              <a:t>PKNCAconc</a:t>
            </a:r>
            <a:r>
              <a:rPr lang="en-US" dirty="0"/>
              <a:t>, read the data in however works in your environment.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d_dose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8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"dose.csv"</a:t>
            </a:r>
            <a:r>
              <a:rPr lang="en-US" sz="18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/>
          </a:p>
          <a:p>
            <a:r>
              <a:rPr lang="en-US" dirty="0"/>
              <a:t>Indicate the dose amount, dosing time, and grouping factors.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o_dose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PKNCAdose</a:t>
            </a:r>
            <a:r>
              <a:rPr lang="en-US" sz="18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d_dose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dose</a:t>
            </a:r>
            <a:r>
              <a:rPr lang="en-US" sz="1800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800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treatment</a:t>
            </a:r>
            <a:r>
              <a:rPr lang="en-US" sz="1800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sz="18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/>
          </a:p>
          <a:p>
            <a:pPr lvl="1"/>
            <a:r>
              <a:rPr lang="en-US" dirty="0"/>
              <a:t>The amount and time columns can be named anything, but the grouping factors must be a subset of the groups for </a:t>
            </a:r>
            <a:r>
              <a:rPr lang="en-US" dirty="0" err="1"/>
              <a:t>PKNCAconc</a:t>
            </a:r>
            <a:r>
              <a:rPr lang="en-US" dirty="0"/>
              <a:t>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o_conc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PKNCAconc</a:t>
            </a:r>
            <a:r>
              <a:rPr lang="en-US" sz="18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d_conc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concentration</a:t>
            </a:r>
            <a:r>
              <a:rPr lang="en-US" sz="1800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800" dirty="0" err="1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treatment+subject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/analyte</a:t>
            </a:r>
            <a:r>
              <a:rPr lang="en-US" sz="18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o_dose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PKNCAdose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d_dose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dose~time|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treatment+subject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o_dose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PKNCAdose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d_dose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dose~time|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treatment+subject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Freeform 4"/>
          <p:cNvSpPr/>
          <p:nvPr/>
        </p:nvSpPr>
        <p:spPr>
          <a:xfrm>
            <a:off x="632460" y="4585753"/>
            <a:ext cx="205740" cy="198120"/>
          </a:xfrm>
          <a:custGeom>
            <a:avLst/>
            <a:gdLst>
              <a:gd name="connsiteX0" fmla="*/ 0 w 350520"/>
              <a:gd name="connsiteY0" fmla="*/ 106680 h 291620"/>
              <a:gd name="connsiteX1" fmla="*/ 137160 w 350520"/>
              <a:gd name="connsiteY1" fmla="*/ 289560 h 291620"/>
              <a:gd name="connsiteX2" fmla="*/ 350520 w 350520"/>
              <a:gd name="connsiteY2" fmla="*/ 0 h 291620"/>
              <a:gd name="connsiteX0" fmla="*/ 0 w 350520"/>
              <a:gd name="connsiteY0" fmla="*/ 106680 h 291620"/>
              <a:gd name="connsiteX1" fmla="*/ 137160 w 350520"/>
              <a:gd name="connsiteY1" fmla="*/ 289560 h 291620"/>
              <a:gd name="connsiteX2" fmla="*/ 350520 w 350520"/>
              <a:gd name="connsiteY2" fmla="*/ 0 h 291620"/>
              <a:gd name="connsiteX0" fmla="*/ 0 w 350520"/>
              <a:gd name="connsiteY0" fmla="*/ 106680 h 291620"/>
              <a:gd name="connsiteX1" fmla="*/ 137160 w 350520"/>
              <a:gd name="connsiteY1" fmla="*/ 289560 h 291620"/>
              <a:gd name="connsiteX2" fmla="*/ 350520 w 350520"/>
              <a:gd name="connsiteY2" fmla="*/ 0 h 291620"/>
              <a:gd name="connsiteX0" fmla="*/ 0 w 350520"/>
              <a:gd name="connsiteY0" fmla="*/ 106680 h 291620"/>
              <a:gd name="connsiteX1" fmla="*/ 137160 w 350520"/>
              <a:gd name="connsiteY1" fmla="*/ 289560 h 291620"/>
              <a:gd name="connsiteX2" fmla="*/ 350520 w 350520"/>
              <a:gd name="connsiteY2" fmla="*/ 0 h 291620"/>
              <a:gd name="connsiteX0" fmla="*/ 0 w 350520"/>
              <a:gd name="connsiteY0" fmla="*/ 106680 h 291620"/>
              <a:gd name="connsiteX1" fmla="*/ 137160 w 350520"/>
              <a:gd name="connsiteY1" fmla="*/ 289560 h 291620"/>
              <a:gd name="connsiteX2" fmla="*/ 350520 w 350520"/>
              <a:gd name="connsiteY2" fmla="*/ 0 h 291620"/>
              <a:gd name="connsiteX0" fmla="*/ 0 w 350520"/>
              <a:gd name="connsiteY0" fmla="*/ 106680 h 289560"/>
              <a:gd name="connsiteX1" fmla="*/ 137160 w 350520"/>
              <a:gd name="connsiteY1" fmla="*/ 289560 h 289560"/>
              <a:gd name="connsiteX2" fmla="*/ 350520 w 350520"/>
              <a:gd name="connsiteY2" fmla="*/ 0 h 289560"/>
              <a:gd name="connsiteX0" fmla="*/ 0 w 327660"/>
              <a:gd name="connsiteY0" fmla="*/ 91440 h 289560"/>
              <a:gd name="connsiteX1" fmla="*/ 114300 w 327660"/>
              <a:gd name="connsiteY1" fmla="*/ 289560 h 289560"/>
              <a:gd name="connsiteX2" fmla="*/ 327660 w 327660"/>
              <a:gd name="connsiteY2" fmla="*/ 0 h 289560"/>
              <a:gd name="connsiteX0" fmla="*/ 0 w 327660"/>
              <a:gd name="connsiteY0" fmla="*/ 91440 h 289560"/>
              <a:gd name="connsiteX1" fmla="*/ 114300 w 327660"/>
              <a:gd name="connsiteY1" fmla="*/ 289560 h 289560"/>
              <a:gd name="connsiteX2" fmla="*/ 327660 w 327660"/>
              <a:gd name="connsiteY2" fmla="*/ 0 h 289560"/>
              <a:gd name="connsiteX0" fmla="*/ 0 w 327660"/>
              <a:gd name="connsiteY0" fmla="*/ 91440 h 289560"/>
              <a:gd name="connsiteX1" fmla="*/ 114300 w 327660"/>
              <a:gd name="connsiteY1" fmla="*/ 289560 h 289560"/>
              <a:gd name="connsiteX2" fmla="*/ 327660 w 327660"/>
              <a:gd name="connsiteY2" fmla="*/ 0 h 289560"/>
              <a:gd name="connsiteX0" fmla="*/ 0 w 327660"/>
              <a:gd name="connsiteY0" fmla="*/ 91440 h 289560"/>
              <a:gd name="connsiteX1" fmla="*/ 114300 w 327660"/>
              <a:gd name="connsiteY1" fmla="*/ 289560 h 289560"/>
              <a:gd name="connsiteX2" fmla="*/ 327660 w 327660"/>
              <a:gd name="connsiteY2" fmla="*/ 0 h 289560"/>
              <a:gd name="connsiteX0" fmla="*/ 0 w 297180"/>
              <a:gd name="connsiteY0" fmla="*/ 182880 h 289560"/>
              <a:gd name="connsiteX1" fmla="*/ 83820 w 297180"/>
              <a:gd name="connsiteY1" fmla="*/ 289560 h 289560"/>
              <a:gd name="connsiteX2" fmla="*/ 297180 w 297180"/>
              <a:gd name="connsiteY2" fmla="*/ 0 h 289560"/>
              <a:gd name="connsiteX0" fmla="*/ 0 w 297180"/>
              <a:gd name="connsiteY0" fmla="*/ 182880 h 289560"/>
              <a:gd name="connsiteX1" fmla="*/ 83820 w 297180"/>
              <a:gd name="connsiteY1" fmla="*/ 289560 h 289560"/>
              <a:gd name="connsiteX2" fmla="*/ 297180 w 297180"/>
              <a:gd name="connsiteY2" fmla="*/ 0 h 28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" h="289560">
                <a:moveTo>
                  <a:pt x="0" y="182880"/>
                </a:moveTo>
                <a:cubicBezTo>
                  <a:pt x="77470" y="245110"/>
                  <a:pt x="71120" y="284480"/>
                  <a:pt x="83820" y="289560"/>
                </a:cubicBezTo>
                <a:cubicBezTo>
                  <a:pt x="142240" y="149860"/>
                  <a:pt x="189230" y="105410"/>
                  <a:pt x="297180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32460" y="4844833"/>
            <a:ext cx="137160" cy="137160"/>
            <a:chOff x="381000" y="5867400"/>
            <a:chExt cx="137160" cy="13716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81000" y="5867400"/>
              <a:ext cx="137160" cy="137160"/>
            </a:xfrm>
            <a:prstGeom prst="line">
              <a:avLst/>
            </a:prstGeom>
            <a:ln w="381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381000" y="5867400"/>
              <a:ext cx="137160" cy="137160"/>
            </a:xfrm>
            <a:prstGeom prst="line">
              <a:avLst/>
            </a:prstGeom>
            <a:ln w="38100" cap="rnd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434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Concentration and Dose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 combined, intervals can be automatically determined from concentration and dosing objects.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PKNCAdata</a:t>
            </a:r>
            <a:r>
              <a:rPr lang="en-US" sz="16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o_conc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o_dose</a:t>
            </a:r>
            <a:r>
              <a:rPr lang="en-US" sz="16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… or you can specify the intervals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o_intervals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(start=0, end=c(24,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=c(FALSE, TRUE),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=c(FALSE, TRUE),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auclast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aucinf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=c(FALSE, TRUE))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PKNCAdata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o_conc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o_dose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intervals=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o_intervals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And when combined, this is the time to set any non-default options</a:t>
            </a:r>
          </a:p>
          <a:p>
            <a:pPr marL="0" indent="0">
              <a:spcBef>
                <a:spcPts val="312"/>
              </a:spcBef>
              <a:buNone/>
            </a:pP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o_data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PKNCAdata</a:t>
            </a:r>
            <a:r>
              <a:rPr lang="en-US" sz="16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o_conc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o_dose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options=list(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first.tmax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  <a:r>
              <a:rPr lang="en-US" sz="16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9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81295D-BE7E-6214-C22B-B600D47E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necessary to use PKNCA for reporting?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30B1DB-01E9-B2E2-E243-5860E172D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5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You’ve done all the work– Get results!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525963"/>
          </a:xfrm>
        </p:spPr>
        <p:txBody>
          <a:bodyPr/>
          <a:lstStyle/>
          <a:p>
            <a:r>
              <a:rPr lang="en-US" dirty="0"/>
              <a:t>One command does all the calculations,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o_results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pk.nca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You can extract the individual measurements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o_results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And summarize them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o_results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24600" y="3200400"/>
          <a:ext cx="374332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start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end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Subject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PPTESTCD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PPORRES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auclast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147.2347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cmax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tmax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1.12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tlast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24.37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dirty="0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Inf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dirty="0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lambda.z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0.048457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/>
                        <a:t>Inf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/>
                        <a:t>r.squared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dirty="0"/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/>
                        <a:t>…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54942" y="4191000"/>
          <a:ext cx="7082119" cy="1051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2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73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3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088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dirty="0">
                          <a:effectLst/>
                        </a:rPr>
                        <a:t>start</a:t>
                      </a: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>
                          <a:effectLst/>
                        </a:rPr>
                        <a:t>end</a:t>
                      </a: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>
                          <a:effectLst/>
                        </a:rPr>
                        <a:t>auclast</a:t>
                      </a: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dirty="0" err="1">
                          <a:effectLst/>
                        </a:rPr>
                        <a:t>cmax</a:t>
                      </a:r>
                      <a:endParaRPr lang="en-US" sz="1700" dirty="0">
                        <a:effectLst/>
                      </a:endParaRP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dirty="0" err="1">
                          <a:effectLst/>
                        </a:rPr>
                        <a:t>tmax</a:t>
                      </a:r>
                      <a:endParaRPr lang="en-US" sz="1700" dirty="0">
                        <a:effectLst/>
                      </a:endParaRP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>
                          <a:effectLst/>
                        </a:rPr>
                        <a:t>half.life</a:t>
                      </a:r>
                    </a:p>
                  </a:txBody>
                  <a:tcPr marL="45218" marR="45218" marT="45218" marB="45218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>
                          <a:effectLst/>
                        </a:rPr>
                        <a:t>aucinf</a:t>
                      </a:r>
                    </a:p>
                  </a:txBody>
                  <a:tcPr marL="45218" marR="45218" marT="45218" marB="45218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88">
                <a:tc>
                  <a:txBody>
                    <a:bodyPr/>
                    <a:lstStyle/>
                    <a:p>
                      <a:pPr algn="r" fontAlgn="t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700">
                          <a:effectLst/>
                        </a:rPr>
                        <a:t>24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74.6 [24.3]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.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.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.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.</a:t>
                      </a:r>
                    </a:p>
                  </a:txBody>
                  <a:tcPr marL="45218" marR="45218" marT="45218" marB="452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424">
                <a:tc>
                  <a:txBody>
                    <a:bodyPr/>
                    <a:lstStyle/>
                    <a:p>
                      <a:pPr algn="r" fontAlgn="t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700">
                          <a:effectLst/>
                        </a:rPr>
                        <a:t>Inf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.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8.65 [17.0]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1.14 [0.630, 3.55]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8.18 [2.12]</a:t>
                      </a:r>
                    </a:p>
                  </a:txBody>
                  <a:tcPr marL="45218" marR="45218" marT="45218" marB="4521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115 [28.4]</a:t>
                      </a:r>
                    </a:p>
                  </a:txBody>
                  <a:tcPr marL="45218" marR="45218" marT="45218" marB="452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59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81295D-BE7E-6214-C22B-B600D47E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PKNCA extensions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30B1DB-01E9-B2E2-E243-5860E172D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91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ACCD-6300-64E9-ABB9-9E0930FE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04FA-8499-86A1-9178-96E12502D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71600"/>
            <a:ext cx="5593824" cy="4343400"/>
          </a:xfrm>
        </p:spPr>
        <p:txBody>
          <a:bodyPr/>
          <a:lstStyle/>
          <a:p>
            <a:r>
              <a:rPr lang="en-US" dirty="0"/>
              <a:t>NEW!  Graphical interface with the ruminate shiny app</a:t>
            </a:r>
          </a:p>
          <a:p>
            <a:pPr lvl="1"/>
            <a:r>
              <a:rPr lang="en-US" dirty="0">
                <a:hlinkClick r:id="rId2"/>
              </a:rPr>
              <a:t>https://ruminate.ubiquity.tools/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PKNCA</a:t>
            </a:r>
            <a:r>
              <a:rPr lang="en-US" dirty="0"/>
              <a:t>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babelmixr2</a:t>
            </a:r>
            <a:r>
              <a:rPr lang="en-US" dirty="0"/>
              <a:t> package to get automatic starting values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nlmixr2</a:t>
            </a:r>
            <a:r>
              <a:rPr lang="en-US" dirty="0"/>
              <a:t> PK models</a:t>
            </a:r>
          </a:p>
          <a:p>
            <a:pPr lvl="1"/>
            <a:r>
              <a:rPr lang="en-US" dirty="0">
                <a:hlinkClick r:id="rId3"/>
              </a:rPr>
              <a:t>https://nlmixr2.github.io/babelmixr2/</a:t>
            </a:r>
            <a:endParaRPr lang="en-US" dirty="0"/>
          </a:p>
        </p:txBody>
      </p:sp>
      <p:pic>
        <p:nvPicPr>
          <p:cNvPr id="1026" name="Picture 2" descr="formods logo">
            <a:extLst>
              <a:ext uri="{FF2B5EF4-FFF2-40B4-BE49-F238E27FC236}">
                <a16:creationId xmlns:a16="http://schemas.microsoft.com/office/drawing/2014/main" id="{DF778191-9A8E-E056-D626-16B7E5CD1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008" y="775032"/>
            <a:ext cx="2286000" cy="2641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A13F9DF-593F-4FCA-23AB-8ADBB523C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6008" y="2758068"/>
            <a:ext cx="2286000" cy="264968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A1598BA-BB9B-9A1D-360F-CA4F8CE4C7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9008" y="776605"/>
            <a:ext cx="2286000" cy="263964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D97CB9D-CA6D-93BB-9FAE-1753A810C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076" y="2733688"/>
            <a:ext cx="2651760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48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2"/>
              </a:rPr>
              <a:t>https://github.com/billdenney/pknca/</a:t>
            </a:r>
            <a:endParaRPr lang="en-US" dirty="0"/>
          </a:p>
          <a:p>
            <a:pPr lvl="1"/>
            <a:r>
              <a:rPr lang="en-US" dirty="0"/>
              <a:t>Development happens on GitHub</a:t>
            </a:r>
          </a:p>
          <a:p>
            <a:r>
              <a:rPr lang="en-US" dirty="0" err="1"/>
              <a:t>CRAN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https://cran.r-project.org/web/packages/PKNCA/</a:t>
            </a:r>
            <a:r>
              <a:rPr lang="en-US" dirty="0"/>
              <a:t> </a:t>
            </a:r>
          </a:p>
          <a:p>
            <a:r>
              <a:rPr lang="en-US" dirty="0"/>
              <a:t>Ask a question now or later</a:t>
            </a:r>
          </a:p>
          <a:p>
            <a:r>
              <a:rPr lang="en-US" dirty="0"/>
              <a:t>Contribute: It’s open source!</a:t>
            </a:r>
          </a:p>
          <a:p>
            <a:pPr lvl="1"/>
            <a:r>
              <a:rPr lang="en-US" dirty="0"/>
              <a:t>Data, code, test cases, documentation, requests…</a:t>
            </a:r>
          </a:p>
        </p:txBody>
      </p:sp>
    </p:spTree>
    <p:extLst>
      <p:ext uri="{BB962C8B-B14F-4D97-AF65-F5344CB8AC3E}">
        <p14:creationId xmlns:p14="http://schemas.microsoft.com/office/powerpoint/2010/main" val="3389553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81295D-BE7E-6214-C22B-B600D47E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exercise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30B1DB-01E9-B2E2-E243-5860E172D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(or a whale of a good time)</a:t>
            </a:r>
          </a:p>
        </p:txBody>
      </p:sp>
    </p:spTree>
    <p:extLst>
      <p:ext uri="{BB962C8B-B14F-4D97-AF65-F5344CB8AC3E}">
        <p14:creationId xmlns:p14="http://schemas.microsoft.com/office/powerpoint/2010/main" val="146618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4974CE-FC1C-AB49-A6B8-A0F65DE8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4ABEB-1E02-9641-AA94-487DB9C0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F368-7C37-B643-BDB3-7316C96C2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114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Question: How does PKNCA allow users to manually select the parameters for calculation for a treatment group, study, and time?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Choices: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PKNCA.options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function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intervals argument to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PKNCAdata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function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Providing dosing data to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PKNCAdata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function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automatic selection is supported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01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CAF385-19B1-DA40-F60E-14E18927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Hands-on: Calculate the AUC and Cmax of steady-state amikacin in a beluga and a killer whale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902D8C-6080-24EB-4AC9-E76C112E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pPr lvl="1"/>
            <a:r>
              <a:rPr lang="en-US" dirty="0" err="1"/>
              <a:t>d_conc</a:t>
            </a:r>
            <a:r>
              <a:rPr lang="en-US" dirty="0"/>
              <a:t> &lt;- read.csv("https://raw.githubusercontent.com/</a:t>
            </a:r>
            <a:r>
              <a:rPr lang="en-US" dirty="0" err="1"/>
              <a:t>billdenney</a:t>
            </a:r>
            <a:r>
              <a:rPr lang="en-US" dirty="0"/>
              <a:t>/</a:t>
            </a:r>
            <a:r>
              <a:rPr lang="en-US" dirty="0" err="1"/>
              <a:t>pknca</a:t>
            </a:r>
            <a:r>
              <a:rPr lang="en-US" dirty="0"/>
              <a:t>/main/data-raw/whale/whale_conc.csv")</a:t>
            </a:r>
          </a:p>
          <a:p>
            <a:pPr lvl="1"/>
            <a:r>
              <a:rPr lang="en-US" dirty="0" err="1"/>
              <a:t>d_dose</a:t>
            </a:r>
            <a:r>
              <a:rPr lang="en-US" dirty="0"/>
              <a:t> &lt;- read.csv("https://raw.githubusercontent.com/</a:t>
            </a:r>
            <a:r>
              <a:rPr lang="en-US" dirty="0" err="1"/>
              <a:t>billdenney</a:t>
            </a:r>
            <a:r>
              <a:rPr lang="en-US" dirty="0"/>
              <a:t>/</a:t>
            </a:r>
            <a:r>
              <a:rPr lang="en-US" dirty="0" err="1"/>
              <a:t>pknca</a:t>
            </a:r>
            <a:r>
              <a:rPr lang="en-US" dirty="0"/>
              <a:t>/main/data-raw/whale/whale_dose.csv")</a:t>
            </a:r>
          </a:p>
        </p:txBody>
      </p:sp>
    </p:spTree>
    <p:extLst>
      <p:ext uri="{BB962C8B-B14F-4D97-AF65-F5344CB8AC3E}">
        <p14:creationId xmlns:p14="http://schemas.microsoft.com/office/powerpoint/2010/main" val="4281203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773C-4BBA-2683-E2C6-F2ADBC6F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B798-8011-AC32-0436-94502B9F2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30" y="1371600"/>
            <a:ext cx="10730070" cy="4343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library(PKNCA)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d_conc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&lt;- read.csv("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https://raw.githubusercontent.com/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billdenney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pknca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/main/data-raw/whale/whale_conc.csv")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d_dose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read.csv("https://raw.githubusercontent.com/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billdenney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pknca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/main/data-raw/whale/whale_dose.csv")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d_conc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d_dose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o_conc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PKNCAconc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concentration~time|Animal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d_conc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o_dose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PKNCAdose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dose~time|Animal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d_dose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PKNCAdata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o_conc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o_dose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o_data$intervals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o_nca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pk.nca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o_nca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o_nca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drop.group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=c())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o_nca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462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0F82A-35FE-4F98-9AA5-490A4E11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PKNCA?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1136EF-4D91-F2D8-B0E1-5B4EAC6E2B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PKNCA is a validated, open-source noncompartmental analysis (NCA) package for R.</a:t>
            </a:r>
          </a:p>
          <a:p>
            <a:r>
              <a:rPr lang="en-US" dirty="0"/>
              <a:t>It enables NCA for clinical and nonclinical data with a focus toward real-world analyses (handling missing data and actual time analysis).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83FEC-EF36-80DF-F016-45E18933DA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(Come get a hex sticker!)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AFDB747-C2E0-B700-7535-28C39DAF8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4057" y="1188085"/>
            <a:ext cx="3017886" cy="348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9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81295D-BE7E-6214-C22B-B600D47E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PKNCA work?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30B1DB-01E9-B2E2-E243-5860E172D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5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BE2446-FE7D-3B22-D210-160D754C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NCA in 5(+3) Lines of 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BD184FF-2A7C-4D23-CCDC-D7566E15B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230897"/>
              </p:ext>
            </p:extLst>
          </p:nvPr>
        </p:nvGraphicFramePr>
        <p:xfrm>
          <a:off x="341971" y="1214105"/>
          <a:ext cx="11589834" cy="3622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0556">
                  <a:extLst>
                    <a:ext uri="{9D8B030D-6E8A-4147-A177-3AD203B41FA5}">
                      <a16:colId xmlns:a16="http://schemas.microsoft.com/office/drawing/2014/main" val="2783563784"/>
                    </a:ext>
                  </a:extLst>
                </a:gridCol>
                <a:gridCol w="7419278">
                  <a:extLst>
                    <a:ext uri="{9D8B030D-6E8A-4147-A177-3AD203B41FA5}">
                      <a16:colId xmlns:a16="http://schemas.microsoft.com/office/drawing/2014/main" val="3912841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99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library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PKNCA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9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d_conc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&lt;-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read.csv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DD114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"conc.csv"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Load the PK concentration data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33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d_dose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&lt;-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read.csv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DD1144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"dose.csv"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Load the dosing data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64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o_conc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&lt;-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PKNCAconc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d_conc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concentration</a:t>
                      </a:r>
                      <a:r>
                        <a:rPr lang="en-US" sz="1400" dirty="0" err="1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  <a:r>
                        <a:rPr lang="en-US" sz="1400" dirty="0" err="1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treatment</a:t>
                      </a:r>
                      <a:r>
                        <a:rPr lang="en-US" sz="1400" dirty="0" err="1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subject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a concentration object. (Note that any number of grouping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levels is supporting; you are not restricted to this list.)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35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o_dose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&lt;-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PKNCAdose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d_dose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dose</a:t>
                      </a:r>
                      <a:r>
                        <a:rPr lang="en-US" sz="1400" dirty="0" err="1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</a:t>
                      </a:r>
                      <a:r>
                        <a:rPr lang="en-US" sz="1400" dirty="0" err="1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treatment</a:t>
                      </a:r>
                      <a:r>
                        <a:rPr lang="en-US" sz="1400" dirty="0" err="1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subject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a dosing object.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26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o_data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&lt;-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PKNCAdata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o_conc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o_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dose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Combine the concentration and dosing information 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automatically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define the intervals for NCA calculation and provide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doses for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calculations requiring dose.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8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o_results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&lt;-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pk.nca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o_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Calculate the NCA parameters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97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summary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o_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results</a:t>
                      </a:r>
                      <a:r>
                        <a:rPr lang="en-US" sz="1400" dirty="0">
                          <a:solidFill>
                            <a:srgbClr val="68768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>
                          <a:solidFill>
                            <a:srgbClr val="99998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Summarize the results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01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22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FAAA-80E5-EE1B-0E6B-B13F946C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89B6-4C1B-0AA7-196D-3C62A3B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591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6BC8-6008-B1D1-1C6C-EBF23E59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PKNCA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0F4AC-ABA0-6635-7784-682EBF1C3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SzPts val="2500"/>
              <a:buFont typeface="Arial" panose="020B0604020202020204" pitchFamily="34" charset="0"/>
              <a:buChar char="•"/>
            </a:pPr>
            <a:r>
              <a:rPr lang="en-US" sz="28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Organizes</a:t>
            </a:r>
            <a:r>
              <a:rPr lang="en-US" sz="28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concentration/time and dose/time data</a:t>
            </a:r>
          </a:p>
          <a:p>
            <a:pPr rtl="0">
              <a:buSzPts val="2500"/>
              <a:buFont typeface="Arial" panose="020B0604020202020204" pitchFamily="34" charset="0"/>
              <a:buChar char="•"/>
            </a:pPr>
            <a:r>
              <a:rPr lang="en-US" sz="28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Predicts</a:t>
            </a:r>
            <a:r>
              <a:rPr lang="en-US" sz="28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what you most likely need from NCA parameters from the concentration and dosing data.</a:t>
            </a:r>
          </a:p>
          <a:p>
            <a:pPr rtl="0">
              <a:buSzPts val="2500"/>
              <a:buFont typeface="Arial" panose="020B0604020202020204" pitchFamily="34" charset="0"/>
              <a:buChar char="•"/>
            </a:pPr>
            <a:r>
              <a:rPr lang="en-US" sz="28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Allows user control</a:t>
            </a:r>
            <a:r>
              <a:rPr lang="en-US" sz="28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of all NCA parameter and summary calculations</a:t>
            </a:r>
          </a:p>
          <a:p>
            <a:pPr lvl="1">
              <a:buSzPts val="2000"/>
              <a:buFont typeface="Arial" panose="020B0604020202020204" pitchFamily="34" charset="0"/>
              <a:buChar char="–"/>
            </a:pP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Does everything according to your business rules</a:t>
            </a:r>
          </a:p>
          <a:p>
            <a:pPr rtl="0">
              <a:buSzPts val="2500"/>
              <a:buFont typeface="Arial" panose="020B0604020202020204" pitchFamily="34" charset="0"/>
              <a:buChar char="•"/>
            </a:pPr>
            <a:r>
              <a:rPr lang="en-US" sz="28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Calculates</a:t>
            </a:r>
            <a:r>
              <a:rPr lang="en-US" sz="28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all (standard) NCA parameters</a:t>
            </a:r>
          </a:p>
          <a:p>
            <a:pPr lvl="1">
              <a:buSzPts val="2200"/>
              <a:buFont typeface="Arial" panose="020B0604020202020204" pitchFamily="34" charset="0"/>
              <a:buChar char="–"/>
            </a:pPr>
            <a:r>
              <a:rPr lang="en-US" sz="20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Targeting almost all of the SDTM PK parameter terms</a:t>
            </a:r>
          </a:p>
          <a:p>
            <a:pPr rtl="0">
              <a:buSzPts val="2500"/>
              <a:buFont typeface="Arial" panose="020B0604020202020204" pitchFamily="34" charset="0"/>
              <a:buChar char="•"/>
            </a:pPr>
            <a:r>
              <a:rPr lang="en-US" sz="2800" b="1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Summarizes</a:t>
            </a:r>
            <a:r>
              <a:rPr lang="en-US" sz="28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256117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3F6F-898F-3902-E057-5893E948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more explanation…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538F-9762-265A-EF70-2A186876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are arranged similarly to SDTM, but PKNCA doesn’t require SDTM</a:t>
            </a:r>
          </a:p>
          <a:p>
            <a:r>
              <a:rPr lang="en-US" dirty="0"/>
              <a:t>The </a:t>
            </a:r>
            <a:r>
              <a:rPr lang="en-US" dirty="0" err="1"/>
              <a:t>PKNCAconc</a:t>
            </a:r>
            <a:r>
              <a:rPr lang="en-US" dirty="0"/>
              <a:t> object is like SDTM PC.</a:t>
            </a:r>
          </a:p>
          <a:p>
            <a:r>
              <a:rPr lang="en-US" dirty="0"/>
              <a:t>The </a:t>
            </a:r>
            <a:r>
              <a:rPr lang="en-US" dirty="0" err="1"/>
              <a:t>PKNCAdose</a:t>
            </a:r>
            <a:r>
              <a:rPr lang="en-US" dirty="0"/>
              <a:t> object is like SDTM EX.</a:t>
            </a:r>
          </a:p>
          <a:p>
            <a:r>
              <a:rPr lang="en-US" dirty="0"/>
              <a:t>The </a:t>
            </a:r>
            <a:r>
              <a:rPr lang="en-US" dirty="0" err="1"/>
              <a:t>PKNCAdata</a:t>
            </a:r>
            <a:r>
              <a:rPr lang="en-US" dirty="0"/>
              <a:t> object is like </a:t>
            </a:r>
            <a:r>
              <a:rPr lang="en-US" dirty="0" err="1"/>
              <a:t>ADaM</a:t>
            </a:r>
            <a:r>
              <a:rPr lang="en-US" dirty="0"/>
              <a:t> ADPC.</a:t>
            </a:r>
          </a:p>
          <a:p>
            <a:r>
              <a:rPr lang="en-US" dirty="0"/>
              <a:t>The </a:t>
            </a:r>
            <a:r>
              <a:rPr lang="en-US" dirty="0" err="1"/>
              <a:t>PKNCAresults</a:t>
            </a:r>
            <a:r>
              <a:rPr lang="en-US" dirty="0"/>
              <a:t> object is like SDTM PP.</a:t>
            </a:r>
          </a:p>
        </p:txBody>
      </p:sp>
    </p:spTree>
    <p:extLst>
      <p:ext uri="{BB962C8B-B14F-4D97-AF65-F5344CB8AC3E}">
        <p14:creationId xmlns:p14="http://schemas.microsoft.com/office/powerpoint/2010/main" val="235847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51F3-66F3-5A0D-DEC8-1D198159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PKNCA follows your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82838-AC41-427B-1CF6-C55423750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buSzPts val="2700"/>
              <a:buFont typeface="Arial" panose="020B0604020202020204" pitchFamily="34" charset="0"/>
              <a:buChar char="•"/>
            </a:pPr>
            <a:r>
              <a:rPr lang="en-US" sz="28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800" b="0" i="0" u="none" strike="noStrike" kern="1200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PKNCA.options</a:t>
            </a:r>
            <a:r>
              <a:rPr lang="en-US" sz="28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function lets you set all calculation options.</a:t>
            </a:r>
          </a:p>
          <a:p>
            <a:pPr rtl="0">
              <a:buSzPts val="2700"/>
              <a:buFont typeface="Arial" panose="020B0604020202020204" pitchFamily="34" charset="0"/>
              <a:buChar char="•"/>
            </a:pPr>
            <a:r>
              <a:rPr lang="en-US" sz="28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When combining concentration and dosing data, PKNCA automatically determines the intervals to use and which parameters to calculate.</a:t>
            </a:r>
          </a:p>
          <a:p>
            <a:pPr lvl="1">
              <a:buSzPts val="2400"/>
              <a:buFont typeface="Arial" panose="020B0604020202020204" pitchFamily="34" charset="0"/>
              <a:buChar char="–"/>
            </a:pPr>
            <a:r>
              <a:rPr lang="en-US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You can override those intervals either before or after they are generated.</a:t>
            </a:r>
          </a:p>
          <a:p>
            <a:pPr lvl="1">
              <a:buSzPts val="2400"/>
              <a:buFont typeface="Arial" panose="020B0604020202020204" pitchFamily="34" charset="0"/>
              <a:buChar char="–"/>
            </a:pPr>
            <a:r>
              <a:rPr lang="en-US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Only the parameters requested and dependencies are calculated; it doesn’t calculate every parameter for every subject in every interval.</a:t>
            </a:r>
          </a:p>
          <a:p>
            <a:pPr rtl="0">
              <a:buSzPts val="2700"/>
              <a:buFont typeface="Arial" panose="020B0604020202020204" pitchFamily="34" charset="0"/>
              <a:buChar char="•"/>
            </a:pPr>
            <a:r>
              <a:rPr lang="en-US" sz="28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PKNCA ensures reproducibility by storing the inputs, outputs, and decisions made by the user along with the computational environment details.</a:t>
            </a:r>
          </a:p>
        </p:txBody>
      </p:sp>
    </p:spTree>
    <p:extLst>
      <p:ext uri="{BB962C8B-B14F-4D97-AF65-F5344CB8AC3E}">
        <p14:creationId xmlns:p14="http://schemas.microsoft.com/office/powerpoint/2010/main" val="63958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5321</TotalTime>
  <Words>1448</Words>
  <Application>Microsoft Office PowerPoint</Application>
  <PresentationFormat>Widescreen</PresentationFormat>
  <Paragraphs>201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PKNCA for Noncompartmental Analysis in R</vt:lpstr>
      <vt:lpstr>Learning objective</vt:lpstr>
      <vt:lpstr>What is PKNCA?</vt:lpstr>
      <vt:lpstr>How does PKNCA work?</vt:lpstr>
      <vt:lpstr>NCA in 5(+3) Lines of R</vt:lpstr>
      <vt:lpstr>Any questions?</vt:lpstr>
      <vt:lpstr>What does PKNCA do?</vt:lpstr>
      <vt:lpstr>A bit more explanation…</vt:lpstr>
      <vt:lpstr>PKNCA follows your rules</vt:lpstr>
      <vt:lpstr>Automatic interval selection</vt:lpstr>
      <vt:lpstr>Putting concentration data into PKNCA</vt:lpstr>
      <vt:lpstr>Putting dosing data into PKNCA</vt:lpstr>
      <vt:lpstr>Combining Concentration and Dose Data</vt:lpstr>
      <vt:lpstr>What is necessary to use PKNCA for reporting?</vt:lpstr>
      <vt:lpstr>You’ve done all the work– Get results!</vt:lpstr>
      <vt:lpstr>PKNCA extensions</vt:lpstr>
      <vt:lpstr>Additional features</vt:lpstr>
      <vt:lpstr>Where to go from here?</vt:lpstr>
      <vt:lpstr>Hands-on exercise</vt:lpstr>
      <vt:lpstr>Hands-on: Calculate the AUC and Cmax of steady-state amikacin in a beluga and a killer whale</vt:lpstr>
      <vt:lpstr>Hands-on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Crawford</dc:creator>
  <cp:lastModifiedBy>William Denney</cp:lastModifiedBy>
  <cp:revision>14</cp:revision>
  <dcterms:created xsi:type="dcterms:W3CDTF">2021-01-24T14:11:33Z</dcterms:created>
  <dcterms:modified xsi:type="dcterms:W3CDTF">2023-08-29T02:14:50Z</dcterms:modified>
</cp:coreProperties>
</file>