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25843c1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25843c1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25843c1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25843c1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25843c1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25843c1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25843c1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25843c1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4891300" y="2998788"/>
            <a:ext cx="402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FALLO DE CONFIDENCIALIDAD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788600" y="3729000"/>
            <a:ext cx="31296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Universidad </a:t>
            </a:r>
            <a:r>
              <a:rPr lang="es-419" sz="1400"/>
              <a:t>Nacional</a:t>
            </a:r>
            <a:r>
              <a:rPr lang="es-419" sz="1400"/>
              <a:t> del Sur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Sistemas Operativos 2024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Grupo 12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Juan Pablo Antonelli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Gerónimo Infante</a:t>
            </a:r>
            <a:endParaRPr sz="1400"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74" name="Google Shape;174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5" name="Google Shape;175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6" name="Google Shape;176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7" name="Google Shape;177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8" name="Google Shape;178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19"/>
          <p:cNvSpPr txBox="1"/>
          <p:nvPr>
            <p:ph idx="16" type="ctrTitle"/>
          </p:nvPr>
        </p:nvSpPr>
        <p:spPr>
          <a:xfrm>
            <a:off x="725750" y="1925624"/>
            <a:ext cx="2076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Confidencialidad</a:t>
            </a:r>
            <a:r>
              <a:rPr lang="es-419"/>
              <a:t> </a:t>
            </a:r>
            <a:endParaRPr/>
          </a:p>
        </p:txBody>
      </p:sp>
      <p:sp>
        <p:nvSpPr>
          <p:cNvPr id="180" name="Google Shape;180;p19"/>
          <p:cNvSpPr txBox="1"/>
          <p:nvPr>
            <p:ph idx="17" type="ctrTitle"/>
          </p:nvPr>
        </p:nvSpPr>
        <p:spPr>
          <a:xfrm>
            <a:off x="681275" y="2853477"/>
            <a:ext cx="2076000" cy="5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/>
              <a:t>Causas del fallo de confidencialidad</a:t>
            </a:r>
            <a:endParaRPr sz="1500"/>
          </a:p>
        </p:txBody>
      </p:sp>
      <p:sp>
        <p:nvSpPr>
          <p:cNvPr id="181" name="Google Shape;181;p19"/>
          <p:cNvSpPr txBox="1"/>
          <p:nvPr>
            <p:ph idx="18" type="ctrTitle"/>
          </p:nvPr>
        </p:nvSpPr>
        <p:spPr>
          <a:xfrm>
            <a:off x="681275" y="3761163"/>
            <a:ext cx="20760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/>
              <a:t>Consecuencias de un fallo de confidencialidad</a:t>
            </a:r>
            <a:endParaRPr sz="1500"/>
          </a:p>
        </p:txBody>
      </p:sp>
      <p:sp>
        <p:nvSpPr>
          <p:cNvPr id="182" name="Google Shape;182;p19"/>
          <p:cNvSpPr txBox="1"/>
          <p:nvPr>
            <p:ph idx="19" type="ctrTitle"/>
          </p:nvPr>
        </p:nvSpPr>
        <p:spPr>
          <a:xfrm>
            <a:off x="6424525" y="2094811"/>
            <a:ext cx="2076000" cy="3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/>
              <a:t>Casos famosos</a:t>
            </a:r>
            <a:endParaRPr sz="1500"/>
          </a:p>
        </p:txBody>
      </p:sp>
      <p:sp>
        <p:nvSpPr>
          <p:cNvPr id="183" name="Google Shape;183;p19"/>
          <p:cNvSpPr txBox="1"/>
          <p:nvPr>
            <p:ph idx="20" type="ctrTitle"/>
          </p:nvPr>
        </p:nvSpPr>
        <p:spPr>
          <a:xfrm>
            <a:off x="6424525" y="2853469"/>
            <a:ext cx="2076000" cy="4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/>
              <a:t>Medidas preventivas</a:t>
            </a:r>
            <a:endParaRPr sz="1500"/>
          </a:p>
        </p:txBody>
      </p:sp>
      <p:sp>
        <p:nvSpPr>
          <p:cNvPr id="184" name="Google Shape;184;p19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187" name="Google Shape;187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194" name="Google Shape;194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9"/>
          <p:cNvSpPr/>
          <p:nvPr/>
        </p:nvSpPr>
        <p:spPr>
          <a:xfrm>
            <a:off x="3597850" y="2050775"/>
            <a:ext cx="476274" cy="433657"/>
          </a:xfrm>
          <a:custGeom>
            <a:rect b="b" l="l" r="r" t="t"/>
            <a:pathLst>
              <a:path extrusionOk="0" h="187325" w="187325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idx="1" type="subTitle"/>
          </p:nvPr>
        </p:nvSpPr>
        <p:spPr>
          <a:xfrm>
            <a:off x="3564625" y="1140875"/>
            <a:ext cx="5425200" cy="24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●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Protección</a:t>
            </a: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 de la </a:t>
            </a: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información</a:t>
            </a: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 contra el acceso no autorizado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●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Pilar fundamental para la seguridad de la </a:t>
            </a: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información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●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Definida por la ISO/IEC 27002  "garantizar que la información es accesible sólo para aquellos autorizados a tener acceso"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201" name="Google Shape;201;p20"/>
          <p:cNvCxnSpPr/>
          <p:nvPr/>
        </p:nvCxnSpPr>
        <p:spPr>
          <a:xfrm>
            <a:off x="263600" y="668175"/>
            <a:ext cx="5250900" cy="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00" y="1140875"/>
            <a:ext cx="3181387" cy="21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/>
        </p:nvSpPr>
        <p:spPr>
          <a:xfrm>
            <a:off x="1029350" y="198450"/>
            <a:ext cx="83451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1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CONFIDENCIALIDAD</a:t>
            </a: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294450" y="3485425"/>
            <a:ext cx="85551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FF6B65"/>
                </a:solidFill>
                <a:latin typeface="Roboto"/>
                <a:ea typeface="Roboto"/>
                <a:cs typeface="Roboto"/>
                <a:sym typeface="Roboto"/>
              </a:rPr>
              <a:t>FALLO DE CONFIDENCIALIDAD:</a:t>
            </a:r>
            <a:endParaRPr i="1"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i="1"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Situación</a:t>
            </a:r>
            <a:r>
              <a:rPr i="1"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en la que </a:t>
            </a:r>
            <a:r>
              <a:rPr i="1"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información</a:t>
            </a:r>
            <a:r>
              <a:rPr i="1"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sensible, privada o confidencial es expuesta a personas no autorizadas”</a:t>
            </a:r>
            <a:endParaRPr i="1"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idx="1" type="subTitle"/>
          </p:nvPr>
        </p:nvSpPr>
        <p:spPr>
          <a:xfrm>
            <a:off x="263600" y="1079600"/>
            <a:ext cx="8345100" cy="4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●"/>
            </a:pPr>
            <a:r>
              <a:rPr b="1" lang="es-419" sz="1700">
                <a:latin typeface="Roboto Mono"/>
                <a:ea typeface="Roboto Mono"/>
                <a:cs typeface="Roboto Mono"/>
                <a:sym typeface="Roboto Mono"/>
              </a:rPr>
              <a:t>Errores humanos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○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Causa más frecuente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○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Envíos de correos electrónicos a personas no deseadas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○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Falta de atención y acceso a dispositivos por personas no deseadas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○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Almacenamiento de datos en sitios sensibles 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○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Uso de contraseñas débiles 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●"/>
            </a:pPr>
            <a:r>
              <a:rPr b="1" lang="es-419" sz="1700">
                <a:latin typeface="Roboto Mono"/>
                <a:ea typeface="Roboto Mono"/>
                <a:cs typeface="Roboto Mono"/>
                <a:sym typeface="Roboto Mono"/>
              </a:rPr>
              <a:t>Vulnerabilidad de Software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○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Errores en programación (fallos en validaciones de entrada) permitiendo inyeccion de codigo malicioso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○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Overflows de escrituras en ejecución, se sobreescriben datos en memoria, perdiendo datos sensibles 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○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Falta de actualizaciones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■"/>
            </a:pPr>
            <a:r>
              <a:rPr lang="es-419" sz="15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Malwares y ransomware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Mono Light"/>
              <a:buChar char="○"/>
            </a:pP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Falta de </a:t>
            </a:r>
            <a:r>
              <a:rPr lang="es-419" sz="1500">
                <a:latin typeface="Roboto Mono Light"/>
                <a:ea typeface="Roboto Mono Light"/>
                <a:cs typeface="Roboto Mono Light"/>
                <a:sym typeface="Roboto Mono Light"/>
              </a:rPr>
              <a:t>encriptación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210" name="Google Shape;210;p21"/>
          <p:cNvCxnSpPr/>
          <p:nvPr/>
        </p:nvCxnSpPr>
        <p:spPr>
          <a:xfrm>
            <a:off x="263600" y="668175"/>
            <a:ext cx="5250900" cy="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1"/>
          <p:cNvSpPr txBox="1"/>
          <p:nvPr/>
        </p:nvSpPr>
        <p:spPr>
          <a:xfrm>
            <a:off x="164350" y="148575"/>
            <a:ext cx="8345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CAUSAS </a:t>
            </a:r>
            <a:r>
              <a:rPr lang="es-419" sz="21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 UN FALLO DE CONFIDENCIALIDAD</a:t>
            </a: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idx="1" type="subTitle"/>
          </p:nvPr>
        </p:nvSpPr>
        <p:spPr>
          <a:xfrm>
            <a:off x="3963100" y="801225"/>
            <a:ext cx="47988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s-419" sz="1700">
                <a:latin typeface="Roboto"/>
                <a:ea typeface="Roboto"/>
                <a:cs typeface="Roboto"/>
                <a:sym typeface="Roboto"/>
              </a:rPr>
              <a:t>Respecto al sistema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 ExtraLight"/>
              <a:buChar char="○"/>
            </a:pPr>
            <a:r>
              <a:rPr lang="es-419" sz="170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Daño</a:t>
            </a:r>
            <a:r>
              <a:rPr lang="es-419" sz="170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 </a:t>
            </a:r>
            <a:r>
              <a:rPr lang="es-419" sz="170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económico</a:t>
            </a:r>
            <a:endParaRPr sz="170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 ExtraLight"/>
              <a:buChar char="○"/>
            </a:pPr>
            <a:r>
              <a:rPr lang="es-419" sz="170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Pérdida de confianza</a:t>
            </a:r>
            <a:endParaRPr sz="170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 ExtraLight"/>
              <a:buChar char="○"/>
            </a:pPr>
            <a:r>
              <a:rPr lang="es-419" sz="170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Multas</a:t>
            </a:r>
            <a:endParaRPr sz="170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 ExtraLight"/>
              <a:buChar char="○"/>
            </a:pPr>
            <a:r>
              <a:rPr lang="es-419" sz="170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Mayor exposición a vulneraciones</a:t>
            </a:r>
            <a:endParaRPr sz="170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 ExtraLight"/>
              <a:buChar char="○"/>
            </a:pPr>
            <a:r>
              <a:rPr lang="es-419" sz="170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Compromiso de integridad</a:t>
            </a:r>
            <a:endParaRPr sz="170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 ExtraLight"/>
              <a:buChar char="○"/>
            </a:pPr>
            <a:r>
              <a:rPr lang="es-419" sz="170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Interrupción del servicio</a:t>
            </a:r>
            <a:endParaRPr sz="170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17" name="Google Shape;217;p22"/>
          <p:cNvCxnSpPr/>
          <p:nvPr/>
        </p:nvCxnSpPr>
        <p:spPr>
          <a:xfrm>
            <a:off x="263600" y="668175"/>
            <a:ext cx="5250900" cy="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2"/>
          <p:cNvSpPr txBox="1"/>
          <p:nvPr/>
        </p:nvSpPr>
        <p:spPr>
          <a:xfrm>
            <a:off x="164350" y="148575"/>
            <a:ext cx="8345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CONSECUENCIAS DE UN FALLO DE CONFIDENCIALIDAD</a:t>
            </a: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75" y="801213"/>
            <a:ext cx="3505200" cy="2761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000" y="3243400"/>
            <a:ext cx="2377025" cy="17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" type="subTitle"/>
          </p:nvPr>
        </p:nvSpPr>
        <p:spPr>
          <a:xfrm>
            <a:off x="263600" y="2553900"/>
            <a:ext cx="84435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s-419" sz="1700">
                <a:latin typeface="Roboto"/>
                <a:ea typeface="Roboto"/>
                <a:cs typeface="Roboto"/>
                <a:sym typeface="Roboto"/>
              </a:rPr>
              <a:t>Respecto al usuario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Mono ExtraLight"/>
              <a:buChar char="○"/>
            </a:pPr>
            <a:r>
              <a:rPr lang="es-419" sz="1700"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Compromiso de datos personales (financiera, </a:t>
            </a:r>
            <a:r>
              <a:rPr lang="es-419" sz="1700"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médica</a:t>
            </a:r>
            <a:r>
              <a:rPr lang="es-419" sz="1700"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, </a:t>
            </a:r>
            <a:r>
              <a:rPr lang="es-419" sz="1700"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documentación</a:t>
            </a:r>
            <a:r>
              <a:rPr lang="es-419" sz="1700"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, etc)</a:t>
            </a:r>
            <a:endParaRPr sz="1700"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Mono ExtraLight"/>
              <a:buChar char="○"/>
            </a:pPr>
            <a:r>
              <a:rPr lang="es-419" sz="1700"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Pérdida de anonimato</a:t>
            </a:r>
            <a:endParaRPr sz="1700"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Mono ExtraLight"/>
              <a:buChar char="○"/>
            </a:pPr>
            <a:r>
              <a:rPr lang="es-419" sz="1700"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Posible robo de identidad, fraude y extorsión</a:t>
            </a:r>
            <a:endParaRPr sz="1700"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Mono ExtraLight"/>
              <a:buChar char="○"/>
            </a:pPr>
            <a:r>
              <a:rPr lang="es-419" sz="1700"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Pérdida de confianza en el proveedor del servicio</a:t>
            </a:r>
            <a:endParaRPr sz="1700"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26" name="Google Shape;226;p23"/>
          <p:cNvCxnSpPr/>
          <p:nvPr/>
        </p:nvCxnSpPr>
        <p:spPr>
          <a:xfrm>
            <a:off x="263600" y="668175"/>
            <a:ext cx="5250900" cy="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3"/>
          <p:cNvSpPr txBox="1"/>
          <p:nvPr/>
        </p:nvSpPr>
        <p:spPr>
          <a:xfrm>
            <a:off x="164350" y="148575"/>
            <a:ext cx="8345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CONSECUENCIAS DE UN FALLO DE CONFIDENCIALIDAD</a:t>
            </a: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950" y="754898"/>
            <a:ext cx="3989900" cy="17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24"/>
          <p:cNvCxnSpPr/>
          <p:nvPr/>
        </p:nvCxnSpPr>
        <p:spPr>
          <a:xfrm>
            <a:off x="263600" y="668175"/>
            <a:ext cx="5250900" cy="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4"/>
          <p:cNvSpPr txBox="1"/>
          <p:nvPr/>
        </p:nvSpPr>
        <p:spPr>
          <a:xfrm>
            <a:off x="164350" y="148575"/>
            <a:ext cx="8345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CASOS FAMOSOS</a:t>
            </a: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56400" y="992200"/>
            <a:ext cx="8274900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b="1" lang="es-419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Equifax: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Vulnerabilidad en Apache Struts en 2017 por falta de mantenimiento, se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logró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el acceso no deseado a datos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personales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de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más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de 147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millones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de personas.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b="1" lang="es-419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Yahoo: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Mediante phishing dirigido a </a:t>
            </a:r>
            <a:r>
              <a:rPr lang="es-419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empleados de la empresa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en 2013, se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logró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acceder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con sus credenciales y se obtuvieron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más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de 3 mil millones de correos con sus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contraseñas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y datos personales guardados.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b="1" lang="es-419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Sony PlayStation Network: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Vulnerabilidad en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configuración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de seguridad de los servidores y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configuración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de las bases de datos en 2011, se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logró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acceder  a nombres, correos, 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contraseñas</a:t>
            </a:r>
            <a:r>
              <a:rPr lang="es-419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y datos de tarjetas a casi 77 millones de cuentas.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MEDIDAS PREVENTIVAS</a:t>
            </a:r>
            <a:endParaRPr/>
          </a:p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819925" y="3340125"/>
            <a:ext cx="18894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Cifrado de datos almacenados como </a:t>
            </a:r>
            <a:r>
              <a:rPr lang="es-419"/>
              <a:t>así</a:t>
            </a:r>
            <a:r>
              <a:rPr lang="es-419"/>
              <a:t> los enviados por el sistema.</a:t>
            </a:r>
            <a:endParaRPr/>
          </a:p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6434650" y="3340125"/>
            <a:ext cx="18894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Desarrollar</a:t>
            </a:r>
            <a:r>
              <a:rPr lang="es-419"/>
              <a:t> grupos de trabajo los cuales se encarguen exclusivamente de encontrar vulneraciones en el sistema antes de que estos sean lanzados a </a:t>
            </a:r>
            <a:r>
              <a:rPr lang="es-419"/>
              <a:t>público</a:t>
            </a:r>
            <a:r>
              <a:rPr lang="es-419"/>
              <a:t>.</a:t>
            </a:r>
            <a:endParaRPr/>
          </a:p>
        </p:txBody>
      </p:sp>
      <p:sp>
        <p:nvSpPr>
          <p:cNvPr id="243" name="Google Shape;243;p25"/>
          <p:cNvSpPr txBox="1"/>
          <p:nvPr>
            <p:ph idx="3" type="subTitle"/>
          </p:nvPr>
        </p:nvSpPr>
        <p:spPr>
          <a:xfrm>
            <a:off x="3633925" y="3340125"/>
            <a:ext cx="1889400" cy="13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Mecanismos de </a:t>
            </a:r>
            <a:r>
              <a:rPr lang="es-419"/>
              <a:t>autenticación</a:t>
            </a:r>
            <a:r>
              <a:rPr lang="es-419"/>
              <a:t> </a:t>
            </a:r>
            <a:r>
              <a:rPr lang="es-419"/>
              <a:t>multifactor</a:t>
            </a:r>
            <a:r>
              <a:rPr lang="es-419"/>
              <a:t>, de forma que la </a:t>
            </a:r>
            <a:r>
              <a:rPr lang="es-419"/>
              <a:t>adulteración</a:t>
            </a:r>
            <a:r>
              <a:rPr lang="es-419"/>
              <a:t> de la </a:t>
            </a:r>
            <a:r>
              <a:rPr lang="es-419"/>
              <a:t>información</a:t>
            </a:r>
            <a:r>
              <a:rPr lang="es-419"/>
              <a:t> o </a:t>
            </a:r>
            <a:r>
              <a:rPr lang="es-419"/>
              <a:t>visualización</a:t>
            </a:r>
            <a:r>
              <a:rPr lang="es-419"/>
              <a:t> necesite de la </a:t>
            </a:r>
            <a:r>
              <a:rPr lang="es-419"/>
              <a:t>confirmación</a:t>
            </a:r>
            <a:r>
              <a:rPr lang="es-419"/>
              <a:t> de estos.</a:t>
            </a:r>
            <a:endParaRPr/>
          </a:p>
        </p:txBody>
      </p:sp>
      <p:sp>
        <p:nvSpPr>
          <p:cNvPr id="244" name="Google Shape;244;p25"/>
          <p:cNvSpPr txBox="1"/>
          <p:nvPr>
            <p:ph type="ctrTitle"/>
          </p:nvPr>
        </p:nvSpPr>
        <p:spPr>
          <a:xfrm>
            <a:off x="726625" y="3105550"/>
            <a:ext cx="207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ENCRIPTACIÓN</a:t>
            </a:r>
            <a:endParaRPr/>
          </a:p>
        </p:txBody>
      </p:sp>
      <p:sp>
        <p:nvSpPr>
          <p:cNvPr id="245" name="Google Shape;245;p2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MONITOREO</a:t>
            </a:r>
            <a:endParaRPr/>
          </a:p>
        </p:txBody>
      </p:sp>
      <p:sp>
        <p:nvSpPr>
          <p:cNvPr id="246" name="Google Shape;246;p25"/>
          <p:cNvSpPr txBox="1"/>
          <p:nvPr>
            <p:ph idx="5" type="ctrTitle"/>
          </p:nvPr>
        </p:nvSpPr>
        <p:spPr>
          <a:xfrm>
            <a:off x="3540625" y="3105650"/>
            <a:ext cx="207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AUTENTIFICACIÓN</a:t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1267145" y="2083606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49" name="Google Shape;249;p25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53" name="Google Shape;253;p25"/>
            <p:cNvSpPr/>
            <p:nvPr/>
          </p:nvSpPr>
          <p:spPr>
            <a:xfrm>
              <a:off x="1261825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4145450" y="1440150"/>
              <a:ext cx="2050900" cy="2127575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5"/>
          <p:cNvSpPr/>
          <p:nvPr/>
        </p:nvSpPr>
        <p:spPr>
          <a:xfrm>
            <a:off x="1609000" y="2221850"/>
            <a:ext cx="311260" cy="414990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