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  <p:sldId id="262" r:id="rId5"/>
  </p:sldIdLst>
  <p:sldSz cx="13716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78" autoAdjust="0"/>
    <p:restoredTop sz="94660"/>
  </p:normalViewPr>
  <p:slideViewPr>
    <p:cSldViewPr snapToGrid="0">
      <p:cViewPr varScale="1">
        <p:scale>
          <a:sx n="62" d="100"/>
          <a:sy n="62" d="100"/>
        </p:scale>
        <p:origin x="4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68"/>
            <a:ext cx="116586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25/04/2021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01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25/04/2021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841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973667"/>
            <a:ext cx="8701088" cy="1549823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25/04/2021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698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25/04/2021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314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559305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2238572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25/04/2021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23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25/04/2021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977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73671"/>
            <a:ext cx="11830050" cy="353483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483101"/>
            <a:ext cx="5802510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6680200"/>
            <a:ext cx="5802510" cy="982556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483101"/>
            <a:ext cx="5831087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6680200"/>
            <a:ext cx="5831087" cy="982556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25/04/2021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432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25/04/2021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450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25/04/2021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320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633138"/>
            <a:ext cx="6943725" cy="129963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25/04/2021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68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633138"/>
            <a:ext cx="6943725" cy="1299633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25/04/2021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777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836F0-8EEA-4F9F-82C0-38B38AADCB53}" type="datetimeFigureOut">
              <a:rPr lang="it-IT" smtClean="0"/>
              <a:t>25/04/2021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6950271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91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F38146-D80F-42C6-A404-387C3247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1919497"/>
            <a:ext cx="11830050" cy="1211590"/>
          </a:xfrm>
        </p:spPr>
        <p:txBody>
          <a:bodyPr>
            <a:normAutofit/>
          </a:bodyPr>
          <a:lstStyle/>
          <a:p>
            <a:pPr algn="r"/>
            <a:r>
              <a:rPr lang="it-IT" sz="5000" dirty="0">
                <a:latin typeface="Abadi" panose="020B0604020104020204" pitchFamily="34" charset="0"/>
              </a:rPr>
              <a:t>MHW3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2426F4-1967-4740-9F52-966B750C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3936570"/>
            <a:ext cx="11830050" cy="236937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it-IT" sz="3500" dirty="0">
                <a:latin typeface="Abadi Extra Light" panose="020B0204020104020204" pitchFamily="34" charset="0"/>
              </a:rPr>
              <a:t>Calogero Crapanzano</a:t>
            </a:r>
          </a:p>
          <a:p>
            <a:pPr marL="0" indent="0" algn="r">
              <a:buNone/>
            </a:pPr>
            <a:r>
              <a:rPr lang="it-IT" sz="3500" dirty="0">
                <a:latin typeface="Abadi Extra Light" panose="020B0204020104020204" pitchFamily="34" charset="0"/>
              </a:rPr>
              <a:t>O46002084</a:t>
            </a:r>
          </a:p>
          <a:p>
            <a:pPr marL="0" indent="0" algn="r">
              <a:buNone/>
            </a:pPr>
            <a:r>
              <a:rPr lang="it-IT" sz="3500" dirty="0">
                <a:latin typeface="Abadi Extra Light" panose="020B0204020104020204" pitchFamily="34" charset="0"/>
              </a:rPr>
              <a:t>26/04/2021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A82D186-5BFB-4675-809E-9DB1A26D30F0}"/>
              </a:ext>
            </a:extLst>
          </p:cNvPr>
          <p:cNvCxnSpPr/>
          <p:nvPr/>
        </p:nvCxnSpPr>
        <p:spPr>
          <a:xfrm>
            <a:off x="942975" y="9128502"/>
            <a:ext cx="1204460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olo 1">
            <a:extLst>
              <a:ext uri="{FF2B5EF4-FFF2-40B4-BE49-F238E27FC236}">
                <a16:creationId xmlns:a16="http://schemas.microsoft.com/office/drawing/2014/main" id="{B582C3FE-4E8C-41F7-8451-1AC771273730}"/>
              </a:ext>
            </a:extLst>
          </p:cNvPr>
          <p:cNvSpPr txBox="1">
            <a:spLocks/>
          </p:cNvSpPr>
          <p:nvPr/>
        </p:nvSpPr>
        <p:spPr>
          <a:xfrm>
            <a:off x="942975" y="10564539"/>
            <a:ext cx="5519818" cy="1211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dirty="0">
                <a:latin typeface="Abadi" panose="020B0604020104020204" pitchFamily="34" charset="0"/>
              </a:rPr>
              <a:t>Descrizione dell’ intervento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72540CB-03CD-4A02-B8E9-12B450304A92}"/>
              </a:ext>
            </a:extLst>
          </p:cNvPr>
          <p:cNvSpPr txBox="1">
            <a:spLocks/>
          </p:cNvSpPr>
          <p:nvPr/>
        </p:nvSpPr>
        <p:spPr>
          <a:xfrm>
            <a:off x="942975" y="12303360"/>
            <a:ext cx="11830050" cy="48845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500" dirty="0">
                <a:latin typeface="Abadi Extra Light" panose="020B0204020104020204" pitchFamily="34" charset="0"/>
              </a:rPr>
              <a:t>Implementare nella struttura del mhw2 n.2 API REST(di cui almeno una con autenticazione)</a:t>
            </a:r>
          </a:p>
          <a:p>
            <a:pPr marL="0" indent="0">
              <a:buNone/>
            </a:pPr>
            <a:endParaRPr lang="it-IT" sz="35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it-IT" sz="35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it-IT" sz="2500" dirty="0">
                <a:latin typeface="Abadi Extra Light" panose="020B0204020104020204" pitchFamily="34" charset="0"/>
              </a:rPr>
              <a:t>*sono state apportate migliorie e semplificazioni nei file di mhw2 che non inficiano il progetto di partenza. </a:t>
            </a:r>
          </a:p>
          <a:p>
            <a:pPr marL="0" indent="0">
              <a:buNone/>
            </a:pPr>
            <a:endParaRPr lang="it-IT" sz="25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it-IT" sz="2500" dirty="0">
                <a:latin typeface="Abadi Extra Light" panose="020B0204020104020204" pitchFamily="34" charset="0"/>
              </a:rPr>
              <a:t>*data la non reperibilità di api con autenticazione che permettessero l’ accesso anche da file in locale, quella implementata non è inerente al tema del progetto ma comunque valida allo scopo didattico</a:t>
            </a:r>
            <a:endParaRPr lang="it-IT" sz="35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D83B8EA1-2171-47E6-8659-B193EF09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217160"/>
            <a:ext cx="11830050" cy="1211590"/>
          </a:xfrm>
        </p:spPr>
        <p:txBody>
          <a:bodyPr>
            <a:normAutofit/>
          </a:bodyPr>
          <a:lstStyle/>
          <a:p>
            <a:pPr algn="r"/>
            <a:r>
              <a:rPr lang="it-IT" sz="5000" dirty="0">
                <a:latin typeface="Abadi" panose="020B0604020104020204" pitchFamily="34" charset="0"/>
              </a:rPr>
              <a:t>GBIF API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E70D8AE6-CDD2-4D48-8806-6AEE26CE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661" y="1480988"/>
            <a:ext cx="12088677" cy="1211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000" b="1" dirty="0">
                <a:latin typeface="Abadi Extra Light" panose="020B0204020104020204" pitchFamily="34" charset="0"/>
              </a:rPr>
              <a:t>API senza autenticazione, si ottengono </a:t>
            </a:r>
            <a:r>
              <a:rPr lang="it-IT" sz="3000" b="1" dirty="0">
                <a:solidFill>
                  <a:srgbClr val="00B050"/>
                </a:solidFill>
                <a:latin typeface="Abadi Extra Light" panose="020B0204020104020204" pitchFamily="34" charset="0"/>
              </a:rPr>
              <a:t>informazioni botaniche</a:t>
            </a:r>
            <a:r>
              <a:rPr lang="it-IT" sz="3000" b="1" dirty="0">
                <a:latin typeface="Abadi Extra Light" panose="020B0204020104020204" pitchFamily="34" charset="0"/>
              </a:rPr>
              <a:t> e un’</a:t>
            </a:r>
            <a:r>
              <a:rPr lang="it-IT" sz="3000" b="1" dirty="0">
                <a:solidFill>
                  <a:schemeClr val="accent4">
                    <a:lumMod val="75000"/>
                  </a:schemeClr>
                </a:solidFill>
                <a:latin typeface="Abadi Extra Light" panose="020B0204020104020204" pitchFamily="34" charset="0"/>
              </a:rPr>
              <a:t>immagine identificativa</a:t>
            </a:r>
            <a:r>
              <a:rPr lang="it-IT" sz="3000" b="1" dirty="0">
                <a:latin typeface="Abadi Extra Light" panose="020B0204020104020204" pitchFamily="34" charset="0"/>
              </a:rPr>
              <a:t> della pianta </a:t>
            </a:r>
            <a:r>
              <a:rPr lang="it-IT" sz="3000" b="1" dirty="0" err="1">
                <a:latin typeface="Abadi Extra Light" panose="020B0204020104020204" pitchFamily="34" charset="0"/>
              </a:rPr>
              <a:t>clickando</a:t>
            </a:r>
            <a:r>
              <a:rPr lang="it-IT" sz="3000" b="1" dirty="0">
                <a:latin typeface="Abadi Extra Light" panose="020B0204020104020204" pitchFamily="34" charset="0"/>
              </a:rPr>
              <a:t> sul simbolo ‘</a:t>
            </a:r>
            <a:r>
              <a:rPr lang="it-IT" sz="3000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+</a:t>
            </a:r>
            <a:r>
              <a:rPr lang="it-IT" sz="3000" b="1" dirty="0">
                <a:latin typeface="Abadi Extra Light" panose="020B0204020104020204" pitchFamily="34" charset="0"/>
              </a:rPr>
              <a:t>’.</a:t>
            </a: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A517A34B-37DD-4863-A289-4FF76FB1AAEA}"/>
              </a:ext>
            </a:extLst>
          </p:cNvPr>
          <p:cNvGrpSpPr/>
          <p:nvPr/>
        </p:nvGrpSpPr>
        <p:grpSpPr>
          <a:xfrm>
            <a:off x="978731" y="2692578"/>
            <a:ext cx="4135710" cy="2760510"/>
            <a:chOff x="813661" y="3467635"/>
            <a:chExt cx="4135710" cy="2760510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AA45B522-AA96-4601-868C-16280FE9A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661" y="3467635"/>
              <a:ext cx="4135710" cy="2760510"/>
            </a:xfrm>
            <a:prstGeom prst="rect">
              <a:avLst/>
            </a:prstGeom>
          </p:spPr>
        </p:pic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DDAA12D4-6D08-4ADE-A0C8-96F41B74EDE6}"/>
                </a:ext>
              </a:extLst>
            </p:cNvPr>
            <p:cNvSpPr/>
            <p:nvPr/>
          </p:nvSpPr>
          <p:spPr>
            <a:xfrm>
              <a:off x="4533899" y="5904836"/>
              <a:ext cx="250447" cy="250447"/>
            </a:xfrm>
            <a:prstGeom prst="rect">
              <a:avLst/>
            </a:prstGeom>
            <a:solidFill>
              <a:srgbClr val="FF00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D29BE397-16DF-4496-86AA-16F9125817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2" b="1293"/>
          <a:stretch/>
        </p:blipFill>
        <p:spPr>
          <a:xfrm>
            <a:off x="5269424" y="4322488"/>
            <a:ext cx="7632914" cy="3429856"/>
          </a:xfrm>
          <a:prstGeom prst="rect">
            <a:avLst/>
          </a:prstGeom>
        </p:spPr>
      </p:pic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BC1CB293-FE90-475B-953B-B1F4E1D98DA6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5114441" y="4072833"/>
            <a:ext cx="3971440" cy="249655"/>
          </a:xfrm>
          <a:prstGeom prst="bentConnector2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FC938A56-02A3-4663-BCAA-AA88692B9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61" y="11962371"/>
            <a:ext cx="12301266" cy="5777867"/>
          </a:xfrm>
          <a:prstGeom prst="rect">
            <a:avLst/>
          </a:prstGeom>
        </p:spPr>
      </p:pic>
      <p:sp>
        <p:nvSpPr>
          <p:cNvPr id="23" name="Rettangolo 22">
            <a:extLst>
              <a:ext uri="{FF2B5EF4-FFF2-40B4-BE49-F238E27FC236}">
                <a16:creationId xmlns:a16="http://schemas.microsoft.com/office/drawing/2014/main" id="{B4DEF242-B074-424A-BC03-41F12EB1C94E}"/>
              </a:ext>
            </a:extLst>
          </p:cNvPr>
          <p:cNvSpPr/>
          <p:nvPr/>
        </p:nvSpPr>
        <p:spPr>
          <a:xfrm>
            <a:off x="6152826" y="4512219"/>
            <a:ext cx="3301139" cy="3128928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1B2EE9E0-04D4-4128-8930-D104BA880CE0}"/>
              </a:ext>
            </a:extLst>
          </p:cNvPr>
          <p:cNvSpPr/>
          <p:nvPr/>
        </p:nvSpPr>
        <p:spPr>
          <a:xfrm>
            <a:off x="9471887" y="4512219"/>
            <a:ext cx="2709782" cy="3128928"/>
          </a:xfrm>
          <a:prstGeom prst="rect">
            <a:avLst/>
          </a:prstGeom>
          <a:solidFill>
            <a:schemeClr val="accent4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8C18A5B4-1B51-4429-B75A-61C52ADCF26C}"/>
              </a:ext>
            </a:extLst>
          </p:cNvPr>
          <p:cNvSpPr txBox="1">
            <a:spLocks/>
          </p:cNvSpPr>
          <p:nvPr/>
        </p:nvSpPr>
        <p:spPr>
          <a:xfrm>
            <a:off x="813661" y="8532515"/>
            <a:ext cx="12301264" cy="3014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3000" b="1" dirty="0">
                <a:latin typeface="Abadi Extra Light" panose="020B0204020104020204" pitchFamily="34" charset="0"/>
              </a:rPr>
              <a:t>Funzione </a:t>
            </a:r>
            <a:r>
              <a:rPr lang="it-IT" sz="3000" b="1" dirty="0" err="1">
                <a:latin typeface="Abadi Extra Light" panose="020B0204020104020204" pitchFamily="34" charset="0"/>
              </a:rPr>
              <a:t>togglePlantInfo</a:t>
            </a:r>
            <a:r>
              <a:rPr lang="it-IT" sz="3000" b="1" dirty="0">
                <a:latin typeface="Abadi Extra Light" panose="020B0204020104020204" pitchFamily="34" charset="0"/>
              </a:rPr>
              <a:t>(event):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3000" b="1" dirty="0">
                <a:latin typeface="Abadi Extra Light" panose="020B0204020104020204" pitchFamily="34" charset="0"/>
              </a:rPr>
              <a:t>associata al </a:t>
            </a:r>
            <a:r>
              <a:rPr lang="it-IT" sz="3000" b="1" dirty="0" err="1">
                <a:latin typeface="Abadi Extra Light" panose="020B0204020104020204" pitchFamily="34" charset="0"/>
              </a:rPr>
              <a:t>listener</a:t>
            </a:r>
            <a:r>
              <a:rPr lang="it-IT" sz="3000" b="1" dirty="0">
                <a:latin typeface="Abadi Extra Light" panose="020B0204020104020204" pitchFamily="34" charset="0"/>
              </a:rPr>
              <a:t> della costante </a:t>
            </a:r>
            <a:r>
              <a:rPr lang="it-IT" sz="3000" b="1" i="1" dirty="0" err="1">
                <a:latin typeface="Abadi Extra Light" panose="020B0204020104020204" pitchFamily="34" charset="0"/>
              </a:rPr>
              <a:t>toggleNoKeyApi</a:t>
            </a:r>
            <a:r>
              <a:rPr lang="it-IT" sz="3000" b="1" i="1" dirty="0">
                <a:latin typeface="Abadi Extra Light" panose="020B0204020104020204" pitchFamily="34" charset="0"/>
              </a:rPr>
              <a:t>  </a:t>
            </a:r>
            <a:r>
              <a:rPr lang="it-IT" sz="3000" b="1" dirty="0">
                <a:latin typeface="Abadi Extra Light" panose="020B0204020104020204" pitchFamily="34" charset="0"/>
              </a:rPr>
              <a:t>al click di ‘</a:t>
            </a:r>
            <a:r>
              <a:rPr lang="it-IT" sz="3000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+</a:t>
            </a:r>
            <a:r>
              <a:rPr lang="it-IT" sz="3000" b="1" dirty="0">
                <a:latin typeface="Abadi Extra Light" panose="020B0204020104020204" pitchFamily="34" charset="0"/>
              </a:rPr>
              <a:t>’ </a:t>
            </a:r>
            <a:r>
              <a:rPr lang="it-IT" sz="3000" b="1" dirty="0">
                <a:solidFill>
                  <a:srgbClr val="0070C0"/>
                </a:solidFill>
                <a:latin typeface="Abadi Extra Light" panose="020B0204020104020204" pitchFamily="34" charset="0"/>
              </a:rPr>
              <a:t>verifica se presenti e in tal caso rimuove </a:t>
            </a:r>
            <a:r>
              <a:rPr lang="it-IT" sz="3000" b="1" dirty="0">
                <a:latin typeface="Abadi Extra Light" panose="020B0204020104020204" pitchFamily="34" charset="0"/>
              </a:rPr>
              <a:t>le info di una precedente fetch. Dopo aver </a:t>
            </a:r>
            <a:r>
              <a:rPr lang="it-IT" sz="3000" b="1" dirty="0">
                <a:solidFill>
                  <a:schemeClr val="accent2"/>
                </a:solidFill>
                <a:latin typeface="Abadi Extra Light" panose="020B0204020104020204" pitchFamily="34" charset="0"/>
              </a:rPr>
              <a:t>recuperato l’identificativo</a:t>
            </a:r>
            <a:r>
              <a:rPr lang="it-IT" sz="3000" b="1" dirty="0">
                <a:latin typeface="Abadi Extra Light" panose="020B0204020104020204" pitchFamily="34" charset="0"/>
              </a:rPr>
              <a:t> dal file contents.js fa </a:t>
            </a:r>
            <a:r>
              <a:rPr lang="it-IT" sz="3000" b="1" dirty="0">
                <a:solidFill>
                  <a:schemeClr val="accent3"/>
                </a:solidFill>
                <a:latin typeface="Abadi Extra Light" panose="020B0204020104020204" pitchFamily="34" charset="0"/>
              </a:rPr>
              <a:t>partire la fetch</a:t>
            </a:r>
            <a:r>
              <a:rPr lang="it-IT" sz="3000" b="1" dirty="0">
                <a:latin typeface="Abadi Extra Light" panose="020B0204020104020204" pitchFamily="34" charset="0"/>
              </a:rPr>
              <a:t> per il recupero delle informazioni e </a:t>
            </a:r>
            <a:r>
              <a:rPr lang="it-IT" sz="3000" b="1" dirty="0">
                <a:solidFill>
                  <a:srgbClr val="FF33CC"/>
                </a:solidFill>
                <a:latin typeface="Abadi Extra Light" panose="020B0204020104020204" pitchFamily="34" charset="0"/>
              </a:rPr>
              <a:t>scrolla la pagina</a:t>
            </a:r>
            <a:r>
              <a:rPr lang="it-IT" sz="3000" b="1" dirty="0">
                <a:latin typeface="Abadi Extra Light" panose="020B0204020104020204" pitchFamily="34" charset="0"/>
              </a:rPr>
              <a:t> per una corretta visualizzazione.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3000" b="1" dirty="0">
                <a:latin typeface="Abadi Extra Light" panose="020B0204020104020204" pitchFamily="34" charset="0"/>
              </a:rPr>
              <a:t>La fetch fa richiesta di una specifica </a:t>
            </a:r>
            <a:r>
              <a:rPr lang="it-IT" sz="3000" b="1" i="1" dirty="0" err="1">
                <a:latin typeface="Abadi Extra Light" panose="020B0204020104020204" pitchFamily="34" charset="0"/>
              </a:rPr>
              <a:t>species</a:t>
            </a:r>
            <a:r>
              <a:rPr lang="it-IT" sz="3000" b="1" i="1" dirty="0">
                <a:latin typeface="Abadi Extra Light" panose="020B0204020104020204" pitchFamily="34" charset="0"/>
              </a:rPr>
              <a:t> </a:t>
            </a:r>
            <a:r>
              <a:rPr lang="it-IT" sz="3000" b="1" dirty="0">
                <a:latin typeface="Abadi Extra Light" panose="020B0204020104020204" pitchFamily="34" charset="0"/>
              </a:rPr>
              <a:t>identificata tramite id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3000" b="1" dirty="0">
              <a:latin typeface="Abadi Extra Light" panose="020B0204020104020204" pitchFamily="34" charset="0"/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8D5240CD-E8DC-429A-BC9A-FC33A6D34C53}"/>
              </a:ext>
            </a:extLst>
          </p:cNvPr>
          <p:cNvSpPr/>
          <p:nvPr/>
        </p:nvSpPr>
        <p:spPr>
          <a:xfrm>
            <a:off x="813660" y="12422798"/>
            <a:ext cx="12301265" cy="2646720"/>
          </a:xfrm>
          <a:prstGeom prst="rect">
            <a:avLst/>
          </a:prstGeom>
          <a:solidFill>
            <a:srgbClr val="0070C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64BE12E-3F22-4C69-894A-8E9C4492A39E}"/>
              </a:ext>
            </a:extLst>
          </p:cNvPr>
          <p:cNvSpPr/>
          <p:nvPr/>
        </p:nvSpPr>
        <p:spPr>
          <a:xfrm>
            <a:off x="813660" y="15069518"/>
            <a:ext cx="12301265" cy="1730829"/>
          </a:xfrm>
          <a:prstGeom prst="rect">
            <a:avLst/>
          </a:prstGeom>
          <a:solidFill>
            <a:schemeClr val="accent2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6E6869BE-120A-447A-AD68-91A29D04C130}"/>
              </a:ext>
            </a:extLst>
          </p:cNvPr>
          <p:cNvSpPr/>
          <p:nvPr/>
        </p:nvSpPr>
        <p:spPr>
          <a:xfrm>
            <a:off x="813660" y="16797180"/>
            <a:ext cx="12301265" cy="272588"/>
          </a:xfrm>
          <a:prstGeom prst="rect">
            <a:avLst/>
          </a:prstGeom>
          <a:solidFill>
            <a:schemeClr val="accent3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DF800097-86DE-4150-B857-63DB3D47AF97}"/>
              </a:ext>
            </a:extLst>
          </p:cNvPr>
          <p:cNvSpPr/>
          <p:nvPr/>
        </p:nvSpPr>
        <p:spPr>
          <a:xfrm>
            <a:off x="813660" y="17069768"/>
            <a:ext cx="12301265" cy="272588"/>
          </a:xfrm>
          <a:prstGeom prst="rect">
            <a:avLst/>
          </a:prstGeom>
          <a:solidFill>
            <a:srgbClr val="FF33CC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42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FFBB5C7-08E6-427C-8B43-1513A6CBF3FB}"/>
              </a:ext>
            </a:extLst>
          </p:cNvPr>
          <p:cNvSpPr txBox="1">
            <a:spLocks/>
          </p:cNvSpPr>
          <p:nvPr/>
        </p:nvSpPr>
        <p:spPr>
          <a:xfrm>
            <a:off x="640379" y="556801"/>
            <a:ext cx="12435242" cy="3400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3000" b="1" dirty="0">
                <a:latin typeface="Abadi Extra Light" panose="020B0204020104020204" pitchFamily="34" charset="0"/>
              </a:rPr>
              <a:t>Funzione </a:t>
            </a:r>
            <a:r>
              <a:rPr lang="it-IT" sz="3000" b="1" dirty="0" err="1">
                <a:latin typeface="Abadi Extra Light" panose="020B0204020104020204" pitchFamily="34" charset="0"/>
              </a:rPr>
              <a:t>onGbifJson</a:t>
            </a:r>
            <a:r>
              <a:rPr lang="it-IT" sz="3000" b="1" dirty="0">
                <a:latin typeface="Abadi Extra Light" panose="020B0204020104020204" pitchFamily="34" charset="0"/>
              </a:rPr>
              <a:t>(</a:t>
            </a:r>
            <a:r>
              <a:rPr lang="it-IT" sz="3000" b="1" dirty="0" err="1">
                <a:latin typeface="Abadi Extra Light" panose="020B0204020104020204" pitchFamily="34" charset="0"/>
              </a:rPr>
              <a:t>json</a:t>
            </a:r>
            <a:r>
              <a:rPr lang="it-IT" sz="3000" b="1" dirty="0">
                <a:latin typeface="Abadi Extra Light" panose="020B0204020104020204" pitchFamily="34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3000" b="1" dirty="0">
                <a:latin typeface="Abadi Extra Light" panose="020B0204020104020204" pitchFamily="34" charset="0"/>
              </a:rPr>
              <a:t>Riceve le informazioni sulla pianta in formato </a:t>
            </a:r>
            <a:r>
              <a:rPr lang="it-IT" sz="3000" b="1" dirty="0" err="1">
                <a:latin typeface="Abadi Extra Light" panose="020B0204020104020204" pitchFamily="34" charset="0"/>
              </a:rPr>
              <a:t>json</a:t>
            </a:r>
            <a:r>
              <a:rPr lang="it-IT" sz="3000" b="1" dirty="0">
                <a:latin typeface="Abadi Extra Light" panose="020B0204020104020204" pitchFamily="34" charset="0"/>
              </a:rPr>
              <a:t>, seleziona quelle necessarie, le aggiunge al file html creando gli elementi opportuni. Fa partire una seconda fetch per recuperare l’immagine da caricare.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3000" b="1" dirty="0">
                <a:latin typeface="Abadi Extra Light" panose="020B0204020104020204" pitchFamily="34" charset="0"/>
              </a:rPr>
              <a:t>La fetch richiede la prima tra le immagini di </a:t>
            </a:r>
            <a:r>
              <a:rPr lang="it-IT" sz="3000" b="1" i="1" dirty="0" err="1">
                <a:latin typeface="Abadi Extra Light" panose="020B0204020104020204" pitchFamily="34" charset="0"/>
              </a:rPr>
              <a:t>mediatype</a:t>
            </a:r>
            <a:r>
              <a:rPr lang="it-IT" sz="3000" b="1" i="1" dirty="0">
                <a:latin typeface="Abadi Extra Light" panose="020B0204020104020204" pitchFamily="34" charset="0"/>
              </a:rPr>
              <a:t> = </a:t>
            </a:r>
            <a:r>
              <a:rPr lang="it-IT" sz="3000" b="1" i="1" dirty="0" err="1">
                <a:latin typeface="Abadi Extra Light" panose="020B0204020104020204" pitchFamily="34" charset="0"/>
              </a:rPr>
              <a:t>StillImage</a:t>
            </a:r>
            <a:r>
              <a:rPr lang="it-IT" sz="3000" b="1" i="1" dirty="0">
                <a:latin typeface="Abadi Extra Light" panose="020B0204020104020204" pitchFamily="34" charset="0"/>
              </a:rPr>
              <a:t> </a:t>
            </a:r>
            <a:r>
              <a:rPr lang="it-IT" sz="3000" b="1" dirty="0">
                <a:latin typeface="Abadi Extra Light" panose="020B0204020104020204" pitchFamily="34" charset="0"/>
              </a:rPr>
              <a:t>disponibili tra le </a:t>
            </a:r>
            <a:r>
              <a:rPr lang="it-IT" sz="3000" b="1" i="1" dirty="0" err="1">
                <a:latin typeface="Abadi Extra Light" panose="020B0204020104020204" pitchFamily="34" charset="0"/>
              </a:rPr>
              <a:t>occurrences</a:t>
            </a:r>
            <a:r>
              <a:rPr lang="it-IT" sz="3000" b="1" dirty="0">
                <a:latin typeface="Abadi Extra Light" panose="020B0204020104020204" pitchFamily="34" charset="0"/>
              </a:rPr>
              <a:t> che hanno uno specifico </a:t>
            </a:r>
            <a:r>
              <a:rPr lang="it-IT" sz="3000" b="1" i="1" dirty="0" err="1">
                <a:latin typeface="Abadi Extra Light" panose="020B0204020104020204" pitchFamily="34" charset="0"/>
              </a:rPr>
              <a:t>scientificName</a:t>
            </a:r>
            <a:r>
              <a:rPr lang="it-IT" sz="3000" b="1" i="1" dirty="0">
                <a:latin typeface="Abadi Extra Light" panose="020B0204020104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3000" b="1" dirty="0">
              <a:latin typeface="Abadi Extra Light" panose="020B02040201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3000" b="1" dirty="0">
              <a:latin typeface="Abadi Extra Light" panose="020B02040201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3000" b="1" dirty="0">
              <a:latin typeface="Abadi Extra Light" panose="020B02040201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3000" b="1" dirty="0">
              <a:latin typeface="Abadi Extra Light" panose="020B0204020104020204" pitchFamily="34" charset="0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8846A48E-2755-4B1B-A40A-8F9904F32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"/>
          <a:stretch/>
        </p:blipFill>
        <p:spPr>
          <a:xfrm>
            <a:off x="640379" y="3957312"/>
            <a:ext cx="12435242" cy="6183567"/>
          </a:xfrm>
          <a:prstGeom prst="rect">
            <a:avLst/>
          </a:prstGeom>
        </p:spPr>
      </p:pic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407C4050-A394-49FE-AA3A-B03920945DDC}"/>
              </a:ext>
            </a:extLst>
          </p:cNvPr>
          <p:cNvSpPr txBox="1">
            <a:spLocks/>
          </p:cNvSpPr>
          <p:nvPr/>
        </p:nvSpPr>
        <p:spPr>
          <a:xfrm>
            <a:off x="640379" y="11271698"/>
            <a:ext cx="12435242" cy="1343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3000" b="1" dirty="0">
                <a:latin typeface="Abadi Extra Light" panose="020B0204020104020204" pitchFamily="34" charset="0"/>
              </a:rPr>
              <a:t>Funzione </a:t>
            </a:r>
            <a:r>
              <a:rPr lang="it-IT" sz="3000" b="1" dirty="0" err="1">
                <a:latin typeface="Abadi Extra Light" panose="020B0204020104020204" pitchFamily="34" charset="0"/>
              </a:rPr>
              <a:t>onGbifImgJson</a:t>
            </a:r>
            <a:r>
              <a:rPr lang="it-IT" sz="3000" b="1" dirty="0">
                <a:latin typeface="Abadi Extra Light" panose="020B0204020104020204" pitchFamily="34" charset="0"/>
              </a:rPr>
              <a:t>(</a:t>
            </a:r>
            <a:r>
              <a:rPr lang="it-IT" sz="3000" b="1" dirty="0" err="1">
                <a:latin typeface="Abadi Extra Light" panose="020B0204020104020204" pitchFamily="34" charset="0"/>
              </a:rPr>
              <a:t>json</a:t>
            </a:r>
            <a:r>
              <a:rPr lang="it-IT" sz="3000" b="1" dirty="0">
                <a:latin typeface="Abadi Extra Light" panose="020B0204020104020204" pitchFamily="34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3000" b="1" dirty="0">
                <a:latin typeface="Abadi Extra Light" panose="020B0204020104020204" pitchFamily="34" charset="0"/>
              </a:rPr>
              <a:t>Crea l elemento e inserisce nell’ html la prima tra le immagini ottenute dalla fetch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3000" b="1" dirty="0">
              <a:latin typeface="Abadi Extra Light" panose="020B02040201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3000" b="1" dirty="0">
              <a:latin typeface="Abadi Extra Light" panose="020B0204020104020204" pitchFamily="34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9A9B8BA8-CCFB-4B46-9C62-EAC17D0CD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453" y="13184566"/>
            <a:ext cx="8587094" cy="355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8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0B3A54BC-EA7F-4F47-88F6-8214EA39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217160"/>
            <a:ext cx="11830050" cy="1211590"/>
          </a:xfrm>
        </p:spPr>
        <p:txBody>
          <a:bodyPr>
            <a:normAutofit/>
          </a:bodyPr>
          <a:lstStyle/>
          <a:p>
            <a:pPr algn="r"/>
            <a:r>
              <a:rPr lang="it-IT" sz="5000" dirty="0">
                <a:latin typeface="Abadi" panose="020B0604020104020204" pitchFamily="34" charset="0"/>
              </a:rPr>
              <a:t>GIPHY API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E5012920-65C8-40D7-B3DE-0A906E519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661" y="1480988"/>
            <a:ext cx="12088677" cy="1211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000" b="1" dirty="0">
                <a:latin typeface="Abadi Extra Light" panose="020B0204020104020204" pitchFamily="34" charset="0"/>
              </a:rPr>
              <a:t>API con autenticazione </a:t>
            </a:r>
            <a:r>
              <a:rPr lang="it-IT" sz="3000" b="1" dirty="0" err="1">
                <a:latin typeface="Abadi Extra Light" panose="020B0204020104020204" pitchFamily="34" charset="0"/>
              </a:rPr>
              <a:t>api_key</a:t>
            </a:r>
            <a:r>
              <a:rPr lang="it-IT" sz="3000" b="1" dirty="0">
                <a:latin typeface="Abadi Extra Light" panose="020B0204020104020204" pitchFamily="34" charset="0"/>
              </a:rPr>
              <a:t>, si ottiene una </a:t>
            </a:r>
            <a:r>
              <a:rPr lang="it-IT" sz="3000" b="1" dirty="0">
                <a:solidFill>
                  <a:schemeClr val="accent4">
                    <a:lumMod val="75000"/>
                  </a:schemeClr>
                </a:solidFill>
                <a:latin typeface="Abadi Extra Light" panose="020B0204020104020204" pitchFamily="34" charset="0"/>
              </a:rPr>
              <a:t>GIF</a:t>
            </a:r>
            <a:r>
              <a:rPr lang="it-IT" sz="3000" b="1" dirty="0">
                <a:latin typeface="Abadi Extra Light" panose="020B0204020104020204" pitchFamily="34" charset="0"/>
              </a:rPr>
              <a:t> </a:t>
            </a:r>
            <a:r>
              <a:rPr lang="it-IT" sz="3000" b="1" dirty="0">
                <a:solidFill>
                  <a:schemeClr val="accent4">
                    <a:lumMod val="75000"/>
                  </a:schemeClr>
                </a:solidFill>
                <a:latin typeface="Abadi Extra Light" panose="020B0204020104020204" pitchFamily="34" charset="0"/>
              </a:rPr>
              <a:t>random a tema gatti </a:t>
            </a:r>
            <a:r>
              <a:rPr lang="it-IT" sz="3000" b="1" dirty="0" err="1">
                <a:latin typeface="Abadi Extra Light" panose="020B0204020104020204" pitchFamily="34" charset="0"/>
              </a:rPr>
              <a:t>clickando</a:t>
            </a:r>
            <a:r>
              <a:rPr lang="it-IT" sz="3000" b="1" dirty="0">
                <a:latin typeface="Abadi Extra Light" panose="020B0204020104020204" pitchFamily="34" charset="0"/>
              </a:rPr>
              <a:t> sulla scritta ‘</a:t>
            </a:r>
            <a:r>
              <a:rPr lang="it-IT" sz="3000" b="1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clicka</a:t>
            </a:r>
            <a:r>
              <a:rPr lang="it-IT" sz="3000" b="1" dirty="0">
                <a:solidFill>
                  <a:srgbClr val="0070C0"/>
                </a:solidFill>
                <a:latin typeface="Abadi Extra Light" panose="020B0204020104020204" pitchFamily="34" charset="0"/>
              </a:rPr>
              <a:t> qui!</a:t>
            </a:r>
            <a:r>
              <a:rPr lang="it-IT" sz="3000" b="1" dirty="0">
                <a:latin typeface="Abadi Extra Light" panose="020B0204020104020204" pitchFamily="34" charset="0"/>
              </a:rPr>
              <a:t>’ o ‘</a:t>
            </a:r>
            <a:r>
              <a:rPr lang="it-IT" sz="3000" b="1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clicka</a:t>
            </a:r>
            <a:r>
              <a:rPr lang="it-IT" sz="3000" b="1" dirty="0">
                <a:solidFill>
                  <a:srgbClr val="0070C0"/>
                </a:solidFill>
                <a:latin typeface="Abadi Extra Light" panose="020B0204020104020204" pitchFamily="34" charset="0"/>
              </a:rPr>
              <a:t> ancora!</a:t>
            </a:r>
            <a:r>
              <a:rPr lang="it-IT" sz="3000" b="1" dirty="0">
                <a:latin typeface="Abadi Extra Light" panose="020B0204020104020204" pitchFamily="34" charset="0"/>
              </a:rPr>
              <a:t>’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AD0AD3F-76D7-4C59-B2EA-A20AEA670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7" r="1791"/>
          <a:stretch/>
        </p:blipFill>
        <p:spPr>
          <a:xfrm>
            <a:off x="439904" y="2765805"/>
            <a:ext cx="12836191" cy="1562170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8DF467C1-FCF6-4D00-9CB7-78AB960B1EC0}"/>
              </a:ext>
            </a:extLst>
          </p:cNvPr>
          <p:cNvSpPr/>
          <p:nvPr/>
        </p:nvSpPr>
        <p:spPr>
          <a:xfrm>
            <a:off x="439904" y="3206797"/>
            <a:ext cx="12836191" cy="1121178"/>
          </a:xfrm>
          <a:prstGeom prst="rect">
            <a:avLst/>
          </a:prstGeom>
          <a:solidFill>
            <a:srgbClr val="0070C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7068244E-4EA7-450E-9B46-9CB9A4831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04" y="4768967"/>
            <a:ext cx="12836191" cy="5745063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AF2A7487-86A7-4DA1-A6B0-8574D9DFCAF3}"/>
              </a:ext>
            </a:extLst>
          </p:cNvPr>
          <p:cNvSpPr/>
          <p:nvPr/>
        </p:nvSpPr>
        <p:spPr>
          <a:xfrm>
            <a:off x="439903" y="5780868"/>
            <a:ext cx="12836191" cy="4733162"/>
          </a:xfrm>
          <a:prstGeom prst="rect">
            <a:avLst/>
          </a:prstGeom>
          <a:solidFill>
            <a:schemeClr val="accent4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336CDA57-1D0F-4DC8-9765-539E0C9B9196}"/>
              </a:ext>
            </a:extLst>
          </p:cNvPr>
          <p:cNvSpPr/>
          <p:nvPr/>
        </p:nvSpPr>
        <p:spPr>
          <a:xfrm>
            <a:off x="439903" y="4768966"/>
            <a:ext cx="12836191" cy="1011901"/>
          </a:xfrm>
          <a:prstGeom prst="rect">
            <a:avLst/>
          </a:prstGeom>
          <a:solidFill>
            <a:srgbClr val="0070C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AFA71CA3-B566-45D8-92CF-1027C6ACB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02" y="12637853"/>
            <a:ext cx="12836191" cy="2443350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D7DDF91-9AD8-48A5-B242-726432893ACF}"/>
              </a:ext>
            </a:extLst>
          </p:cNvPr>
          <p:cNvSpPr txBox="1">
            <a:spLocks/>
          </p:cNvSpPr>
          <p:nvPr/>
        </p:nvSpPr>
        <p:spPr>
          <a:xfrm>
            <a:off x="439903" y="10975189"/>
            <a:ext cx="12088677" cy="12115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3000" b="1" dirty="0">
                <a:latin typeface="Abadi Extra Light" panose="020B0204020104020204" pitchFamily="34" charset="0"/>
              </a:rPr>
              <a:t>Funzione </a:t>
            </a:r>
            <a:r>
              <a:rPr lang="it-IT" sz="3000" b="1" dirty="0" err="1">
                <a:latin typeface="Abadi Extra Light" panose="020B0204020104020204" pitchFamily="34" charset="0"/>
              </a:rPr>
              <a:t>loadCatGif</a:t>
            </a:r>
            <a:r>
              <a:rPr lang="it-IT" sz="3000" b="1" dirty="0">
                <a:latin typeface="Abadi Extra Light" panose="020B0204020104020204" pitchFamily="34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3000" b="1" dirty="0">
                <a:latin typeface="Abadi Extra Light" panose="020B0204020104020204" pitchFamily="34" charset="0"/>
              </a:rPr>
              <a:t>Gestisce il click sulle scritte e fa partire la fetch con </a:t>
            </a:r>
            <a:r>
              <a:rPr lang="it-IT" sz="3000" b="1" i="1" dirty="0" err="1">
                <a:latin typeface="Abadi Extra Light" panose="020B0204020104020204" pitchFamily="34" charset="0"/>
              </a:rPr>
              <a:t>api_key</a:t>
            </a:r>
            <a:r>
              <a:rPr lang="it-IT" sz="3000" b="1" dirty="0">
                <a:latin typeface="Abadi Extra Light" panose="020B0204020104020204" pitchFamily="34" charset="0"/>
              </a:rPr>
              <a:t> come parametro di autenticazione.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75E2F8A0-E0E1-45C6-9F6E-55AF4D861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902" y="16465593"/>
            <a:ext cx="7306469" cy="1478865"/>
          </a:xfrm>
          <a:prstGeom prst="rect">
            <a:avLst/>
          </a:prstGeom>
        </p:spPr>
      </p:pic>
      <p:sp>
        <p:nvSpPr>
          <p:cNvPr id="26" name="Segnaposto contenuto 2">
            <a:extLst>
              <a:ext uri="{FF2B5EF4-FFF2-40B4-BE49-F238E27FC236}">
                <a16:creationId xmlns:a16="http://schemas.microsoft.com/office/drawing/2014/main" id="{13D420EF-69C6-4393-B108-13F75536A9A8}"/>
              </a:ext>
            </a:extLst>
          </p:cNvPr>
          <p:cNvSpPr txBox="1">
            <a:spLocks/>
          </p:cNvSpPr>
          <p:nvPr/>
        </p:nvSpPr>
        <p:spPr>
          <a:xfrm>
            <a:off x="328831" y="15254003"/>
            <a:ext cx="12088677" cy="1211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3000" b="1" dirty="0">
                <a:latin typeface="Abadi Extra Light" panose="020B0204020104020204" pitchFamily="34" charset="0"/>
              </a:rPr>
              <a:t>Funzione </a:t>
            </a:r>
            <a:r>
              <a:rPr lang="it-IT" sz="3000" b="1" dirty="0" err="1">
                <a:latin typeface="Abadi Extra Light" panose="020B0204020104020204" pitchFamily="34" charset="0"/>
              </a:rPr>
              <a:t>onCatJson</a:t>
            </a:r>
            <a:r>
              <a:rPr lang="it-IT" sz="3000" b="1" dirty="0">
                <a:latin typeface="Abadi Extra Light" panose="020B0204020104020204" pitchFamily="34" charset="0"/>
              </a:rPr>
              <a:t>(</a:t>
            </a:r>
            <a:r>
              <a:rPr lang="it-IT" sz="3000" b="1" dirty="0" err="1">
                <a:latin typeface="Abadi Extra Light" panose="020B0204020104020204" pitchFamily="34" charset="0"/>
              </a:rPr>
              <a:t>json</a:t>
            </a:r>
            <a:r>
              <a:rPr lang="it-IT" sz="3000" b="1" dirty="0">
                <a:latin typeface="Abadi Extra Light" panose="020B0204020104020204" pitchFamily="34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3000" b="1" dirty="0">
                <a:latin typeface="Abadi Extra Light" panose="020B0204020104020204" pitchFamily="34" charset="0"/>
              </a:rPr>
              <a:t>Recupera e inserisce la GIF nel file html.</a:t>
            </a:r>
          </a:p>
        </p:txBody>
      </p:sp>
    </p:spTree>
    <p:extLst>
      <p:ext uri="{BB962C8B-B14F-4D97-AF65-F5344CB8AC3E}">
        <p14:creationId xmlns:p14="http://schemas.microsoft.com/office/powerpoint/2010/main" val="13493157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795</TotalTime>
  <Words>315</Words>
  <Application>Microsoft Office PowerPoint</Application>
  <PresentationFormat>Personalizzato</PresentationFormat>
  <Paragraphs>29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Abadi</vt:lpstr>
      <vt:lpstr>Abadi Extra Light</vt:lpstr>
      <vt:lpstr>Arial</vt:lpstr>
      <vt:lpstr>Calibri</vt:lpstr>
      <vt:lpstr>Calibri Light</vt:lpstr>
      <vt:lpstr>Tema di Office</vt:lpstr>
      <vt:lpstr>MHW3</vt:lpstr>
      <vt:lpstr>GBIF API</vt:lpstr>
      <vt:lpstr>Presentazione standard di PowerPoint</vt:lpstr>
      <vt:lpstr>GIPHY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CALOGERO CRAPANZANO</dc:creator>
  <cp:lastModifiedBy>CALOGERO CRAPANZANO</cp:lastModifiedBy>
  <cp:revision>83</cp:revision>
  <dcterms:created xsi:type="dcterms:W3CDTF">2021-03-24T16:28:26Z</dcterms:created>
  <dcterms:modified xsi:type="dcterms:W3CDTF">2021-04-25T10:05:30Z</dcterms:modified>
</cp:coreProperties>
</file>