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19" r:id="rId2"/>
  </p:sldMasterIdLst>
  <p:notesMasterIdLst>
    <p:notesMasterId r:id="rId33"/>
  </p:notesMasterIdLst>
  <p:sldIdLst>
    <p:sldId id="256" r:id="rId3"/>
    <p:sldId id="261" r:id="rId4"/>
    <p:sldId id="257" r:id="rId5"/>
    <p:sldId id="262" r:id="rId6"/>
    <p:sldId id="258" r:id="rId7"/>
    <p:sldId id="269" r:id="rId8"/>
    <p:sldId id="263" r:id="rId9"/>
    <p:sldId id="266" r:id="rId10"/>
    <p:sldId id="264" r:id="rId11"/>
    <p:sldId id="267" r:id="rId12"/>
    <p:sldId id="268" r:id="rId13"/>
    <p:sldId id="265" r:id="rId14"/>
    <p:sldId id="270" r:id="rId15"/>
    <p:sldId id="271" r:id="rId16"/>
    <p:sldId id="272" r:id="rId17"/>
    <p:sldId id="283" r:id="rId18"/>
    <p:sldId id="275" r:id="rId19"/>
    <p:sldId id="274" r:id="rId20"/>
    <p:sldId id="277" r:id="rId21"/>
    <p:sldId id="282" r:id="rId22"/>
    <p:sldId id="279" r:id="rId23"/>
    <p:sldId id="281" r:id="rId24"/>
    <p:sldId id="280" r:id="rId25"/>
    <p:sldId id="284" r:id="rId26"/>
    <p:sldId id="285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 Geroge" initials="LG" lastIdx="1" clrIdx="0">
    <p:extLst>
      <p:ext uri="{19B8F6BF-5375-455C-9EA6-DF929625EA0E}">
        <p15:presenceInfo xmlns:p15="http://schemas.microsoft.com/office/powerpoint/2012/main" userId="150cf4aabb9578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64B38-6F7B-44DA-9118-FA0766D896D2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73E33-EE5A-4E4F-B480-BA03FA448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0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73E33-EE5A-4E4F-B480-BA03FA448F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39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16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74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8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96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9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78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19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31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63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1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0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E3245-AFA4-488B-9D03-49FA6ABE44D9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67B8F-3EF2-4C75-A2A5-8E8ACCC38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5D3B-06BA-4B99-8672-8C2DCC908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并发编程</a:t>
            </a:r>
          </a:p>
        </p:txBody>
      </p:sp>
    </p:spTree>
    <p:extLst>
      <p:ext uri="{BB962C8B-B14F-4D97-AF65-F5344CB8AC3E}">
        <p14:creationId xmlns:p14="http://schemas.microsoft.com/office/powerpoint/2010/main" val="60271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BF28-949C-48F7-97AF-0287E355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线程什么时候</a:t>
            </a:r>
            <a:r>
              <a:rPr lang="en-US" altLang="zh-CN" dirty="0"/>
              <a:t>push</a:t>
            </a:r>
            <a:r>
              <a:rPr lang="zh-CN" altLang="en-US" dirty="0"/>
              <a:t>和</a:t>
            </a:r>
            <a:r>
              <a:rPr lang="en-US" altLang="zh-CN" dirty="0"/>
              <a:t>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B7F54-7A94-425D-A491-FC363F06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时机：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加锁时</a:t>
            </a:r>
            <a:r>
              <a:rPr lang="en-US" altLang="zh-CN" dirty="0"/>
              <a:t>pull, volatile</a:t>
            </a:r>
            <a:r>
              <a:rPr lang="zh-CN" altLang="en-US" dirty="0"/>
              <a:t>变量读时</a:t>
            </a:r>
            <a:r>
              <a:rPr lang="en-US" altLang="zh-CN" dirty="0"/>
              <a:t>pull</a:t>
            </a:r>
          </a:p>
          <a:p>
            <a:pPr marL="0" indent="0">
              <a:buNone/>
            </a:pPr>
            <a:r>
              <a:rPr lang="zh-CN" altLang="en-US" dirty="0"/>
              <a:t>解锁时</a:t>
            </a:r>
            <a:r>
              <a:rPr lang="en-US" altLang="zh-CN" dirty="0"/>
              <a:t>push, volatile</a:t>
            </a:r>
            <a:r>
              <a:rPr lang="zh-CN" altLang="en-US" dirty="0"/>
              <a:t>变量写时</a:t>
            </a:r>
            <a:r>
              <a:rPr lang="en-US" altLang="zh-CN" dirty="0"/>
              <a:t>push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、</a:t>
            </a:r>
            <a:r>
              <a:rPr lang="en-US" altLang="zh-CN" dirty="0"/>
              <a:t>volatile</a:t>
            </a:r>
            <a:r>
              <a:rPr lang="zh-CN" altLang="en-US" dirty="0"/>
              <a:t>能保证可见性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 </a:t>
            </a:r>
            <a:r>
              <a:rPr lang="en-US" altLang="zh-CN" dirty="0" err="1"/>
              <a:t>VisibilityBySyncDemo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VisibilityByVolatileDemo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1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FEF5-2FC0-4187-A790-D63A9381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r>
              <a:rPr lang="zh-CN" altLang="en-US" dirty="0"/>
              <a:t>与</a:t>
            </a:r>
            <a:r>
              <a:rPr lang="en-US" altLang="zh-CN" dirty="0"/>
              <a:t>JVM</a:t>
            </a:r>
            <a:r>
              <a:rPr lang="zh-CN" altLang="en-US" dirty="0"/>
              <a:t>内存区域的联系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BFAA65-DAC5-4F3A-A8A9-A931DBCD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843" y="1997765"/>
            <a:ext cx="5610225" cy="3362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627A9B-FD57-4E32-B8DB-220F40FFB890}"/>
              </a:ext>
            </a:extLst>
          </p:cNvPr>
          <p:cNvSpPr txBox="1"/>
          <p:nvPr/>
        </p:nvSpPr>
        <p:spPr>
          <a:xfrm>
            <a:off x="1043609" y="1997765"/>
            <a:ext cx="16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JVM</a:t>
            </a:r>
            <a:r>
              <a:rPr lang="zh-CN" altLang="en-US" dirty="0"/>
              <a:t>内存区域</a:t>
            </a:r>
          </a:p>
        </p:txBody>
      </p:sp>
    </p:spTree>
    <p:extLst>
      <p:ext uri="{BB962C8B-B14F-4D97-AF65-F5344CB8AC3E}">
        <p14:creationId xmlns:p14="http://schemas.microsoft.com/office/powerpoint/2010/main" val="154860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65E8A-34AA-4CB4-AB9D-945A1639B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31" y="885618"/>
            <a:ext cx="4580355" cy="43513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2BB7BD7-AB65-4F1F-8665-5AA591BBEA51}"/>
              </a:ext>
            </a:extLst>
          </p:cNvPr>
          <p:cNvSpPr txBox="1"/>
          <p:nvPr/>
        </p:nvSpPr>
        <p:spPr>
          <a:xfrm>
            <a:off x="1420431" y="1216177"/>
            <a:ext cx="208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堆、方法区等构成主内存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寄存器、栈等构成工作内存</a:t>
            </a:r>
          </a:p>
        </p:txBody>
      </p:sp>
    </p:spTree>
    <p:extLst>
      <p:ext uri="{BB962C8B-B14F-4D97-AF65-F5344CB8AC3E}">
        <p14:creationId xmlns:p14="http://schemas.microsoft.com/office/powerpoint/2010/main" val="340799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E19-B016-4D1A-984F-42D966F9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1CB4A-073E-4647-9B1D-05E5F6B2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synchronized</a:t>
            </a:r>
            <a:r>
              <a:rPr lang="zh-CN" altLang="en-US" dirty="0"/>
              <a:t>与</a:t>
            </a:r>
            <a:r>
              <a:rPr lang="en-US" altLang="zh-CN" dirty="0"/>
              <a:t>volatile</a:t>
            </a:r>
            <a:r>
              <a:rPr lang="zh-CN" altLang="en-US" dirty="0"/>
              <a:t>的区别：</a:t>
            </a:r>
            <a:endParaRPr lang="en-US" altLang="zh-CN" dirty="0"/>
          </a:p>
          <a:p>
            <a:r>
              <a:rPr lang="en-US" altLang="zh-CN" dirty="0"/>
              <a:t>volatile: </a:t>
            </a:r>
            <a:r>
              <a:rPr lang="zh-CN" altLang="en-US" dirty="0"/>
              <a:t>可见性</a:t>
            </a:r>
            <a:endParaRPr lang="en-US" altLang="zh-CN" dirty="0"/>
          </a:p>
          <a:p>
            <a:r>
              <a:rPr lang="en-US" altLang="zh-CN" dirty="0"/>
              <a:t>synchronized: </a:t>
            </a:r>
            <a:r>
              <a:rPr lang="zh-CN" altLang="en-US" dirty="0"/>
              <a:t>可见性，原子性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线程安全性的思考：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源于窜改：线程不安全深层原因是有其他线程窜改数据，而保证原子性可以防止窜改。原子性只是防窜改的一种方法，那么还有其他方法吗？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见下页</a:t>
            </a:r>
          </a:p>
        </p:txBody>
      </p:sp>
    </p:spTree>
    <p:extLst>
      <p:ext uri="{BB962C8B-B14F-4D97-AF65-F5344CB8AC3E}">
        <p14:creationId xmlns:p14="http://schemas.microsoft.com/office/powerpoint/2010/main" val="2003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B409-9660-43DB-B9AA-448FE13D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线程封闭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18B6A-B16E-4CAA-8EF9-8468C742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线程封闭指变量只有所在线程访问到，相当于“封闭于”所在线程内部。可以防窜改。</a:t>
            </a:r>
            <a:endParaRPr lang="en-US" altLang="zh-CN" dirty="0"/>
          </a:p>
          <a:p>
            <a:r>
              <a:rPr lang="zh-CN" altLang="en-US" dirty="0"/>
              <a:t>局部变量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LocalPrimitiveDemo</a:t>
            </a:r>
            <a:endParaRPr lang="en-US" altLang="zh-CN" dirty="0"/>
          </a:p>
          <a:p>
            <a:r>
              <a:rPr lang="zh-CN" altLang="en-US" dirty="0"/>
              <a:t>线程本地技术 </a:t>
            </a:r>
            <a:r>
              <a:rPr lang="en-US" altLang="zh-CN" dirty="0" err="1"/>
              <a:t>ThreadLocal</a:t>
            </a:r>
            <a:r>
              <a:rPr lang="zh-CN" altLang="en-US" dirty="0"/>
              <a:t>（线程本地对象）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ThreadLocalDemo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原理演示：</a:t>
            </a:r>
            <a:r>
              <a:rPr lang="en-US" altLang="zh-CN" dirty="0"/>
              <a:t> </a:t>
            </a:r>
            <a:r>
              <a:rPr lang="en-US" altLang="zh-CN" dirty="0" err="1"/>
              <a:t>MyThreadLocal</a:t>
            </a:r>
            <a:r>
              <a:rPr lang="zh-CN" altLang="en-US" dirty="0"/>
              <a:t>，</a:t>
            </a:r>
            <a:r>
              <a:rPr lang="en-US" altLang="zh-CN" dirty="0" err="1"/>
              <a:t>MyThreadLocalDemo</a:t>
            </a:r>
            <a:endParaRPr lang="en-US" altLang="zh-CN" dirty="0"/>
          </a:p>
          <a:p>
            <a:r>
              <a:rPr lang="zh-CN" altLang="en-US" dirty="0"/>
              <a:t>还有其他防窜改的方法吗？</a:t>
            </a:r>
          </a:p>
        </p:txBody>
      </p:sp>
    </p:spTree>
    <p:extLst>
      <p:ext uri="{BB962C8B-B14F-4D97-AF65-F5344CB8AC3E}">
        <p14:creationId xmlns:p14="http://schemas.microsoft.com/office/powerpoint/2010/main" val="429070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8203E-85E0-4723-8D0D-838C9A42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CAEAA-3D26-4A0B-91C4-F99F36A0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不可变对象是线程安全的，因为其他线程无法窜改。</a:t>
            </a: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UnsafeMutableDemo</a:t>
            </a:r>
            <a:r>
              <a:rPr lang="zh-CN" altLang="en-US" dirty="0"/>
              <a:t>、</a:t>
            </a:r>
            <a:r>
              <a:rPr lang="en-US" altLang="zh-CN" dirty="0" err="1"/>
              <a:t>MutableDemo</a:t>
            </a:r>
            <a:r>
              <a:rPr lang="zh-CN" altLang="en-US" dirty="0"/>
              <a:t>、</a:t>
            </a:r>
            <a:r>
              <a:rPr lang="en-US" altLang="zh-CN" dirty="0" err="1"/>
              <a:t>ImmutableDemo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借助</a:t>
            </a:r>
            <a:r>
              <a:rPr lang="en-US" altLang="zh-CN" dirty="0"/>
              <a:t>volatile</a:t>
            </a:r>
            <a:r>
              <a:rPr lang="zh-CN" altLang="en-US" dirty="0"/>
              <a:t>不变容器可实现无锁化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85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E4AA0-9D13-460A-B363-93F7240E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良好的编程习惯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C537D3-A129-43E1-9CA7-E857C0E956E2}"/>
              </a:ext>
            </a:extLst>
          </p:cNvPr>
          <p:cNvSpPr/>
          <p:nvPr/>
        </p:nvSpPr>
        <p:spPr>
          <a:xfrm>
            <a:off x="948361" y="2255065"/>
            <a:ext cx="1012069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4400" b="1" dirty="0">
                <a:ln/>
                <a:solidFill>
                  <a:schemeClr val="accent4"/>
                </a:solidFill>
              </a:rPr>
              <a:t>除非需要可变，否则应将其声明为</a:t>
            </a:r>
            <a:r>
              <a:rPr lang="en-US" altLang="zh-CN" sz="4400" b="1" dirty="0">
                <a:ln/>
                <a:solidFill>
                  <a:schemeClr val="accent4"/>
                </a:solidFill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998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C3BB61-4C1A-4BCA-B8EA-4288602A6361}"/>
              </a:ext>
            </a:extLst>
          </p:cNvPr>
          <p:cNvSpPr txBox="1"/>
          <p:nvPr/>
        </p:nvSpPr>
        <p:spPr>
          <a:xfrm>
            <a:off x="2136911" y="1520686"/>
            <a:ext cx="8736497" cy="3477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前面所讲：局部，面向过程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问：面向对象，如何设计一个线程安全的类？</a:t>
            </a:r>
          </a:p>
          <a:p>
            <a:endParaRPr lang="en-US" altLang="zh-CN" sz="4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77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8BC-EB6B-4967-8B00-C7784E09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三、设计线程安全类</a:t>
            </a:r>
          </a:p>
        </p:txBody>
      </p:sp>
    </p:spTree>
    <p:extLst>
      <p:ext uri="{BB962C8B-B14F-4D97-AF65-F5344CB8AC3E}">
        <p14:creationId xmlns:p14="http://schemas.microsoft.com/office/powerpoint/2010/main" val="306145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F41B-EF1B-4900-B15B-35CA4D6A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E328D-CCF0-41E5-AA00-F5E4CDD2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zh-CN" altLang="en-US" dirty="0"/>
              <a:t>安全类：安全指线程安全，外部只能通过成员方法来修改对象状态（各成员变量构成对象的状态），成员方法都是原子性地整体性的修改对象状态。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5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A096-6ABF-48D6-8087-682CDC62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一、线程安全</a:t>
            </a:r>
          </a:p>
        </p:txBody>
      </p:sp>
    </p:spTree>
    <p:extLst>
      <p:ext uri="{BB962C8B-B14F-4D97-AF65-F5344CB8AC3E}">
        <p14:creationId xmlns:p14="http://schemas.microsoft.com/office/powerpoint/2010/main" val="23314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096CE4-B4BA-443B-8C78-71C9D0124348}"/>
              </a:ext>
            </a:extLst>
          </p:cNvPr>
          <p:cNvSpPr txBox="1"/>
          <p:nvPr/>
        </p:nvSpPr>
        <p:spPr>
          <a:xfrm>
            <a:off x="904567" y="914400"/>
            <a:ext cx="10196051" cy="385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</a:pPr>
            <a:r>
              <a:rPr lang="zh-CN" altLang="en-US" sz="2800" b="1" dirty="0">
                <a:solidFill>
                  <a:prstClr val="black"/>
                </a:solidFill>
              </a:rPr>
              <a:t>演示：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内置锁：</a:t>
            </a:r>
            <a:r>
              <a:rPr lang="en-US" altLang="zh-CN" sz="2800" dirty="0" err="1">
                <a:solidFill>
                  <a:prstClr val="black"/>
                </a:solidFill>
              </a:rPr>
              <a:t>SafeHashSetBySync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zh-CN" altLang="en-US" sz="2800" dirty="0">
                <a:solidFill>
                  <a:prstClr val="black"/>
                </a:solidFill>
              </a:rPr>
              <a:t>监视器模式：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SafeCounterByMonitorPattern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prstClr val="black"/>
                </a:solidFill>
              </a:rPr>
              <a:t>不变性：</a:t>
            </a:r>
            <a:r>
              <a:rPr lang="en-US" altLang="zh-CN" sz="2800" dirty="0" err="1">
                <a:solidFill>
                  <a:prstClr val="black"/>
                </a:solidFill>
              </a:rPr>
              <a:t>SafeOneStatusByFinal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copy: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SafeMultiDimStatusByCopy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CAS: </a:t>
            </a:r>
            <a:r>
              <a:rPr lang="en-US" altLang="zh-CN" sz="2800" dirty="0" err="1">
                <a:solidFill>
                  <a:prstClr val="black"/>
                </a:solidFill>
              </a:rPr>
              <a:t>SafeCounterByCAS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AQS: </a:t>
            </a:r>
            <a:r>
              <a:rPr lang="en-US" altLang="zh-CN" sz="2800" dirty="0" err="1">
                <a:solidFill>
                  <a:prstClr val="black"/>
                </a:solidFill>
              </a:rPr>
              <a:t>SafeMultiDimStatusByAQS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9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323CB-FA43-4278-B3D4-4F02822E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深安全类设计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792FF-6D49-4B06-8986-3BBD9FB7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深安全类：安全类的引用型成员变量的类型也为安全类，递归下去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DeepSafeStatus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2420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C2EE5-8AE5-4BDD-992D-848B36F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扩展已有安全类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A123-21CB-4C61-882F-CC0945FB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案例：给</a:t>
            </a:r>
            <a:r>
              <a:rPr lang="en-US" altLang="zh-CN" dirty="0"/>
              <a:t>Vector</a:t>
            </a:r>
            <a:r>
              <a:rPr lang="zh-CN" altLang="en-US" dirty="0"/>
              <a:t>增加 </a:t>
            </a:r>
            <a:r>
              <a:rPr lang="en-US" altLang="zh-CN" dirty="0" err="1"/>
              <a:t>addIfAbsent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MyVectorByExtend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MyVectorByComposing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640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7F7D3-E7BB-44C9-917C-4D3460A1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5DE7A-9546-43CA-8B43-78846D1C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车辆追踪系统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描述见</a:t>
            </a:r>
            <a:r>
              <a:rPr lang="en-US" altLang="zh-CN" dirty="0"/>
              <a:t>package-info.java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002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412D-DED7-4C59-98F7-5CC01AD6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四、基础构建模块</a:t>
            </a:r>
          </a:p>
        </p:txBody>
      </p:sp>
    </p:spTree>
    <p:extLst>
      <p:ext uri="{BB962C8B-B14F-4D97-AF65-F5344CB8AC3E}">
        <p14:creationId xmlns:p14="http://schemas.microsoft.com/office/powerpoint/2010/main" val="42056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01804-F336-4632-87C7-BE48E1AF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3246-6234-4B89-92ED-E3070AF6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：实现</a:t>
            </a:r>
            <a:r>
              <a:rPr lang="en-US" altLang="zh-CN" dirty="0"/>
              <a:t>List</a:t>
            </a:r>
            <a:r>
              <a:rPr lang="zh-CN" altLang="en-US" dirty="0"/>
              <a:t>接口，用法如</a:t>
            </a:r>
            <a:r>
              <a:rPr lang="en-US" altLang="zh-CN" dirty="0"/>
              <a:t>List</a:t>
            </a:r>
          </a:p>
          <a:p>
            <a:r>
              <a:rPr lang="en-US" altLang="zh-CN" dirty="0" err="1"/>
              <a:t>HashTable</a:t>
            </a:r>
            <a:r>
              <a:rPr lang="zh-CN" altLang="en-US" dirty="0"/>
              <a:t>：实现</a:t>
            </a:r>
            <a:r>
              <a:rPr lang="en-US" altLang="zh-CN" dirty="0"/>
              <a:t>Map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Collections.synchronizedXxx</a:t>
            </a:r>
            <a:r>
              <a:rPr lang="en-US" altLang="zh-CN" dirty="0"/>
              <a:t>()</a:t>
            </a:r>
            <a:r>
              <a:rPr lang="zh-CN" altLang="en-US" dirty="0"/>
              <a:t>：实现</a:t>
            </a:r>
            <a:r>
              <a:rPr lang="en-US" altLang="zh-CN" dirty="0"/>
              <a:t>Xxx</a:t>
            </a:r>
            <a:r>
              <a:rPr lang="zh-CN" altLang="en-US" dirty="0"/>
              <a:t>接口，代理模式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特征：都使用内置锁，容器中每个方法都是同步方法，被认为线程安全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问：既然它们是线程安全的，我们使用它时就不需要考虑线程安全问题吗？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159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D6579-CFF0-49AC-8120-A26572A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755" y="1058779"/>
            <a:ext cx="10515600" cy="4351337"/>
          </a:xfrm>
        </p:spPr>
        <p:txBody>
          <a:bodyPr/>
          <a:lstStyle/>
          <a:p>
            <a:r>
              <a:rPr lang="zh-CN" altLang="en-US" dirty="0"/>
              <a:t>使用同步容器常见问题，以</a:t>
            </a:r>
            <a:r>
              <a:rPr lang="en-US" altLang="zh-CN" dirty="0"/>
              <a:t>vector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复合操作：</a:t>
            </a:r>
            <a:r>
              <a:rPr lang="en-US" altLang="zh-CN" dirty="0" err="1"/>
              <a:t>VectorCompoundOptProblemDemo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</a:t>
            </a:r>
            <a:r>
              <a:rPr lang="zh-CN" altLang="en-US" dirty="0"/>
              <a:t>循环中竞态条件：</a:t>
            </a:r>
            <a:r>
              <a:rPr lang="en-US" altLang="zh-CN" dirty="0" err="1"/>
              <a:t>ProblemInForLoop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迭代器时并发修改：</a:t>
            </a:r>
            <a:r>
              <a:rPr lang="en-US" altLang="zh-CN" dirty="0" err="1"/>
              <a:t>ConcurrentModificationExceptionProblemDemo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隐藏使用迭代器：</a:t>
            </a:r>
            <a:r>
              <a:rPr lang="en-US" altLang="zh-CN" dirty="0" err="1"/>
              <a:t>HiddenIteratorDemo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919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CD078-8830-4A04-8FD1-9AFE3F73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797A-A026-40E7-87A9-3C2EA0FB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ConcurrentHashMap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/>
              <a:t>高并发：</a:t>
            </a:r>
            <a:r>
              <a:rPr lang="en-US" altLang="zh-CN" dirty="0"/>
              <a:t>put</a:t>
            </a:r>
            <a:r>
              <a:rPr lang="zh-CN" altLang="en-US" dirty="0"/>
              <a:t>和</a:t>
            </a:r>
            <a:r>
              <a:rPr lang="en-US" altLang="zh-CN" dirty="0"/>
              <a:t>get</a:t>
            </a:r>
            <a:r>
              <a:rPr lang="zh-CN" altLang="en-US" dirty="0"/>
              <a:t>等操作使用分段锁；迭代时使用快照，不会产生</a:t>
            </a:r>
            <a:r>
              <a:rPr lang="en-US" altLang="zh-CN" dirty="0"/>
              <a:t>	</a:t>
            </a:r>
            <a:r>
              <a:rPr lang="en-US" altLang="zh-CN" dirty="0" err="1"/>
              <a:t>ConcurrentModificationException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弱一致性：由于使用快照，</a:t>
            </a:r>
            <a:r>
              <a:rPr lang="en-US" altLang="zh-CN" dirty="0"/>
              <a:t>size()</a:t>
            </a:r>
            <a:r>
              <a:rPr lang="zh-CN" altLang="en-US" dirty="0"/>
              <a:t>和</a:t>
            </a:r>
            <a:r>
              <a:rPr lang="en-US" altLang="zh-CN" dirty="0"/>
              <a:t>empty()</a:t>
            </a:r>
            <a:r>
              <a:rPr lang="zh-CN" altLang="en-US" dirty="0"/>
              <a:t>等结果时不实时</a:t>
            </a:r>
          </a:p>
        </p:txBody>
      </p:sp>
    </p:spTree>
    <p:extLst>
      <p:ext uri="{BB962C8B-B14F-4D97-AF65-F5344CB8AC3E}">
        <p14:creationId xmlns:p14="http://schemas.microsoft.com/office/powerpoint/2010/main" val="2813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F5D4-68F5-4302-B104-21548B73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分段锁原理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E1624F-F4F7-420F-AFB3-A3C002E9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23" y="1828800"/>
            <a:ext cx="908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05ECD-2DBE-4FA4-9EF1-D442722A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741146"/>
            <a:ext cx="10515600" cy="5438992"/>
          </a:xfrm>
        </p:spPr>
        <p:txBody>
          <a:bodyPr/>
          <a:lstStyle/>
          <a:p>
            <a:r>
              <a:rPr lang="en-US" altLang="zh-CN" dirty="0" err="1"/>
              <a:t>CopyOnWriteList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适合“读远大于写”：使用</a:t>
            </a:r>
            <a:r>
              <a:rPr lang="en-US" altLang="zh-CN" dirty="0"/>
              <a:t>AQS</a:t>
            </a:r>
            <a:r>
              <a:rPr lang="zh-CN" altLang="en-US" dirty="0"/>
              <a:t>，并在写入时复制，不会有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，容器多时复制开销大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389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D2ECA-F6E3-4A11-A0B8-D90C50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什么是线程安全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F4CB5-49B3-43D2-9C1F-C70022C6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通俗的讲，多线程窜改变量值</a:t>
            </a: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 err="1"/>
              <a:t>UnsafeDemo</a:t>
            </a:r>
            <a:r>
              <a:rPr lang="en-US" altLang="zh-CN" dirty="0"/>
              <a:t>, </a:t>
            </a:r>
            <a:r>
              <a:rPr lang="en-US" altLang="zh-CN" dirty="0" err="1"/>
              <a:t>UnsafeCarPositionDemo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窜改结果表现为：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纵向看，数据前后不一致，体现在基本数据类型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横向看，数据不同部分不一致，体现在引用数据类型，还有</a:t>
            </a:r>
            <a:r>
              <a:rPr lang="en-US" altLang="zh-CN" dirty="0"/>
              <a:t>64</a:t>
            </a:r>
            <a:r>
              <a:rPr lang="zh-CN" altLang="en-US" dirty="0"/>
              <a:t>位的基本数据类型</a:t>
            </a:r>
            <a:r>
              <a:rPr lang="en-US" altLang="zh-CN" dirty="0"/>
              <a:t>float, double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92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B5624-ABDA-423E-A81B-4F87424C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阻塞队列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E27E6-0F91-4121-895E-578D8066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74EB-3F4A-415C-B445-DD5E0E9E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如何保证线程安全？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26EBE-DFFB-437C-8F99-E2EBE133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通过实现原子操作来保证线程安全：</a:t>
            </a:r>
            <a:endParaRPr lang="en-US" altLang="zh-CN" dirty="0"/>
          </a:p>
          <a:p>
            <a:r>
              <a:rPr lang="zh-CN" altLang="en-US" dirty="0"/>
              <a:t>加锁 </a:t>
            </a:r>
            <a:r>
              <a:rPr lang="en-US" altLang="zh-CN" dirty="0"/>
              <a:t>synchronized</a:t>
            </a:r>
          </a:p>
          <a:p>
            <a:r>
              <a:rPr lang="zh-CN" altLang="en-US" dirty="0"/>
              <a:t>原子类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对比：</a:t>
            </a:r>
            <a:r>
              <a:rPr lang="en-US" altLang="zh-CN" dirty="0" err="1"/>
              <a:t>UnsafeCountDemo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AtomicObjectCountDemo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9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0BE1-6337-4EEE-BC5B-B5560F69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3FF52-8A3C-4519-9A31-9827BBFB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内置锁即</a:t>
            </a:r>
            <a:r>
              <a:rPr lang="en-US" altLang="zh-CN" dirty="0"/>
              <a:t>synchronized</a:t>
            </a:r>
          </a:p>
          <a:p>
            <a:r>
              <a:rPr lang="en-US" altLang="zh-CN" dirty="0"/>
              <a:t>synchronized(obj)</a:t>
            </a:r>
          </a:p>
          <a:p>
            <a:r>
              <a:rPr lang="en-US" altLang="zh-CN" dirty="0"/>
              <a:t>synchronized(class)</a:t>
            </a:r>
          </a:p>
          <a:p>
            <a:r>
              <a:rPr lang="en-US" altLang="zh-CN" dirty="0"/>
              <a:t>synchronized &lt;method&gt;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内置锁可重入：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同一条线程可再次进入，如递归、调用同步的其他成员方法等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演示： </a:t>
            </a:r>
            <a:r>
              <a:rPr lang="en-US" altLang="zh-CN" dirty="0" err="1"/>
              <a:t>SynchronizedUsageDemo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00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BBB4-ED41-4D16-A134-7675B239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9F030-9203-4212-B057-DEB29C87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RaceConditionDemo</a:t>
            </a:r>
            <a:endParaRPr lang="en-US" altLang="zh-CN" dirty="0"/>
          </a:p>
          <a:p>
            <a:r>
              <a:rPr lang="en-US" altLang="zh-CN" dirty="0" err="1"/>
              <a:t>NarrowAtomicScopeDemo</a:t>
            </a:r>
            <a:endParaRPr lang="en-US" altLang="zh-CN" dirty="0"/>
          </a:p>
          <a:p>
            <a:r>
              <a:rPr lang="en-US" altLang="zh-CN" dirty="0" err="1"/>
              <a:t>LocalPrimitiveDemo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83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5899-2A07-4AD2-9D07-F1A9AC48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二、对象的共享</a:t>
            </a:r>
          </a:p>
        </p:txBody>
      </p:sp>
    </p:spTree>
    <p:extLst>
      <p:ext uri="{BB962C8B-B14F-4D97-AF65-F5344CB8AC3E}">
        <p14:creationId xmlns:p14="http://schemas.microsoft.com/office/powerpoint/2010/main" val="39104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0BCF9-1661-422C-836C-182749F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0B324-D1E1-4A41-9276-6EFC3F8E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可见性指一条线程能够看到另一条线程的变量的新值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演示：</a:t>
            </a:r>
            <a:r>
              <a:rPr lang="en-US" altLang="zh-CN" dirty="0"/>
              <a:t> </a:t>
            </a:r>
            <a:r>
              <a:rPr lang="en-US" altLang="zh-CN" dirty="0" err="1"/>
              <a:t>NoVisibilityDemo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为什么有可见性这个问题？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-&gt;Java</a:t>
            </a:r>
            <a:r>
              <a:rPr lang="zh-CN" altLang="en-US" dirty="0"/>
              <a:t>内存模型决定的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70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5502-C736-4334-BEA0-B4A79C84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内存模型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D4B6CA4-2422-473B-A129-15E44D96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727" y="1528762"/>
            <a:ext cx="5695950" cy="38004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B8B8BA-42A7-43A6-85B4-44546AE50811}"/>
              </a:ext>
            </a:extLst>
          </p:cNvPr>
          <p:cNvSpPr txBox="1"/>
          <p:nvPr/>
        </p:nvSpPr>
        <p:spPr>
          <a:xfrm>
            <a:off x="964096" y="1580321"/>
            <a:ext cx="3889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内存抽象为两种：</a:t>
            </a:r>
            <a:endParaRPr lang="en-US" altLang="zh-CN" dirty="0"/>
          </a:p>
          <a:p>
            <a:r>
              <a:rPr lang="zh-CN" altLang="en-US" dirty="0"/>
              <a:t>一种为工作内存，线程私有，每个线程只能跟自己的工作内存交互</a:t>
            </a:r>
            <a:r>
              <a:rPr lang="en-US" altLang="zh-CN" dirty="0"/>
              <a:t>;</a:t>
            </a:r>
            <a:r>
              <a:rPr lang="zh-CN" altLang="en-US" dirty="0"/>
              <a:t>相当于本地缓存。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一种为主内存，存放共享变量。工作内存只存放共享变量的副本。线程之间通过主内存共享变量。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当一条线程修改工作内存中的共享变量副本后，其他线程可能还是旧的，看不到前者工作内存的新值，于是产生可见性问题。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比喻： </a:t>
            </a:r>
            <a:r>
              <a:rPr lang="en-US" altLang="zh-CN" dirty="0"/>
              <a:t>Git</a:t>
            </a:r>
            <a:r>
              <a:rPr lang="zh-CN" altLang="en-US" dirty="0"/>
              <a:t>版本下的协作开发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F67ABE-8186-42AC-80A1-9B83D0960831}"/>
              </a:ext>
            </a:extLst>
          </p:cNvPr>
          <p:cNvSpPr txBox="1"/>
          <p:nvPr/>
        </p:nvSpPr>
        <p:spPr>
          <a:xfrm>
            <a:off x="964095" y="5843449"/>
            <a:ext cx="8925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推论：某线程</a:t>
            </a:r>
            <a:r>
              <a:rPr lang="en-US" altLang="zh-CN" dirty="0"/>
              <a:t>1</a:t>
            </a:r>
            <a:r>
              <a:rPr lang="zh-CN" altLang="en-US" dirty="0"/>
              <a:t>将共享变量</a:t>
            </a:r>
            <a:r>
              <a:rPr lang="en-US" altLang="zh-CN" dirty="0"/>
              <a:t>X</a:t>
            </a:r>
            <a:r>
              <a:rPr lang="zh-CN" altLang="en-US" dirty="0"/>
              <a:t>副本修改完，然后将新值</a:t>
            </a:r>
            <a:r>
              <a:rPr lang="en-US" altLang="zh-CN" dirty="0"/>
              <a:t>push</a:t>
            </a:r>
            <a:r>
              <a:rPr lang="zh-CN" altLang="en-US" dirty="0"/>
              <a:t>到主内存，另一条线程</a:t>
            </a:r>
            <a:r>
              <a:rPr lang="en-US" altLang="zh-CN" dirty="0"/>
              <a:t>2</a:t>
            </a:r>
            <a:r>
              <a:rPr lang="zh-CN" altLang="en-US" dirty="0"/>
              <a:t>在修改</a:t>
            </a:r>
            <a:r>
              <a:rPr lang="en-US" altLang="zh-CN" dirty="0"/>
              <a:t>X</a:t>
            </a:r>
            <a:r>
              <a:rPr lang="zh-CN" altLang="en-US" dirty="0"/>
              <a:t>时要先到主内存</a:t>
            </a:r>
            <a:r>
              <a:rPr lang="en-US" altLang="zh-CN" dirty="0"/>
              <a:t>pull X</a:t>
            </a:r>
            <a:r>
              <a:rPr lang="zh-CN" altLang="en-US" dirty="0"/>
              <a:t>的新值，才能保证正确性或实现可见性。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735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5509</TotalTime>
  <Words>832</Words>
  <Application>Microsoft Office PowerPoint</Application>
  <PresentationFormat>宽屏</PresentationFormat>
  <Paragraphs>135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宋体</vt:lpstr>
      <vt:lpstr>Arial</vt:lpstr>
      <vt:lpstr>Calibri</vt:lpstr>
      <vt:lpstr>Calibri Light</vt:lpstr>
      <vt:lpstr>Wingdings 2</vt:lpstr>
      <vt:lpstr>HDOfficeLightV0</vt:lpstr>
      <vt:lpstr>1_HDOfficeLightV0</vt:lpstr>
      <vt:lpstr>JAVA并发编程</vt:lpstr>
      <vt:lpstr>一、线程安全</vt:lpstr>
      <vt:lpstr>什么是线程安全</vt:lpstr>
      <vt:lpstr>如何保证线程安全？</vt:lpstr>
      <vt:lpstr>内置锁</vt:lpstr>
      <vt:lpstr>判断题</vt:lpstr>
      <vt:lpstr>二、对象的共享</vt:lpstr>
      <vt:lpstr>可见性</vt:lpstr>
      <vt:lpstr>Java内存模型</vt:lpstr>
      <vt:lpstr>线程什么时候push和pull</vt:lpstr>
      <vt:lpstr>JMM与JVM内存区域的联系</vt:lpstr>
      <vt:lpstr>PowerPoint 演示文稿</vt:lpstr>
      <vt:lpstr>小结</vt:lpstr>
      <vt:lpstr>线程封闭</vt:lpstr>
      <vt:lpstr>不变性</vt:lpstr>
      <vt:lpstr>良好的编程习惯</vt:lpstr>
      <vt:lpstr>PowerPoint 演示文稿</vt:lpstr>
      <vt:lpstr>三、设计线程安全类</vt:lpstr>
      <vt:lpstr>安全类设计</vt:lpstr>
      <vt:lpstr>PowerPoint 演示文稿</vt:lpstr>
      <vt:lpstr>深安全类设计</vt:lpstr>
      <vt:lpstr>扩展已有安全类</vt:lpstr>
      <vt:lpstr>案例</vt:lpstr>
      <vt:lpstr>四、基础构建模块</vt:lpstr>
      <vt:lpstr>同步容器</vt:lpstr>
      <vt:lpstr>PowerPoint 演示文稿</vt:lpstr>
      <vt:lpstr>并发容器</vt:lpstr>
      <vt:lpstr>分段锁原理</vt:lpstr>
      <vt:lpstr>PowerPoint 演示文稿</vt:lpstr>
      <vt:lpstr>阻塞队列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</dc:title>
  <dc:creator>Leon Geroge</dc:creator>
  <cp:lastModifiedBy>Leon Geroge</cp:lastModifiedBy>
  <cp:revision>447</cp:revision>
  <dcterms:created xsi:type="dcterms:W3CDTF">2018-07-25T13:13:08Z</dcterms:created>
  <dcterms:modified xsi:type="dcterms:W3CDTF">2018-08-06T14:57:08Z</dcterms:modified>
</cp:coreProperties>
</file>