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  <p:sldMasterId id="2147483819" r:id="rId2"/>
  </p:sldMasterIdLst>
  <p:notesMasterIdLst>
    <p:notesMasterId r:id="rId38"/>
  </p:notesMasterIdLst>
  <p:sldIdLst>
    <p:sldId id="256" r:id="rId3"/>
    <p:sldId id="261" r:id="rId4"/>
    <p:sldId id="257" r:id="rId5"/>
    <p:sldId id="262" r:id="rId6"/>
    <p:sldId id="258" r:id="rId7"/>
    <p:sldId id="297" r:id="rId8"/>
    <p:sldId id="271" r:id="rId9"/>
    <p:sldId id="272" r:id="rId10"/>
    <p:sldId id="269" r:id="rId11"/>
    <p:sldId id="283" r:id="rId12"/>
    <p:sldId id="263" r:id="rId13"/>
    <p:sldId id="266" r:id="rId14"/>
    <p:sldId id="264" r:id="rId15"/>
    <p:sldId id="267" r:id="rId16"/>
    <p:sldId id="296" r:id="rId17"/>
    <p:sldId id="268" r:id="rId18"/>
    <p:sldId id="270" r:id="rId19"/>
    <p:sldId id="275" r:id="rId20"/>
    <p:sldId id="274" r:id="rId21"/>
    <p:sldId id="277" r:id="rId22"/>
    <p:sldId id="298" r:id="rId23"/>
    <p:sldId id="279" r:id="rId24"/>
    <p:sldId id="281" r:id="rId25"/>
    <p:sldId id="280" r:id="rId26"/>
    <p:sldId id="284" r:id="rId27"/>
    <p:sldId id="285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n Geroge" initials="LG" lastIdx="1" clrIdx="0">
    <p:extLst>
      <p:ext uri="{19B8F6BF-5375-455C-9EA6-DF929625EA0E}">
        <p15:presenceInfo xmlns:p15="http://schemas.microsoft.com/office/powerpoint/2012/main" userId="150cf4aabb9578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64B38-6F7B-44DA-9118-FA0766D896D2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73E33-EE5A-4E4F-B480-BA03FA448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002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73E33-EE5A-4E4F-B480-BA03FA448F4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25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73E33-EE5A-4E4F-B480-BA03FA448F4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994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09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68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939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164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79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745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877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00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786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0967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094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0787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7195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3319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380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50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630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914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5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551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94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65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80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92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itm_hadf/article/details/7538083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A5D3B-06BA-4B99-8672-8C2DCC908D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并发编程</a:t>
            </a:r>
          </a:p>
        </p:txBody>
      </p:sp>
    </p:spTree>
    <p:extLst>
      <p:ext uri="{BB962C8B-B14F-4D97-AF65-F5344CB8AC3E}">
        <p14:creationId xmlns:p14="http://schemas.microsoft.com/office/powerpoint/2010/main" val="602714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E4AA0-9D13-460A-B363-93F7240E5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良好的编程习惯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C537D3-A129-43E1-9CA7-E857C0E956E2}"/>
              </a:ext>
            </a:extLst>
          </p:cNvPr>
          <p:cNvSpPr/>
          <p:nvPr/>
        </p:nvSpPr>
        <p:spPr>
          <a:xfrm>
            <a:off x="948361" y="2255065"/>
            <a:ext cx="10120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4400" b="1" dirty="0">
                <a:ln/>
                <a:solidFill>
                  <a:schemeClr val="accent4"/>
                </a:solidFill>
              </a:rPr>
              <a:t>除非需要可变，否则应将其声明为</a:t>
            </a:r>
            <a:r>
              <a:rPr lang="en-US" altLang="zh-CN" sz="4400" b="1" dirty="0">
                <a:ln/>
                <a:solidFill>
                  <a:schemeClr val="accent4"/>
                </a:solidFill>
              </a:rPr>
              <a:t>final</a:t>
            </a:r>
          </a:p>
        </p:txBody>
      </p:sp>
    </p:spTree>
    <p:extLst>
      <p:ext uri="{BB962C8B-B14F-4D97-AF65-F5344CB8AC3E}">
        <p14:creationId xmlns:p14="http://schemas.microsoft.com/office/powerpoint/2010/main" val="1304624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A5899-2A07-4AD2-9D07-F1A9AC48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二、对象的共享</a:t>
            </a:r>
          </a:p>
        </p:txBody>
      </p:sp>
    </p:spTree>
    <p:extLst>
      <p:ext uri="{BB962C8B-B14F-4D97-AF65-F5344CB8AC3E}">
        <p14:creationId xmlns:p14="http://schemas.microsoft.com/office/powerpoint/2010/main" val="3910433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0BCF9-1661-422C-836C-182749F5F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可见性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70B324-D1E1-4A41-9276-6EFC3F8E2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可见性指一条线程能够看到另一条线程的变量的新值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演示：</a:t>
            </a:r>
            <a:r>
              <a:rPr lang="en-US" altLang="zh-CN" dirty="0"/>
              <a:t> </a:t>
            </a:r>
            <a:r>
              <a:rPr lang="en-US" altLang="zh-CN" dirty="0" err="1"/>
              <a:t>NoVisibilityDemo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为什么有可见性这个问题？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-&gt;Java</a:t>
            </a:r>
            <a:r>
              <a:rPr lang="zh-CN" altLang="en-US" dirty="0"/>
              <a:t>内存模型决定的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0706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55502-C736-4334-BEA0-B4A79C849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内存模型</a:t>
            </a:r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CD4B6CA4-2422-473B-A129-15E44D965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55727" y="1528762"/>
            <a:ext cx="5695950" cy="38004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2B8B8BA-42A7-43A6-85B4-44546AE50811}"/>
              </a:ext>
            </a:extLst>
          </p:cNvPr>
          <p:cNvSpPr txBox="1"/>
          <p:nvPr/>
        </p:nvSpPr>
        <p:spPr>
          <a:xfrm>
            <a:off x="964096" y="1580321"/>
            <a:ext cx="38895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内存抽象为两种：</a:t>
            </a:r>
            <a:endParaRPr lang="en-US" altLang="zh-CN" dirty="0"/>
          </a:p>
          <a:p>
            <a:r>
              <a:rPr lang="zh-CN" altLang="en-US" dirty="0"/>
              <a:t>一种为工作内存，线程私有，每个线程只能跟自己的工作内存交互</a:t>
            </a:r>
            <a:r>
              <a:rPr lang="en-US" altLang="zh-CN" dirty="0"/>
              <a:t>;</a:t>
            </a:r>
            <a:r>
              <a:rPr lang="zh-CN" altLang="en-US" dirty="0"/>
              <a:t>相当于本地缓存。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一种为主内存，存放共享变量。工作内存只存放共享变量的副本。线程之间通过主内存共享变量。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当一条线程修改工作内存中的共享变量副本后，其他线程可能还是旧的，看不到前者工作内存的新值，于是产生可见性问题。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比喻： </a:t>
            </a:r>
            <a:r>
              <a:rPr lang="en-US" altLang="zh-CN" b="1" dirty="0"/>
              <a:t>Git</a:t>
            </a:r>
            <a:r>
              <a:rPr lang="zh-CN" altLang="en-US" b="1" dirty="0"/>
              <a:t>版本下的协作开发</a:t>
            </a:r>
            <a:endParaRPr lang="en-US" altLang="zh-CN" b="1" dirty="0"/>
          </a:p>
          <a:p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AF67ABE-8186-42AC-80A1-9B83D0960831}"/>
              </a:ext>
            </a:extLst>
          </p:cNvPr>
          <p:cNvSpPr txBox="1"/>
          <p:nvPr/>
        </p:nvSpPr>
        <p:spPr>
          <a:xfrm>
            <a:off x="964095" y="5843449"/>
            <a:ext cx="8925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推论：某线程</a:t>
            </a:r>
            <a:r>
              <a:rPr lang="en-US" altLang="zh-CN" dirty="0"/>
              <a:t>1</a:t>
            </a:r>
            <a:r>
              <a:rPr lang="zh-CN" altLang="en-US" dirty="0"/>
              <a:t>将共享变量</a:t>
            </a:r>
            <a:r>
              <a:rPr lang="en-US" altLang="zh-CN" dirty="0"/>
              <a:t>X</a:t>
            </a:r>
            <a:r>
              <a:rPr lang="zh-CN" altLang="en-US" dirty="0"/>
              <a:t>副本修改完，然后将新值</a:t>
            </a:r>
            <a:r>
              <a:rPr lang="en-US" altLang="zh-CN" dirty="0"/>
              <a:t>push</a:t>
            </a:r>
            <a:r>
              <a:rPr lang="zh-CN" altLang="en-US" dirty="0"/>
              <a:t>到主内存，另一条线程</a:t>
            </a:r>
            <a:r>
              <a:rPr lang="en-US" altLang="zh-CN" dirty="0"/>
              <a:t>2</a:t>
            </a:r>
            <a:r>
              <a:rPr lang="zh-CN" altLang="en-US" dirty="0"/>
              <a:t>在修改</a:t>
            </a:r>
            <a:r>
              <a:rPr lang="en-US" altLang="zh-CN" dirty="0"/>
              <a:t>X</a:t>
            </a:r>
            <a:r>
              <a:rPr lang="zh-CN" altLang="en-US" dirty="0"/>
              <a:t>时要先到主内存</a:t>
            </a:r>
            <a:r>
              <a:rPr lang="en-US" altLang="zh-CN" dirty="0"/>
              <a:t>pull X</a:t>
            </a:r>
            <a:r>
              <a:rPr lang="zh-CN" altLang="en-US" dirty="0"/>
              <a:t>的新值，才能实现可见性。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735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EBF28-949C-48F7-97AF-0287E355E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线程什么时候</a:t>
            </a:r>
            <a:r>
              <a:rPr lang="en-US" altLang="zh-CN" dirty="0"/>
              <a:t>push</a:t>
            </a:r>
            <a:r>
              <a:rPr lang="zh-CN" altLang="en-US" dirty="0"/>
              <a:t>和</a:t>
            </a:r>
            <a:r>
              <a:rPr lang="en-US" altLang="zh-CN" dirty="0"/>
              <a:t>pull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DB7F54-7A94-425D-A491-FC363F063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时机：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加锁时</a:t>
            </a:r>
            <a:r>
              <a:rPr lang="en-US" altLang="zh-CN" dirty="0"/>
              <a:t>pull, volatile</a:t>
            </a:r>
            <a:r>
              <a:rPr lang="zh-CN" altLang="en-US" dirty="0"/>
              <a:t>变量读时</a:t>
            </a:r>
            <a:r>
              <a:rPr lang="en-US" altLang="zh-CN" dirty="0"/>
              <a:t>pull</a:t>
            </a:r>
          </a:p>
          <a:p>
            <a:pPr marL="0" indent="0">
              <a:buNone/>
            </a:pPr>
            <a:r>
              <a:rPr lang="zh-CN" altLang="en-US" dirty="0"/>
              <a:t>解锁时</a:t>
            </a:r>
            <a:r>
              <a:rPr lang="en-US" altLang="zh-CN" dirty="0"/>
              <a:t>push, volatile</a:t>
            </a:r>
            <a:r>
              <a:rPr lang="zh-CN" altLang="en-US" dirty="0"/>
              <a:t>变量写时</a:t>
            </a:r>
            <a:r>
              <a:rPr lang="en-US" altLang="zh-CN" dirty="0"/>
              <a:t>push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推论：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synchronized</a:t>
            </a:r>
            <a:r>
              <a:rPr lang="zh-CN" altLang="en-US" dirty="0"/>
              <a:t>、</a:t>
            </a:r>
            <a:r>
              <a:rPr lang="en-US" altLang="zh-CN" dirty="0"/>
              <a:t>volatile</a:t>
            </a:r>
            <a:r>
              <a:rPr lang="zh-CN" altLang="en-US" dirty="0"/>
              <a:t>能保证可见性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验证： </a:t>
            </a:r>
            <a:r>
              <a:rPr lang="en-US" altLang="zh-CN" dirty="0" err="1"/>
              <a:t>VisibilityBySyncDemo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VisibilityByVolatileDemo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6196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26562C-CCD9-4519-A8EA-48472B992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JVM</a:t>
            </a:r>
            <a:r>
              <a:rPr lang="zh-CN" altLang="en-US" dirty="0"/>
              <a:t>内存结构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1D627CA-ED54-422A-AE37-1E049460A9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2151" y="2024922"/>
            <a:ext cx="5610225" cy="33623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FBC87AD-0CFE-4350-820B-79EEBDB70D73}"/>
              </a:ext>
            </a:extLst>
          </p:cNvPr>
          <p:cNvSpPr txBox="1"/>
          <p:nvPr/>
        </p:nvSpPr>
        <p:spPr>
          <a:xfrm>
            <a:off x="952901" y="2098306"/>
            <a:ext cx="32725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堆为共享内存区域，对象</a:t>
            </a:r>
            <a:r>
              <a:rPr lang="en-US" altLang="zh-CN" sz="2400" dirty="0"/>
              <a:t>new</a:t>
            </a:r>
            <a:r>
              <a:rPr lang="zh-CN" altLang="en-US" sz="2400" dirty="0"/>
              <a:t>在堆上</a:t>
            </a:r>
            <a:endParaRPr lang="en-US" altLang="zh-CN" sz="2400" dirty="0"/>
          </a:p>
          <a:p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基本变量和局部变量分配置在栈上，每个线程对应一个栈，方法在栈中执行，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758250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0FEF5-2FC0-4187-A790-D63A9381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JMM</a:t>
            </a:r>
            <a:r>
              <a:rPr lang="zh-CN" altLang="en-US" dirty="0"/>
              <a:t>与</a:t>
            </a:r>
            <a:r>
              <a:rPr lang="en-US" altLang="zh-CN" dirty="0"/>
              <a:t>JVM</a:t>
            </a:r>
            <a:r>
              <a:rPr lang="zh-CN" altLang="en-US" dirty="0"/>
              <a:t>内存区域划分的联系</a:t>
            </a:r>
          </a:p>
        </p:txBody>
      </p:sp>
      <p:pic>
        <p:nvPicPr>
          <p:cNvPr id="6" name="内容占位符 3">
            <a:extLst>
              <a:ext uri="{FF2B5EF4-FFF2-40B4-BE49-F238E27FC236}">
                <a16:creationId xmlns:a16="http://schemas.microsoft.com/office/drawing/2014/main" id="{00815C9E-1291-48FC-801C-D9BD30366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4206" y="1691322"/>
            <a:ext cx="4580355" cy="435133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3EAE4D0-5F4B-4730-840A-B218C320E064}"/>
              </a:ext>
            </a:extLst>
          </p:cNvPr>
          <p:cNvSpPr txBox="1"/>
          <p:nvPr/>
        </p:nvSpPr>
        <p:spPr>
          <a:xfrm>
            <a:off x="1045046" y="1976573"/>
            <a:ext cx="34692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JMM</a:t>
            </a:r>
            <a:r>
              <a:rPr lang="zh-CN" altLang="en-US" sz="2800" dirty="0"/>
              <a:t>是抽象出来的，真实不存在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堆、方法区等构成主内存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寄存器、栈等构成工作内存</a:t>
            </a:r>
          </a:p>
        </p:txBody>
      </p:sp>
    </p:spTree>
    <p:extLst>
      <p:ext uri="{BB962C8B-B14F-4D97-AF65-F5344CB8AC3E}">
        <p14:creationId xmlns:p14="http://schemas.microsoft.com/office/powerpoint/2010/main" val="1548609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83E19-B016-4D1A-984F-42D966F91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synchronized</a:t>
            </a:r>
            <a:r>
              <a:rPr lang="zh-CN" altLang="en-US" dirty="0"/>
              <a:t>与</a:t>
            </a:r>
            <a:r>
              <a:rPr lang="en-US" altLang="zh-CN" dirty="0"/>
              <a:t>volatile</a:t>
            </a:r>
            <a:r>
              <a:rPr lang="zh-CN" altLang="en-US" dirty="0"/>
              <a:t>的区别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31CB4A-073E-4647-9B1D-05E5F6B29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volatile: </a:t>
            </a:r>
            <a:r>
              <a:rPr lang="zh-CN" altLang="en-US" dirty="0"/>
              <a:t>仅能保证可见性</a:t>
            </a:r>
            <a:endParaRPr lang="en-US" altLang="zh-CN" dirty="0"/>
          </a:p>
          <a:p>
            <a:r>
              <a:rPr lang="en-US" altLang="zh-CN" dirty="0"/>
              <a:t>synchronized: </a:t>
            </a:r>
            <a:r>
              <a:rPr lang="zh-CN" altLang="en-US" dirty="0"/>
              <a:t>可见性，原子性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03684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7C3BB61-4C1A-4BCA-B8EA-4288602A6361}"/>
              </a:ext>
            </a:extLst>
          </p:cNvPr>
          <p:cNvSpPr txBox="1"/>
          <p:nvPr/>
        </p:nvSpPr>
        <p:spPr>
          <a:xfrm>
            <a:off x="2136911" y="1520686"/>
            <a:ext cx="8736497" cy="34778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前面所讲：局部，面向过程</a:t>
            </a:r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问：面向对象，如何设计一个线程安全的类？</a:t>
            </a:r>
          </a:p>
          <a:p>
            <a:endParaRPr lang="en-US" altLang="zh-CN" sz="44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277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6468BC-EB6B-4967-8B00-C7784E09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三、设计线程安全类</a:t>
            </a:r>
          </a:p>
        </p:txBody>
      </p:sp>
    </p:spTree>
    <p:extLst>
      <p:ext uri="{BB962C8B-B14F-4D97-AF65-F5344CB8AC3E}">
        <p14:creationId xmlns:p14="http://schemas.microsoft.com/office/powerpoint/2010/main" val="3061455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6A096-6ABF-48D6-8087-682CDC622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一、线程安全</a:t>
            </a:r>
          </a:p>
        </p:txBody>
      </p:sp>
    </p:spTree>
    <p:extLst>
      <p:ext uri="{BB962C8B-B14F-4D97-AF65-F5344CB8AC3E}">
        <p14:creationId xmlns:p14="http://schemas.microsoft.com/office/powerpoint/2010/main" val="2331414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DF41B-EF1B-4900-B15B-35CA4D6A7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安全类设计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DE328D-CCF0-41E5-AA00-F5E4CDD24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351337"/>
          </a:xfrm>
        </p:spPr>
        <p:txBody>
          <a:bodyPr/>
          <a:lstStyle/>
          <a:p>
            <a:r>
              <a:rPr lang="zh-CN" altLang="en-US" dirty="0"/>
              <a:t>线程安全类：安全指线程安全，外部只能通过成员方法来修改对象状态，成员方法都是原子性的。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强一致：对象内部状态始终是一致</a:t>
            </a:r>
            <a:r>
              <a:rPr lang="en-US" altLang="zh-CN" dirty="0"/>
              <a:t>, </a:t>
            </a:r>
            <a:r>
              <a:rPr lang="en-US" altLang="zh-CN" dirty="0" err="1"/>
              <a:t>StrongConsistencyPosition</a:t>
            </a:r>
            <a:endParaRPr lang="en-US" altLang="zh-CN" dirty="0"/>
          </a:p>
          <a:p>
            <a:r>
              <a:rPr lang="zh-CN" altLang="en-US" dirty="0"/>
              <a:t>弱一致：对象内部状态有时不一致</a:t>
            </a:r>
            <a:r>
              <a:rPr lang="en-US" altLang="zh-CN" dirty="0"/>
              <a:t>, </a:t>
            </a:r>
            <a:r>
              <a:rPr lang="en-US" altLang="zh-CN" dirty="0" err="1"/>
              <a:t>WeakConsistencyPosition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7549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1D795-E63D-481D-B293-7F2ED4D0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具体设计方法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EA3338-DADC-4B68-8378-301346861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>
                <a:solidFill>
                  <a:prstClr val="black"/>
                </a:solidFill>
              </a:rPr>
              <a:t>内置锁：</a:t>
            </a:r>
            <a:r>
              <a:rPr lang="en-US" altLang="zh-CN" dirty="0" err="1">
                <a:solidFill>
                  <a:prstClr val="black"/>
                </a:solidFill>
              </a:rPr>
              <a:t>SafeHashSetBySync</a:t>
            </a:r>
            <a:r>
              <a:rPr lang="zh-CN" altLang="en-US" dirty="0">
                <a:solidFill>
                  <a:prstClr val="black"/>
                </a:solidFill>
              </a:rPr>
              <a:t>，</a:t>
            </a:r>
            <a:r>
              <a:rPr lang="en-US" altLang="zh-CN" dirty="0" err="1">
                <a:solidFill>
                  <a:prstClr val="black"/>
                </a:solidFill>
              </a:rPr>
              <a:t>SafeCounterByMonitorPattern</a:t>
            </a:r>
            <a:endParaRPr lang="en-US" altLang="zh-CN" dirty="0">
              <a:solidFill>
                <a:prstClr val="black"/>
              </a:solidFill>
            </a:endParaRPr>
          </a:p>
          <a:p>
            <a:pPr lvl="0"/>
            <a:r>
              <a:rPr lang="zh-CN" altLang="en-US" dirty="0">
                <a:solidFill>
                  <a:prstClr val="black"/>
                </a:solidFill>
              </a:rPr>
              <a:t>不变性：</a:t>
            </a:r>
            <a:r>
              <a:rPr lang="en-US" altLang="zh-CN" dirty="0" err="1">
                <a:solidFill>
                  <a:prstClr val="black"/>
                </a:solidFill>
              </a:rPr>
              <a:t>SafeOneStatusByFinal</a:t>
            </a:r>
            <a:endParaRPr lang="en-US" altLang="zh-CN" dirty="0">
              <a:solidFill>
                <a:prstClr val="black"/>
              </a:solidFill>
            </a:endParaRP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copy: </a:t>
            </a:r>
            <a:r>
              <a:rPr lang="en-US" altLang="zh-CN" dirty="0" err="1">
                <a:solidFill>
                  <a:prstClr val="black"/>
                </a:solidFill>
              </a:rPr>
              <a:t>SafeMultiDimStatusByCopy</a:t>
            </a:r>
            <a:r>
              <a:rPr lang="en-US" altLang="zh-CN" dirty="0">
                <a:solidFill>
                  <a:prstClr val="black"/>
                </a:solidFill>
              </a:rPr>
              <a:t> 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CAS: </a:t>
            </a:r>
            <a:r>
              <a:rPr lang="en-US" altLang="zh-CN" dirty="0" err="1">
                <a:solidFill>
                  <a:prstClr val="black"/>
                </a:solidFill>
              </a:rPr>
              <a:t>SafeCounterByCAS</a:t>
            </a:r>
            <a:endParaRPr lang="en-US" altLang="zh-CN" dirty="0">
              <a:solidFill>
                <a:prstClr val="black"/>
              </a:solidFill>
            </a:endParaRP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AQS: </a:t>
            </a:r>
            <a:r>
              <a:rPr lang="en-US" altLang="zh-CN" dirty="0" err="1">
                <a:solidFill>
                  <a:prstClr val="black"/>
                </a:solidFill>
              </a:rPr>
              <a:t>SafeMultiDimStatusByAQS</a:t>
            </a:r>
            <a:endParaRPr lang="en-US" altLang="zh-CN" dirty="0">
              <a:solidFill>
                <a:prstClr val="black"/>
              </a:solidFill>
            </a:endParaRPr>
          </a:p>
          <a:p>
            <a:pPr lvl="0"/>
            <a:r>
              <a:rPr lang="zh-CN" altLang="en-US" dirty="0">
                <a:solidFill>
                  <a:prstClr val="black"/>
                </a:solidFill>
              </a:rPr>
              <a:t>综合应用</a:t>
            </a:r>
            <a:endParaRPr lang="en-US" altLang="zh-CN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161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323CB-FA43-4278-B3D4-4F02822E2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深安全类设计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5792FF-6D49-4B06-8986-3BBD9FB7D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深安全类：安全类中的引用型成员变量的类型也为安全类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方法：嵌套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演示：</a:t>
            </a:r>
            <a:r>
              <a:rPr lang="en-US" altLang="zh-CN" dirty="0" err="1"/>
              <a:t>DeepSafeStatus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2420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C2EE5-8AE5-4BDD-992D-848B36F17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扩展已有安全类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98A123-21CB-4C61-882F-CC0945FB0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案例：给</a:t>
            </a:r>
            <a:r>
              <a:rPr lang="en-US" altLang="zh-CN" dirty="0"/>
              <a:t>Vector</a:t>
            </a:r>
            <a:r>
              <a:rPr lang="zh-CN" altLang="en-US" dirty="0"/>
              <a:t>增加 </a:t>
            </a:r>
            <a:r>
              <a:rPr lang="en-US" altLang="zh-CN" dirty="0" err="1"/>
              <a:t>addIfAbsent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继承：</a:t>
            </a:r>
            <a:r>
              <a:rPr lang="en-US" altLang="zh-CN" dirty="0" err="1"/>
              <a:t>MyVectorByExtend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组合：</a:t>
            </a:r>
            <a:r>
              <a:rPr lang="en-US" altLang="zh-CN" dirty="0" err="1"/>
              <a:t>MyVectorByComposing</a:t>
            </a:r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7640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67F7D3-E7BB-44C9-917C-4D3460A1D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E5DE7A-9546-43CA-8B43-78846D1C9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车辆追踪系统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描述见</a:t>
            </a:r>
            <a:r>
              <a:rPr lang="en-US" altLang="zh-CN" dirty="0"/>
              <a:t>package-info.java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40029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6D412D-DED7-4C59-98F7-5CC01AD68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四、基础构建模块</a:t>
            </a:r>
          </a:p>
        </p:txBody>
      </p:sp>
    </p:spTree>
    <p:extLst>
      <p:ext uri="{BB962C8B-B14F-4D97-AF65-F5344CB8AC3E}">
        <p14:creationId xmlns:p14="http://schemas.microsoft.com/office/powerpoint/2010/main" val="42056065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01804-F336-4632-87C7-BE48E1AFC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同步容器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BC3246-6234-4B89-92ED-E3070AF6B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Vector</a:t>
            </a:r>
            <a:r>
              <a:rPr lang="zh-CN" altLang="en-US" dirty="0"/>
              <a:t>：实现</a:t>
            </a:r>
            <a:r>
              <a:rPr lang="en-US" altLang="zh-CN" dirty="0"/>
              <a:t>List</a:t>
            </a:r>
            <a:r>
              <a:rPr lang="zh-CN" altLang="en-US" dirty="0"/>
              <a:t>接口，用法如</a:t>
            </a:r>
            <a:r>
              <a:rPr lang="en-US" altLang="zh-CN" dirty="0"/>
              <a:t>List</a:t>
            </a:r>
          </a:p>
          <a:p>
            <a:r>
              <a:rPr lang="en-US" altLang="zh-CN" dirty="0" err="1"/>
              <a:t>HashTable</a:t>
            </a:r>
            <a:r>
              <a:rPr lang="zh-CN" altLang="en-US" dirty="0"/>
              <a:t>：实现</a:t>
            </a:r>
            <a:r>
              <a:rPr lang="en-US" altLang="zh-CN" dirty="0"/>
              <a:t>Map</a:t>
            </a:r>
            <a:r>
              <a:rPr lang="zh-CN" altLang="en-US" dirty="0"/>
              <a:t>接口</a:t>
            </a:r>
            <a:endParaRPr lang="en-US" altLang="zh-CN" dirty="0"/>
          </a:p>
          <a:p>
            <a:r>
              <a:rPr lang="en-US" altLang="zh-CN" dirty="0" err="1"/>
              <a:t>Collections.synchronizedXxx</a:t>
            </a:r>
            <a:r>
              <a:rPr lang="en-US" altLang="zh-CN" dirty="0"/>
              <a:t>()</a:t>
            </a:r>
            <a:r>
              <a:rPr lang="zh-CN" altLang="en-US" dirty="0"/>
              <a:t>：实现</a:t>
            </a:r>
            <a:r>
              <a:rPr lang="en-US" altLang="zh-CN" dirty="0"/>
              <a:t>Xxx</a:t>
            </a:r>
            <a:r>
              <a:rPr lang="zh-CN" altLang="en-US" dirty="0"/>
              <a:t>接口，代理模式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特征：都使用内置锁，容器中每个方法都是同步方法，被认为线程安全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问：既然它们是线程安全的，我们使用它时就不需要考虑线程安全问题吗？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5159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8D6579-CFF0-49AC-8120-A26572A87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755" y="1058779"/>
            <a:ext cx="10515600" cy="4351337"/>
          </a:xfrm>
        </p:spPr>
        <p:txBody>
          <a:bodyPr/>
          <a:lstStyle/>
          <a:p>
            <a:r>
              <a:rPr lang="zh-CN" altLang="en-US" dirty="0"/>
              <a:t>使用同步容器常见问题，以</a:t>
            </a:r>
            <a:r>
              <a:rPr lang="en-US" altLang="zh-CN" dirty="0"/>
              <a:t>vector</a:t>
            </a:r>
            <a:r>
              <a:rPr lang="zh-CN" altLang="en-US" dirty="0"/>
              <a:t>为例：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复合操作：</a:t>
            </a:r>
            <a:r>
              <a:rPr lang="en-US" altLang="zh-CN" dirty="0" err="1"/>
              <a:t>VectorCompoundOptProblemDemo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for</a:t>
            </a:r>
            <a:r>
              <a:rPr lang="zh-CN" altLang="en-US" dirty="0"/>
              <a:t>循环中竞态条件：</a:t>
            </a:r>
            <a:r>
              <a:rPr lang="en-US" altLang="zh-CN" dirty="0" err="1"/>
              <a:t>ProblemInForLoop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迭代器时并发修改：</a:t>
            </a:r>
            <a:r>
              <a:rPr lang="en-US" altLang="zh-CN" dirty="0" err="1"/>
              <a:t>ConcurrentModificationExceptionProblemDemo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隐藏使用迭代器：</a:t>
            </a:r>
            <a:r>
              <a:rPr lang="en-US" altLang="zh-CN" dirty="0" err="1"/>
              <a:t>HiddenIteratorDemo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19195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CD078-8830-4A04-8FD1-9AFE3F73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并发容器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4D797A-A026-40E7-87A9-3C2EA0FB3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ConcurrentHashMap</a:t>
            </a:r>
            <a:r>
              <a:rPr lang="en-US" altLang="zh-CN" dirty="0"/>
              <a:t>: </a:t>
            </a:r>
          </a:p>
          <a:p>
            <a:pPr marL="0" indent="0">
              <a:buNone/>
            </a:pPr>
            <a:r>
              <a:rPr lang="zh-CN" altLang="en-US" dirty="0"/>
              <a:t>高并发：</a:t>
            </a:r>
            <a:r>
              <a:rPr lang="en-US" altLang="zh-CN" dirty="0"/>
              <a:t>put</a:t>
            </a:r>
            <a:r>
              <a:rPr lang="zh-CN" altLang="en-US" dirty="0"/>
              <a:t>和</a:t>
            </a:r>
            <a:r>
              <a:rPr lang="en-US" altLang="zh-CN" dirty="0"/>
              <a:t>get</a:t>
            </a:r>
            <a:r>
              <a:rPr lang="zh-CN" altLang="en-US" dirty="0"/>
              <a:t>等操作使用分段锁；不会产生</a:t>
            </a:r>
            <a:r>
              <a:rPr lang="en-US" altLang="zh-CN" dirty="0" err="1"/>
              <a:t>ConcurrentModificationException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弱一致性：</a:t>
            </a:r>
            <a:r>
              <a:rPr lang="en-US" altLang="zh-CN" dirty="0"/>
              <a:t>size()</a:t>
            </a:r>
            <a:r>
              <a:rPr lang="zh-CN" altLang="en-US" dirty="0"/>
              <a:t>和</a:t>
            </a:r>
            <a:r>
              <a:rPr lang="en-US" altLang="zh-CN" dirty="0"/>
              <a:t>empty()</a:t>
            </a:r>
            <a:r>
              <a:rPr lang="zh-CN" altLang="en-US" dirty="0"/>
              <a:t>等不实时。</a:t>
            </a:r>
            <a:r>
              <a:rPr lang="en-US" altLang="zh-CN" dirty="0"/>
              <a:t>size</a:t>
            </a:r>
            <a:r>
              <a:rPr lang="zh-CN" altLang="en-US" dirty="0"/>
              <a:t>原因：</a:t>
            </a:r>
            <a:r>
              <a:rPr lang="en-US" altLang="zh-CN" dirty="0"/>
              <a:t>size</a:t>
            </a:r>
            <a:r>
              <a:rPr lang="zh-CN" altLang="en-US" dirty="0"/>
              <a:t>按线程分散于子</a:t>
            </a:r>
            <a:r>
              <a:rPr lang="en-US" altLang="zh-CN" dirty="0"/>
              <a:t>size</a:t>
            </a:r>
            <a:r>
              <a:rPr lang="zh-CN" altLang="en-US" dirty="0"/>
              <a:t>数组中，求</a:t>
            </a:r>
            <a:r>
              <a:rPr lang="en-US" altLang="zh-CN" dirty="0"/>
              <a:t>size</a:t>
            </a:r>
            <a:r>
              <a:rPr lang="zh-CN" altLang="en-US" dirty="0"/>
              <a:t>时累计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示例：</a:t>
            </a:r>
            <a:r>
              <a:rPr lang="en-US" altLang="zh-CN" dirty="0"/>
              <a:t> </a:t>
            </a:r>
            <a:r>
              <a:rPr lang="en-US" altLang="zh-CN" dirty="0" err="1"/>
              <a:t>ConcurrentHashMapExample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3120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FF5D4-68F5-4302-B104-21548B738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分段锁原理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9E1624F-F4F7-420F-AFB3-A3C002E91E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1823" y="1828800"/>
            <a:ext cx="90810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666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D2ECA-F6E3-4A11-A0B8-D90C50DD8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什么是线程安全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9F4CB5-49B3-43D2-9C1F-C70022C68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演示：</a:t>
            </a:r>
            <a:r>
              <a:rPr lang="en-US" altLang="zh-CN" dirty="0" err="1"/>
              <a:t>UnsafeDemo</a:t>
            </a:r>
            <a:r>
              <a:rPr lang="en-US" altLang="zh-CN" dirty="0"/>
              <a:t>, </a:t>
            </a:r>
            <a:r>
              <a:rPr lang="en-US" altLang="zh-CN" dirty="0" err="1"/>
              <a:t>UnsafeCarPositionDemo</a:t>
            </a:r>
            <a:endParaRPr lang="en-US" altLang="zh-CN" dirty="0"/>
          </a:p>
          <a:p>
            <a:r>
              <a:rPr lang="zh-CN" altLang="en-US" dirty="0"/>
              <a:t>结论：多线程下，对共享、可变的数据的非原子操作导致线程安全问题。</a:t>
            </a:r>
            <a:endParaRPr lang="en-US" altLang="zh-CN" dirty="0"/>
          </a:p>
          <a:p>
            <a:r>
              <a:rPr lang="zh-CN" altLang="en-US" dirty="0"/>
              <a:t>表现：共享数据在一个线程操作过程中，被另一个线程窜改</a:t>
            </a:r>
            <a:endParaRPr lang="en-US" altLang="zh-CN" dirty="0"/>
          </a:p>
          <a:p>
            <a:r>
              <a:rPr lang="zh-CN" altLang="en-US" dirty="0"/>
              <a:t>窜改结果：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时间上看，共享数据前后不一致，体现在基本数据类型。如</a:t>
            </a:r>
            <a:r>
              <a:rPr lang="en-US" altLang="zh-CN" dirty="0"/>
              <a:t> </a:t>
            </a:r>
            <a:r>
              <a:rPr lang="en-US" altLang="zh-CN" dirty="0" err="1"/>
              <a:t>UnsafeDemo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空间上看，共享数据不同部分不一致，体现在对象，还有</a:t>
            </a:r>
            <a:r>
              <a:rPr lang="en-US" altLang="zh-CN" dirty="0"/>
              <a:t>64</a:t>
            </a:r>
            <a:r>
              <a:rPr lang="zh-CN" altLang="en-US" dirty="0"/>
              <a:t>位的基本数据类型</a:t>
            </a:r>
            <a:r>
              <a:rPr lang="en-US" altLang="zh-CN" dirty="0"/>
              <a:t>long, double</a:t>
            </a:r>
            <a:r>
              <a:rPr lang="zh-CN" altLang="en-US" dirty="0"/>
              <a:t>。如</a:t>
            </a:r>
            <a:r>
              <a:rPr lang="en-US" altLang="zh-CN" dirty="0" err="1"/>
              <a:t>UnsafeCarPositionDemo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939294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205ECD-2DBE-4FA4-9EF1-D442722AE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741146"/>
            <a:ext cx="10515600" cy="5438992"/>
          </a:xfrm>
        </p:spPr>
        <p:txBody>
          <a:bodyPr/>
          <a:lstStyle/>
          <a:p>
            <a:r>
              <a:rPr lang="en-US" altLang="zh-CN" dirty="0" err="1"/>
              <a:t>CopyOnWriteList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适合“读远大于写”：使用</a:t>
            </a:r>
            <a:r>
              <a:rPr lang="en-US" altLang="zh-CN" dirty="0"/>
              <a:t>AQS</a:t>
            </a:r>
            <a:r>
              <a:rPr lang="zh-CN" altLang="en-US" dirty="0"/>
              <a:t>，并在写入时复制，不会有</a:t>
            </a:r>
            <a:r>
              <a:rPr lang="en-US" altLang="zh-CN" dirty="0" err="1"/>
              <a:t>ConcurrentModificationException</a:t>
            </a:r>
            <a:r>
              <a:rPr lang="zh-CN" altLang="en-US" dirty="0"/>
              <a:t>，容器多时复制开销大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示例：</a:t>
            </a:r>
            <a:r>
              <a:rPr lang="en-US" altLang="zh-CN" dirty="0"/>
              <a:t> </a:t>
            </a:r>
            <a:r>
              <a:rPr lang="en-US" altLang="zh-CN" dirty="0" err="1"/>
              <a:t>ConcurrentListExample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238948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B5624-ABDA-423E-A81B-4F87424C0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阻塞队列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9E27E6-0F91-4121-895E-578D80664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BlockingQueue</a:t>
            </a:r>
            <a:r>
              <a:rPr lang="zh-CN" altLang="en-US" dirty="0"/>
              <a:t>：生产者</a:t>
            </a:r>
            <a:r>
              <a:rPr lang="en-US" altLang="zh-CN" dirty="0"/>
              <a:t>-</a:t>
            </a:r>
            <a:r>
              <a:rPr lang="zh-CN" altLang="en-US" dirty="0"/>
              <a:t>消费者模式，只有</a:t>
            </a:r>
            <a:r>
              <a:rPr lang="en-US" altLang="zh-CN" dirty="0"/>
              <a:t>put</a:t>
            </a:r>
            <a:r>
              <a:rPr lang="zh-CN" altLang="en-US" dirty="0"/>
              <a:t>和</a:t>
            </a:r>
            <a:r>
              <a:rPr lang="en-US" altLang="zh-CN" dirty="0"/>
              <a:t>take</a:t>
            </a:r>
            <a:r>
              <a:rPr lang="zh-CN" altLang="en-US" dirty="0"/>
              <a:t>方法能阻塞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ArrayBlockingQueue</a:t>
            </a:r>
            <a:r>
              <a:rPr lang="zh-CN" altLang="en-US" dirty="0"/>
              <a:t>：有界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LinkedBlockingQueue</a:t>
            </a:r>
            <a:r>
              <a:rPr lang="zh-CN" altLang="en-US" dirty="0"/>
              <a:t>：无界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PriorityBlockingQueue</a:t>
            </a:r>
            <a:r>
              <a:rPr lang="zh-CN" altLang="en-US" dirty="0"/>
              <a:t>：排序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恢复中断状态：</a:t>
            </a:r>
            <a:r>
              <a:rPr lang="en-US" altLang="zh-CN" dirty="0" err="1"/>
              <a:t>BlockingQueueRecoverInterceptedStatusDemo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线程池中的应用：</a:t>
            </a:r>
            <a:r>
              <a:rPr lang="en-US" altLang="zh-CN" dirty="0" err="1"/>
              <a:t>java.util.concurrent.ThreadPoolExecutor#workQueue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4159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EDF635D5-01CA-4CD7-A1B2-AB59E9D73C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5576142"/>
              </p:ext>
            </p:extLst>
          </p:nvPr>
        </p:nvGraphicFramePr>
        <p:xfrm>
          <a:off x="1405287" y="2355282"/>
          <a:ext cx="8268100" cy="3362124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1653620">
                  <a:extLst>
                    <a:ext uri="{9D8B030D-6E8A-4147-A177-3AD203B41FA5}">
                      <a16:colId xmlns:a16="http://schemas.microsoft.com/office/drawing/2014/main" val="1084826303"/>
                    </a:ext>
                  </a:extLst>
                </a:gridCol>
                <a:gridCol w="1653620">
                  <a:extLst>
                    <a:ext uri="{9D8B030D-6E8A-4147-A177-3AD203B41FA5}">
                      <a16:colId xmlns:a16="http://schemas.microsoft.com/office/drawing/2014/main" val="3824287203"/>
                    </a:ext>
                  </a:extLst>
                </a:gridCol>
                <a:gridCol w="1653620">
                  <a:extLst>
                    <a:ext uri="{9D8B030D-6E8A-4147-A177-3AD203B41FA5}">
                      <a16:colId xmlns:a16="http://schemas.microsoft.com/office/drawing/2014/main" val="1228392257"/>
                    </a:ext>
                  </a:extLst>
                </a:gridCol>
                <a:gridCol w="1653620">
                  <a:extLst>
                    <a:ext uri="{9D8B030D-6E8A-4147-A177-3AD203B41FA5}">
                      <a16:colId xmlns:a16="http://schemas.microsoft.com/office/drawing/2014/main" val="1258373530"/>
                    </a:ext>
                  </a:extLst>
                </a:gridCol>
                <a:gridCol w="1653620">
                  <a:extLst>
                    <a:ext uri="{9D8B030D-6E8A-4147-A177-3AD203B41FA5}">
                      <a16:colId xmlns:a16="http://schemas.microsoft.com/office/drawing/2014/main" val="143687129"/>
                    </a:ext>
                  </a:extLst>
                </a:gridCol>
              </a:tblGrid>
              <a:tr h="638504"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>
                          <a:effectLst/>
                        </a:rPr>
                        <a:t> 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>
                          <a:effectLst/>
                        </a:rPr>
                        <a:t>抛出异常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dirty="0">
                          <a:effectLst/>
                        </a:rPr>
                        <a:t>特殊值</a:t>
                      </a:r>
                      <a:endParaRPr lang="zh-CN" alt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dirty="0">
                          <a:effectLst/>
                        </a:rPr>
                        <a:t>阻塞</a:t>
                      </a:r>
                      <a:endParaRPr lang="zh-CN" alt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>
                          <a:effectLst/>
                        </a:rPr>
                        <a:t>超时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3465960117"/>
                  </a:ext>
                </a:extLst>
              </a:tr>
              <a:tr h="1177242"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>
                          <a:effectLst/>
                        </a:rPr>
                        <a:t>插入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 dirty="0">
                          <a:effectLst/>
                          <a:hlinkClick r:id="rId2"/>
                        </a:rPr>
                        <a:t>add(e)</a:t>
                      </a:r>
                      <a:endParaRPr 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offer(e)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put(e)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offer(e, time, unit)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420879867"/>
                  </a:ext>
                </a:extLst>
              </a:tr>
              <a:tr h="907874"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dirty="0">
                          <a:effectLst/>
                        </a:rPr>
                        <a:t>移除</a:t>
                      </a:r>
                      <a:endParaRPr lang="zh-CN" alt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remove()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poll()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take()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poll(time, unit)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90010152"/>
                  </a:ext>
                </a:extLst>
              </a:tr>
              <a:tr h="638504"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>
                          <a:effectLst/>
                        </a:rPr>
                        <a:t>检查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element()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peek()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>
                          <a:effectLst/>
                        </a:rPr>
                        <a:t>不可用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dirty="0">
                          <a:effectLst/>
                        </a:rPr>
                        <a:t>不可用</a:t>
                      </a:r>
                      <a:endParaRPr lang="zh-CN" alt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311434389"/>
                  </a:ext>
                </a:extLst>
              </a:tr>
            </a:tbl>
          </a:graphicData>
        </a:graphic>
      </p:graphicFrame>
      <p:sp>
        <p:nvSpPr>
          <p:cNvPr id="6" name="标题 1">
            <a:extLst>
              <a:ext uri="{FF2B5EF4-FFF2-40B4-BE49-F238E27FC236}">
                <a16:creationId xmlns:a16="http://schemas.microsoft.com/office/drawing/2014/main" id="{69DC2B63-3BEA-42CC-8961-3ED29D2D8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506" y="683393"/>
            <a:ext cx="10515600" cy="1325562"/>
          </a:xfrm>
        </p:spPr>
        <p:txBody>
          <a:bodyPr/>
          <a:lstStyle/>
          <a:p>
            <a:r>
              <a:rPr lang="en-US" altLang="zh-CN" dirty="0" err="1"/>
              <a:t>BlockingQueue</a:t>
            </a:r>
            <a:r>
              <a:rPr lang="zh-CN" altLang="en-US" dirty="0"/>
              <a:t>方法对比</a:t>
            </a:r>
          </a:p>
        </p:txBody>
      </p:sp>
    </p:spTree>
    <p:extLst>
      <p:ext uri="{BB962C8B-B14F-4D97-AF65-F5344CB8AC3E}">
        <p14:creationId xmlns:p14="http://schemas.microsoft.com/office/powerpoint/2010/main" val="4236013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02A9A-0C9A-4D8D-A584-593BAD8E6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同步工具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5AA25B-AD45-44E5-B557-DCF3E5C1E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闭锁：</a:t>
            </a:r>
            <a:r>
              <a:rPr lang="en-US" altLang="zh-CN" dirty="0"/>
              <a:t> </a:t>
            </a:r>
            <a:r>
              <a:rPr lang="en-US" altLang="zh-CN" dirty="0" err="1"/>
              <a:t>CountDownLatch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api</a:t>
            </a:r>
            <a:r>
              <a:rPr lang="en-US" altLang="zh-CN" dirty="0"/>
              <a:t>: countdown, await</a:t>
            </a:r>
          </a:p>
          <a:p>
            <a:pPr marL="0" indent="0">
              <a:buNone/>
            </a:pPr>
            <a:r>
              <a:rPr lang="zh-CN" altLang="en-US" dirty="0"/>
              <a:t>示例：</a:t>
            </a:r>
            <a:r>
              <a:rPr lang="en-US" altLang="zh-CN" dirty="0"/>
              <a:t> </a:t>
            </a:r>
            <a:r>
              <a:rPr lang="en-US" altLang="zh-CN" dirty="0" err="1"/>
              <a:t>CountDownLatchDemo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未来任务：</a:t>
            </a:r>
            <a:r>
              <a:rPr lang="en-US" altLang="zh-CN" dirty="0" err="1"/>
              <a:t>FutureTask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api</a:t>
            </a:r>
            <a:r>
              <a:rPr lang="en-US" altLang="zh-CN" dirty="0"/>
              <a:t>: constructor(Callable), get, run</a:t>
            </a:r>
          </a:p>
          <a:p>
            <a:pPr marL="0" indent="0">
              <a:buNone/>
            </a:pPr>
            <a:r>
              <a:rPr lang="zh-CN" altLang="en-US" dirty="0"/>
              <a:t>示例：</a:t>
            </a:r>
            <a:r>
              <a:rPr lang="en-US" altLang="zh-CN" dirty="0"/>
              <a:t> </a:t>
            </a:r>
            <a:r>
              <a:rPr lang="en-US" altLang="zh-CN" dirty="0" err="1"/>
              <a:t>FutureTaskDemo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78260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25E363-34AF-47E1-A332-A6D79349D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808522"/>
            <a:ext cx="10515600" cy="5371615"/>
          </a:xfrm>
        </p:spPr>
        <p:txBody>
          <a:bodyPr/>
          <a:lstStyle/>
          <a:p>
            <a:r>
              <a:rPr lang="zh-CN" altLang="en-US" dirty="0"/>
              <a:t>信号量：</a:t>
            </a:r>
            <a:r>
              <a:rPr lang="en-US" altLang="zh-CN" dirty="0"/>
              <a:t>Semaphore: </a:t>
            </a:r>
            <a:r>
              <a:rPr lang="zh-CN" altLang="en-US" dirty="0"/>
              <a:t>许可证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api</a:t>
            </a:r>
            <a:r>
              <a:rPr lang="en-US" altLang="zh-CN" dirty="0"/>
              <a:t>: </a:t>
            </a:r>
            <a:r>
              <a:rPr lang="en-US" altLang="zh-CN" dirty="0" err="1"/>
              <a:t>aquire</a:t>
            </a:r>
            <a:r>
              <a:rPr lang="en-US" altLang="zh-CN" dirty="0"/>
              <a:t>, release</a:t>
            </a:r>
          </a:p>
          <a:p>
            <a:pPr marL="0" indent="0">
              <a:buNone/>
            </a:pPr>
            <a:r>
              <a:rPr lang="zh-CN" altLang="en-US" dirty="0"/>
              <a:t>示例：</a:t>
            </a:r>
            <a:r>
              <a:rPr lang="en-US" altLang="zh-CN" dirty="0"/>
              <a:t> </a:t>
            </a:r>
            <a:r>
              <a:rPr lang="en-US" altLang="zh-CN" dirty="0" err="1"/>
              <a:t>SemaphoreDemo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循环栅栏：</a:t>
            </a:r>
            <a:r>
              <a:rPr lang="en-US" altLang="zh-CN" dirty="0" err="1"/>
              <a:t>CyclicBarrier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api</a:t>
            </a:r>
            <a:r>
              <a:rPr lang="en-US" altLang="zh-CN" dirty="0"/>
              <a:t>: await</a:t>
            </a:r>
          </a:p>
          <a:p>
            <a:pPr marL="0" indent="0">
              <a:buNone/>
            </a:pPr>
            <a:r>
              <a:rPr lang="zh-CN" altLang="en-US" dirty="0"/>
              <a:t>示例：</a:t>
            </a:r>
            <a:r>
              <a:rPr lang="en-US" altLang="zh-CN" dirty="0" err="1"/>
              <a:t>SemaphoreDemo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56874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0919B-FFB9-464D-993C-7B828467F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记忆器设计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F81063-F0D1-4078-9FF5-4A1F42FBD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通过代理模式实现的一种结果缓存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设计过程：</a:t>
            </a:r>
            <a:r>
              <a:rPr lang="en-US" altLang="zh-CN" dirty="0" err="1"/>
              <a:t>MemoizerVx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0394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B74EB-3F4A-415C-B445-DD5E0E9EE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如何保证线程安全？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A26EBE-DFFB-437C-8F99-E2EBE1332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内置锁 </a:t>
            </a:r>
            <a:r>
              <a:rPr lang="en-US" altLang="zh-CN" dirty="0"/>
              <a:t>synchronized</a:t>
            </a:r>
          </a:p>
          <a:p>
            <a:r>
              <a:rPr lang="zh-CN" altLang="en-US" dirty="0"/>
              <a:t>原子类</a:t>
            </a:r>
            <a:r>
              <a:rPr lang="en-US" altLang="zh-CN" dirty="0" err="1"/>
              <a:t>AtomicInteger</a:t>
            </a:r>
            <a:endParaRPr lang="en-US" altLang="zh-CN" dirty="0"/>
          </a:p>
          <a:p>
            <a:r>
              <a:rPr lang="zh-CN" altLang="en-US" dirty="0"/>
              <a:t>线程封闭</a:t>
            </a:r>
            <a:r>
              <a:rPr lang="en-US" altLang="zh-CN" dirty="0" err="1"/>
              <a:t>ThreadLocal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不可变</a:t>
            </a:r>
            <a:r>
              <a:rPr lang="en-US" altLang="zh-CN" dirty="0"/>
              <a:t>final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1971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90BE1-6337-4EEE-BC5B-B5560F699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内置锁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83FF52-8A3C-4519-9A31-9827BBFBD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内置锁即</a:t>
            </a:r>
            <a:r>
              <a:rPr lang="en-US" altLang="zh-CN" dirty="0"/>
              <a:t>synchronized</a:t>
            </a:r>
            <a:r>
              <a:rPr lang="zh-CN" altLang="en-US" dirty="0"/>
              <a:t>， 又叫监控器</a:t>
            </a:r>
            <a:r>
              <a:rPr lang="en-US" altLang="zh-CN" dirty="0"/>
              <a:t>monitor</a:t>
            </a:r>
          </a:p>
          <a:p>
            <a:pPr marL="0" indent="0">
              <a:buNone/>
            </a:pPr>
            <a:r>
              <a:rPr lang="zh-CN" altLang="en-US" dirty="0"/>
              <a:t>字节码指令：</a:t>
            </a:r>
            <a:r>
              <a:rPr lang="en-US" altLang="zh-CN" dirty="0" err="1"/>
              <a:t>monitorenter</a:t>
            </a:r>
            <a:r>
              <a:rPr lang="en-US" altLang="zh-CN" dirty="0"/>
              <a:t>, </a:t>
            </a:r>
            <a:r>
              <a:rPr lang="en-US" altLang="zh-CN" dirty="0" err="1"/>
              <a:t>monitorexit</a:t>
            </a:r>
            <a:r>
              <a:rPr lang="en-US" altLang="zh-CN" dirty="0"/>
              <a:t> : </a:t>
            </a:r>
            <a:r>
              <a:rPr lang="en-US" altLang="zh-CN" dirty="0" err="1"/>
              <a:t>SynchronizedForJavap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可重入：同一条线程可再次进入</a:t>
            </a:r>
            <a:r>
              <a:rPr lang="en-US" altLang="zh-CN" dirty="0"/>
              <a:t>:  </a:t>
            </a:r>
            <a:r>
              <a:rPr lang="en-US" altLang="zh-CN" dirty="0" err="1"/>
              <a:t>MonitorReenterDemo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原理：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堆中对象多出两个监视字段：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拥有锁的线程：</a:t>
            </a:r>
            <a:r>
              <a:rPr lang="en-US" altLang="zh-CN" dirty="0"/>
              <a:t>&lt;</a:t>
            </a:r>
            <a:r>
              <a:rPr lang="zh-CN" altLang="en-US" dirty="0"/>
              <a:t>线程</a:t>
            </a:r>
            <a:r>
              <a:rPr lang="en-US" altLang="zh-CN" dirty="0"/>
              <a:t>ID&gt;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拥有锁的线程重入次数：</a:t>
            </a:r>
            <a:r>
              <a:rPr lang="en-US" altLang="zh-CN" dirty="0"/>
              <a:t>&lt;</a:t>
            </a:r>
            <a:r>
              <a:rPr lang="zh-CN" altLang="en-US" dirty="0"/>
              <a:t>数字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。。。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8008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56EEF-6D8D-4FA6-BFDC-1E48EEA3D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原子类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E2796D-5D5A-424B-90E5-D9CF57E13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jdk5</a:t>
            </a:r>
            <a:r>
              <a:rPr lang="zh-CN" altLang="en-US" dirty="0"/>
              <a:t>开始提供的原子包：</a:t>
            </a:r>
            <a:r>
              <a:rPr lang="en-US" altLang="zh-CN" dirty="0" err="1"/>
              <a:t>java.util.concurrent.atomic</a:t>
            </a:r>
            <a:r>
              <a:rPr lang="zh-CN" altLang="en-US" dirty="0"/>
              <a:t>，其中类中的成员方法都是原子的</a:t>
            </a:r>
            <a:endParaRPr lang="en-US" altLang="zh-CN" dirty="0"/>
          </a:p>
          <a:p>
            <a:r>
              <a:rPr lang="zh-CN" altLang="en-US" dirty="0"/>
              <a:t>演示：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 err="1"/>
              <a:t>AtomicInteger</a:t>
            </a:r>
            <a:r>
              <a:rPr lang="zh-CN" altLang="en-US" dirty="0"/>
              <a:t>：</a:t>
            </a:r>
            <a:r>
              <a:rPr lang="en-US" altLang="zh-CN" dirty="0" err="1"/>
              <a:t>SafeAtomicObjectCounterDemo</a:t>
            </a:r>
            <a:r>
              <a:rPr lang="zh-CN" altLang="en-US" dirty="0"/>
              <a:t>。原理：乐观锁</a:t>
            </a:r>
            <a:r>
              <a:rPr lang="en-US" altLang="zh-CN" dirty="0"/>
              <a:t>CAS</a:t>
            </a:r>
          </a:p>
          <a:p>
            <a:pPr marL="0" indent="0">
              <a:buNone/>
            </a:pPr>
            <a:r>
              <a:rPr lang="en-US" altLang="zh-CN" dirty="0" err="1"/>
              <a:t>AtomicIntegerFieldUpdater</a:t>
            </a:r>
            <a:r>
              <a:rPr lang="zh-CN" altLang="en-US" dirty="0"/>
              <a:t>：</a:t>
            </a:r>
            <a:r>
              <a:rPr lang="en-US" altLang="zh-CN" dirty="0" err="1"/>
              <a:t>AtomicFieldUpdaterExample</a:t>
            </a:r>
            <a:r>
              <a:rPr lang="zh-CN" altLang="en-US" dirty="0"/>
              <a:t>。原理同上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LongAdder</a:t>
            </a:r>
            <a:r>
              <a:rPr lang="zh-CN" altLang="en-US" dirty="0"/>
              <a:t>：高并发胜过</a:t>
            </a:r>
            <a:r>
              <a:rPr lang="en-US" altLang="zh-CN" dirty="0" err="1"/>
              <a:t>AtomicLong</a:t>
            </a:r>
            <a:r>
              <a:rPr lang="zh-CN" altLang="en-US" dirty="0"/>
              <a:t>，仅累加</a:t>
            </a:r>
            <a:r>
              <a:rPr lang="en-US" altLang="zh-CN" dirty="0"/>
              <a:t>. </a:t>
            </a:r>
            <a:r>
              <a:rPr lang="zh-CN" altLang="en-US" dirty="0"/>
              <a:t>原理：</a:t>
            </a:r>
            <a:r>
              <a:rPr lang="en-US" altLang="zh-CN" dirty="0"/>
              <a:t>CAS+</a:t>
            </a:r>
            <a:r>
              <a:rPr lang="zh-CN" altLang="en-US" dirty="0"/>
              <a:t>分散存储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LongAccumulator</a:t>
            </a:r>
            <a:r>
              <a:rPr lang="en-US" altLang="zh-CN" dirty="0"/>
              <a:t>: </a:t>
            </a:r>
            <a:r>
              <a:rPr lang="zh-CN" altLang="en-US" dirty="0"/>
              <a:t>类似</a:t>
            </a:r>
            <a:r>
              <a:rPr lang="en-US" altLang="zh-CN" dirty="0" err="1"/>
              <a:t>LongAdder</a:t>
            </a:r>
            <a:r>
              <a:rPr lang="en-US" altLang="zh-CN" dirty="0"/>
              <a:t>, </a:t>
            </a:r>
            <a:r>
              <a:rPr lang="zh-CN" altLang="en-US" dirty="0"/>
              <a:t>但可以指定累计逻辑，适合无序累计（即满足交换律）。原理同上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331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EB409-9660-43DB-B9AA-448FE13D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线程封闭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A18B6A-B16E-4CAA-8EF9-8468C7420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线程封闭指变量只有所在线程能访问到，相当于“封闭于”所在线程内部。其他线程无法访问到。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局部变量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演示：</a:t>
            </a:r>
            <a:r>
              <a:rPr lang="en-US" altLang="zh-CN" dirty="0"/>
              <a:t> </a:t>
            </a:r>
            <a:r>
              <a:rPr lang="en-US" altLang="zh-CN" dirty="0" err="1"/>
              <a:t>LocalPrimitiveDemo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线程本地技术 </a:t>
            </a:r>
            <a:r>
              <a:rPr lang="en-US" altLang="zh-CN" dirty="0" err="1"/>
              <a:t>ThreadLocal</a:t>
            </a:r>
            <a:r>
              <a:rPr lang="zh-CN" altLang="en-US" dirty="0"/>
              <a:t>（线程本地对象）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演示：</a:t>
            </a:r>
            <a:r>
              <a:rPr lang="en-US" altLang="zh-CN" dirty="0"/>
              <a:t> </a:t>
            </a:r>
            <a:r>
              <a:rPr lang="en-US" altLang="zh-CN" dirty="0" err="1"/>
              <a:t>ThreadLocalDemo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简易原理：</a:t>
            </a:r>
            <a:r>
              <a:rPr lang="en-US" altLang="zh-CN" dirty="0"/>
              <a:t>Map&lt;</a:t>
            </a:r>
            <a:r>
              <a:rPr lang="en-US" altLang="zh-CN" dirty="0" err="1"/>
              <a:t>Thread,Object</a:t>
            </a:r>
            <a:r>
              <a:rPr lang="en-US" altLang="zh-CN" dirty="0"/>
              <a:t>&gt; </a:t>
            </a:r>
          </a:p>
          <a:p>
            <a:pPr marL="0" indent="0">
              <a:buNone/>
            </a:pPr>
            <a:r>
              <a:rPr lang="zh-CN" altLang="en-US" dirty="0"/>
              <a:t>简易模拟：</a:t>
            </a:r>
            <a:r>
              <a:rPr lang="en-US" altLang="zh-CN" dirty="0"/>
              <a:t> </a:t>
            </a:r>
            <a:r>
              <a:rPr lang="en-US" altLang="zh-CN" dirty="0" err="1"/>
              <a:t>MyThreadLocal</a:t>
            </a:r>
            <a:r>
              <a:rPr lang="zh-CN" altLang="en-US" dirty="0"/>
              <a:t>，</a:t>
            </a:r>
            <a:r>
              <a:rPr lang="en-US" altLang="zh-CN" dirty="0" err="1"/>
              <a:t>MyThreadLocalDemo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8820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8203E-85E0-4723-8D0D-838C9A42B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不变性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ACAEAA-3D26-4A0B-91C4-F99F36A0B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不可变对象是线程安全的，因为其他线程无法窜改。</a:t>
            </a:r>
            <a:endParaRPr lang="en-US" altLang="zh-CN" dirty="0"/>
          </a:p>
          <a:p>
            <a:r>
              <a:rPr lang="zh-CN" altLang="en-US" dirty="0"/>
              <a:t>演示：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UnsafeMutableDemo</a:t>
            </a:r>
            <a:r>
              <a:rPr lang="zh-CN" altLang="en-US" dirty="0"/>
              <a:t>、</a:t>
            </a:r>
            <a:r>
              <a:rPr lang="en-US" altLang="zh-CN" dirty="0" err="1"/>
              <a:t>MutableDemo</a:t>
            </a:r>
            <a:r>
              <a:rPr lang="zh-CN" altLang="en-US" dirty="0"/>
              <a:t>、</a:t>
            </a:r>
            <a:r>
              <a:rPr lang="en-US" altLang="zh-CN" dirty="0" err="1"/>
              <a:t>ImmutableDemo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结论：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借助</a:t>
            </a:r>
            <a:r>
              <a:rPr lang="en-US" altLang="zh-CN" dirty="0"/>
              <a:t>volatile</a:t>
            </a:r>
            <a:r>
              <a:rPr lang="zh-CN" altLang="en-US" dirty="0"/>
              <a:t>不变容器可实现无锁化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7254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FBBB4-ED41-4D16-A134-7675B2394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判断题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09F030-9203-4212-B057-DEB29C871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是否线程安全？</a:t>
            </a:r>
            <a:endParaRPr lang="en-US" altLang="zh-CN" dirty="0"/>
          </a:p>
          <a:p>
            <a:r>
              <a:rPr lang="en-US" altLang="zh-CN" dirty="0" err="1"/>
              <a:t>RaceConditionDemo</a:t>
            </a:r>
            <a:endParaRPr lang="en-US" altLang="zh-CN" dirty="0"/>
          </a:p>
          <a:p>
            <a:r>
              <a:rPr lang="en-US" altLang="zh-CN" dirty="0" err="1"/>
              <a:t>NarrowAtomicScopeDemo</a:t>
            </a:r>
            <a:endParaRPr lang="en-US" altLang="zh-CN" dirty="0"/>
          </a:p>
          <a:p>
            <a:r>
              <a:rPr lang="en-US" altLang="zh-CN" dirty="0" err="1"/>
              <a:t>LocalPrimitiveDemo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525006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TM02892315[[fn=丝状]]</Template>
  <TotalTime>9628</TotalTime>
  <Words>1174</Words>
  <Application>Microsoft Office PowerPoint</Application>
  <PresentationFormat>宽屏</PresentationFormat>
  <Paragraphs>195</Paragraphs>
  <Slides>35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44" baseType="lpstr">
      <vt:lpstr>等线</vt:lpstr>
      <vt:lpstr>宋体</vt:lpstr>
      <vt:lpstr>Arial</vt:lpstr>
      <vt:lpstr>Calibri</vt:lpstr>
      <vt:lpstr>Calibri Light</vt:lpstr>
      <vt:lpstr>Wingdings</vt:lpstr>
      <vt:lpstr>Wingdings 2</vt:lpstr>
      <vt:lpstr>HDOfficeLightV0</vt:lpstr>
      <vt:lpstr>1_HDOfficeLightV0</vt:lpstr>
      <vt:lpstr>JAVA并发编程</vt:lpstr>
      <vt:lpstr>一、线程安全</vt:lpstr>
      <vt:lpstr>什么是线程安全</vt:lpstr>
      <vt:lpstr>如何保证线程安全？</vt:lpstr>
      <vt:lpstr>内置锁</vt:lpstr>
      <vt:lpstr>原子类</vt:lpstr>
      <vt:lpstr>线程封闭</vt:lpstr>
      <vt:lpstr>不变性</vt:lpstr>
      <vt:lpstr>判断题</vt:lpstr>
      <vt:lpstr>良好的编程习惯</vt:lpstr>
      <vt:lpstr>二、对象的共享</vt:lpstr>
      <vt:lpstr>可见性</vt:lpstr>
      <vt:lpstr>Java内存模型</vt:lpstr>
      <vt:lpstr>线程什么时候push和pull</vt:lpstr>
      <vt:lpstr>JVM内存结构</vt:lpstr>
      <vt:lpstr>JMM与JVM内存区域划分的联系</vt:lpstr>
      <vt:lpstr>synchronized与volatile的区别</vt:lpstr>
      <vt:lpstr>PowerPoint 演示文稿</vt:lpstr>
      <vt:lpstr>三、设计线程安全类</vt:lpstr>
      <vt:lpstr>安全类设计</vt:lpstr>
      <vt:lpstr>具体设计方法</vt:lpstr>
      <vt:lpstr>深安全类设计</vt:lpstr>
      <vt:lpstr>扩展已有安全类</vt:lpstr>
      <vt:lpstr>案例</vt:lpstr>
      <vt:lpstr>四、基础构建模块</vt:lpstr>
      <vt:lpstr>同步容器</vt:lpstr>
      <vt:lpstr>PowerPoint 演示文稿</vt:lpstr>
      <vt:lpstr>并发容器</vt:lpstr>
      <vt:lpstr>分段锁原理</vt:lpstr>
      <vt:lpstr>PowerPoint 演示文稿</vt:lpstr>
      <vt:lpstr>阻塞队列</vt:lpstr>
      <vt:lpstr>BlockingQueue方法对比</vt:lpstr>
      <vt:lpstr>同步工具</vt:lpstr>
      <vt:lpstr>PowerPoint 演示文稿</vt:lpstr>
      <vt:lpstr>记忆器设计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JAVA并发编程</dc:title>
  <dc:creator>Leon Geroge</dc:creator>
  <cp:lastModifiedBy>Leon Geroge</cp:lastModifiedBy>
  <cp:revision>726</cp:revision>
  <dcterms:created xsi:type="dcterms:W3CDTF">2018-07-25T13:13:08Z</dcterms:created>
  <dcterms:modified xsi:type="dcterms:W3CDTF">2018-08-09T11:36:06Z</dcterms:modified>
</cp:coreProperties>
</file>