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  <p:sldMasterId id="2147483939" r:id="rId3"/>
  </p:sldMasterIdLst>
  <p:notesMasterIdLst>
    <p:notesMasterId r:id="rId46"/>
  </p:notesMasterIdLst>
  <p:sldIdLst>
    <p:sldId id="256" r:id="rId4"/>
    <p:sldId id="301" r:id="rId5"/>
    <p:sldId id="261" r:id="rId6"/>
    <p:sldId id="257" r:id="rId7"/>
    <p:sldId id="262" r:id="rId8"/>
    <p:sldId id="258" r:id="rId9"/>
    <p:sldId id="297" r:id="rId10"/>
    <p:sldId id="271" r:id="rId11"/>
    <p:sldId id="272" r:id="rId12"/>
    <p:sldId id="269" r:id="rId13"/>
    <p:sldId id="283" r:id="rId14"/>
    <p:sldId id="263" r:id="rId15"/>
    <p:sldId id="266" r:id="rId16"/>
    <p:sldId id="296" r:id="rId17"/>
    <p:sldId id="308" r:id="rId18"/>
    <p:sldId id="304" r:id="rId19"/>
    <p:sldId id="306" r:id="rId20"/>
    <p:sldId id="264" r:id="rId21"/>
    <p:sldId id="268" r:id="rId22"/>
    <p:sldId id="307" r:id="rId23"/>
    <p:sldId id="267" r:id="rId24"/>
    <p:sldId id="270" r:id="rId25"/>
    <p:sldId id="275" r:id="rId26"/>
    <p:sldId id="274" r:id="rId27"/>
    <p:sldId id="277" r:id="rId28"/>
    <p:sldId id="300" r:id="rId29"/>
    <p:sldId id="279" r:id="rId30"/>
    <p:sldId id="281" r:id="rId31"/>
    <p:sldId id="280" r:id="rId32"/>
    <p:sldId id="284" r:id="rId33"/>
    <p:sldId id="285" r:id="rId34"/>
    <p:sldId id="287" r:id="rId35"/>
    <p:sldId id="288" r:id="rId36"/>
    <p:sldId id="289" r:id="rId37"/>
    <p:sldId id="290" r:id="rId38"/>
    <p:sldId id="299" r:id="rId39"/>
    <p:sldId id="291" r:id="rId40"/>
    <p:sldId id="292" r:id="rId41"/>
    <p:sldId id="293" r:id="rId42"/>
    <p:sldId id="294" r:id="rId43"/>
    <p:sldId id="295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看各同步</a:t>
            </a:r>
            <a:r>
              <a:rPr lang="zh-CN" altLang="en-US" dirty="0"/>
              <a:t>容器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4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3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59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2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76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52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87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8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974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061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9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70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41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3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itm_hadf/article/details/7538083" TargetMode="Externa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是否线程安全？</a:t>
            </a:r>
            <a:endParaRPr lang="en-US" altLang="zh-CN" dirty="0"/>
          </a:p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2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304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562C-CCD9-4519-A8EA-48472B99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内存结构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C87AD-0CFE-4350-820B-79EEBDB70D73}"/>
              </a:ext>
            </a:extLst>
          </p:cNvPr>
          <p:cNvSpPr txBox="1"/>
          <p:nvPr/>
        </p:nvSpPr>
        <p:spPr>
          <a:xfrm>
            <a:off x="952901" y="2098306"/>
            <a:ext cx="32725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堆：为共享，对象</a:t>
            </a:r>
            <a:r>
              <a:rPr lang="en-US" altLang="zh-CN" sz="2400" dirty="0"/>
              <a:t>new</a:t>
            </a:r>
            <a:r>
              <a:rPr lang="zh-CN" altLang="en-US" sz="2400" dirty="0"/>
              <a:t>在堆上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栈：基本变量和局部变量，每个线程对应一个栈，方法在栈中执行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程序计数器：指令行号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方法区：类信息，常量池</a:t>
            </a:r>
            <a:endParaRPr lang="en-US" altLang="zh-CN" sz="2400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7A76366-3AD0-405D-AA4D-629DA5D0A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578" y="2069314"/>
            <a:ext cx="735412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5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1580-15B6-477D-B1A0-7A127CD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堆栈关系</a:t>
            </a:r>
          </a:p>
        </p:txBody>
      </p:sp>
      <p:pic>
        <p:nvPicPr>
          <p:cNvPr id="4" name="Picture 2" descr="https://pic1.zhimg.com/80/v2-bd607bd9a5598a8330ad329033e04b91_hd.jpg">
            <a:extLst>
              <a:ext uri="{FF2B5EF4-FFF2-40B4-BE49-F238E27FC236}">
                <a16:creationId xmlns:a16="http://schemas.microsoft.com/office/drawing/2014/main" id="{C0C13F9D-BE32-4457-98C2-50277CAF0A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83" y="2193925"/>
            <a:ext cx="475943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9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9EF1-DE0A-4C87-B767-313C26E7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硬件内存结构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B205FE-F4C3-4590-8F39-CC0DC9EE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43506"/>
            <a:ext cx="6919705" cy="42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B678-E5E0-4ACD-B1C7-174E6C9C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缓存一致性协议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22D70F-FAD1-46CA-AC55-B90AB4420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77306"/>
            <a:ext cx="857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内存模型（</a:t>
            </a:r>
            <a:r>
              <a:rPr lang="en-US" altLang="zh-CN" dirty="0"/>
              <a:t>JMM</a:t>
            </a:r>
            <a:r>
              <a:rPr lang="zh-CN" altLang="en-US" dirty="0"/>
              <a:t>）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1927" y="1811648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JMM</a:t>
            </a:r>
            <a:r>
              <a:rPr lang="zh-CN" altLang="en-US" dirty="0"/>
              <a:t>意义：屏蔽各硬件内存结构的差异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工作内存：线程私有，每个线程只能跟自己的工作内存交互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主内存：存放共享变量。工作内存只存放共享变量的副本。线程之间通过主内存共享变量。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问题：副本可能不一致，产生可见性问题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B0F0"/>
                </a:solidFill>
              </a:rPr>
              <a:t>比喻： </a:t>
            </a:r>
            <a:r>
              <a:rPr lang="en-US" altLang="zh-CN" b="1" dirty="0">
                <a:solidFill>
                  <a:srgbClr val="00B0F0"/>
                </a:solidFill>
              </a:rPr>
              <a:t>Git</a:t>
            </a:r>
            <a:r>
              <a:rPr lang="zh-CN" altLang="en-US" b="1" dirty="0">
                <a:solidFill>
                  <a:srgbClr val="00B0F0"/>
                </a:solidFill>
              </a:rPr>
              <a:t>版本管理下的协作开发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内存区域的关系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0815C9E-1291-48FC-801C-D9BD3036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695" y="2069314"/>
            <a:ext cx="4236118" cy="40243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EAE4D0-5F4B-4730-840A-B218C320E064}"/>
              </a:ext>
            </a:extLst>
          </p:cNvPr>
          <p:cNvSpPr txBox="1"/>
          <p:nvPr/>
        </p:nvSpPr>
        <p:spPr>
          <a:xfrm>
            <a:off x="1045046" y="1976573"/>
            <a:ext cx="3469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堆、方法区等构成主内存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寄存器、栈等构成工作内存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JMM</a:t>
            </a:r>
            <a:r>
              <a:rPr lang="zh-CN" altLang="en-US" sz="2800" dirty="0"/>
              <a:t>是抽象的，真实不存在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3DA8-FD09-4C65-8B69-1FE12143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F4638-76EF-4779-984B-FDFD8334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平时写代码时有线程安全方面的意识</a:t>
            </a:r>
            <a:endParaRPr lang="en-US" altLang="zh-CN" dirty="0"/>
          </a:p>
          <a:p>
            <a:r>
              <a:rPr lang="zh-CN" altLang="en-US" dirty="0"/>
              <a:t>能够辨别出线程不安全的代码</a:t>
            </a:r>
            <a:endParaRPr lang="en-US" altLang="zh-CN" dirty="0"/>
          </a:p>
          <a:p>
            <a:r>
              <a:rPr lang="zh-CN" altLang="en-US" dirty="0"/>
              <a:t>知道常见的保证线程安全的策略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2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3482-2A94-485D-B932-CCAEEC5F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线程、工作内存与主内存的交互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B8BDF18-C91A-43AA-BAC7-3668787F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577" y="2193925"/>
            <a:ext cx="712284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加内置锁时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解内置锁时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验证：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volatile: </a:t>
            </a:r>
            <a:r>
              <a:rPr lang="zh-CN" altLang="en-US" dirty="0"/>
              <a:t>仅能保证可见性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线程安全类：安全指线程安全，外部只能通过成员方法来修改对象状态，成员方法都是原子性的。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强一致：对象内部状态始终是一致</a:t>
            </a:r>
            <a:r>
              <a:rPr lang="en-US" altLang="zh-CN" dirty="0"/>
              <a:t>, </a:t>
            </a:r>
            <a:r>
              <a:rPr lang="en-US" altLang="zh-CN" dirty="0" err="1"/>
              <a:t>StrongConsistencyPosition</a:t>
            </a:r>
            <a:endParaRPr lang="en-US" altLang="zh-CN" dirty="0"/>
          </a:p>
          <a:p>
            <a:r>
              <a:rPr lang="zh-CN" altLang="en-US" dirty="0"/>
              <a:t>弱一致：对象内部状态有时不一致</a:t>
            </a:r>
            <a:r>
              <a:rPr lang="en-US" altLang="zh-CN" dirty="0"/>
              <a:t>, </a:t>
            </a:r>
            <a:r>
              <a:rPr lang="en-US" altLang="zh-CN" dirty="0" err="1"/>
              <a:t>WeakConsistencyPosition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C44-3F0C-4D38-9714-A3C5E386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具体设计方法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E4E5E-2F4C-43D4-A384-AAB21C7D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内置锁：</a:t>
            </a:r>
            <a:r>
              <a:rPr lang="en-US" altLang="zh-CN" dirty="0" err="1"/>
              <a:t>SafeHashSetBySync</a:t>
            </a:r>
            <a:r>
              <a:rPr lang="zh-CN" altLang="en-US" dirty="0"/>
              <a:t>，</a:t>
            </a:r>
            <a:r>
              <a:rPr lang="en-US" altLang="zh-CN" dirty="0" err="1"/>
              <a:t>SafeCounterByMonitorPattern</a:t>
            </a:r>
            <a:endParaRPr lang="en-US" altLang="zh-CN" dirty="0"/>
          </a:p>
          <a:p>
            <a:r>
              <a:rPr lang="zh-CN" altLang="en-US" dirty="0"/>
              <a:t>不变性：</a:t>
            </a:r>
            <a:r>
              <a:rPr lang="en-US" altLang="zh-CN" dirty="0" err="1"/>
              <a:t>SafeOneStatusByFinal</a:t>
            </a:r>
            <a:endParaRPr lang="en-US" altLang="zh-CN" dirty="0"/>
          </a:p>
          <a:p>
            <a:r>
              <a:rPr lang="en-US" altLang="zh-CN" dirty="0"/>
              <a:t>copy: </a:t>
            </a:r>
            <a:r>
              <a:rPr lang="en-US" altLang="zh-CN" dirty="0" err="1"/>
              <a:t>SafeMultiDimStatusByCopy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CAS: </a:t>
            </a:r>
            <a:r>
              <a:rPr lang="en-US" altLang="zh-CN" dirty="0" err="1"/>
              <a:t>SafeCounterByCAS</a:t>
            </a:r>
            <a:endParaRPr lang="en-US" altLang="zh-CN" dirty="0"/>
          </a:p>
          <a:p>
            <a:r>
              <a:rPr lang="en-US" altLang="zh-CN" dirty="0"/>
              <a:t>AQS: </a:t>
            </a:r>
            <a:r>
              <a:rPr lang="en-US" altLang="zh-CN" dirty="0" err="1"/>
              <a:t>SafeMultiDimStatusByAQS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0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深安全类：安全类中的引用型成员变量的类型也为安全类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方法：嵌套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继承：</a:t>
            </a:r>
            <a:r>
              <a:rPr lang="en-US" altLang="zh-CN" dirty="0" err="1"/>
              <a:t>MyVectorByExtend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组合：</a:t>
            </a: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复合操作非原子：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for</a:t>
            </a:r>
            <a:r>
              <a:rPr lang="zh-CN" altLang="en-US" dirty="0"/>
              <a:t>循环中竞态条件非原子：</a:t>
            </a:r>
            <a:r>
              <a:rPr lang="en-US" altLang="zh-CN" dirty="0"/>
              <a:t> </a:t>
            </a:r>
            <a:r>
              <a:rPr lang="en-US" altLang="zh-CN" dirty="0" err="1"/>
              <a:t>ProblemInForLoopDemo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使用迭代器时并发修改异常：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隐藏迭代器并发修改异常：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等操作使用分段锁；不会产生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等不实时。</a:t>
            </a:r>
            <a:r>
              <a:rPr lang="en-US" altLang="zh-CN" dirty="0"/>
              <a:t>size</a:t>
            </a:r>
            <a:r>
              <a:rPr lang="zh-CN" altLang="en-US" dirty="0"/>
              <a:t>原因：</a:t>
            </a:r>
            <a:r>
              <a:rPr lang="en-US" altLang="zh-CN" dirty="0"/>
              <a:t>size</a:t>
            </a:r>
            <a:r>
              <a:rPr lang="zh-CN" altLang="en-US" dirty="0"/>
              <a:t>按线程分散于子</a:t>
            </a:r>
            <a:r>
              <a:rPr lang="en-US" altLang="zh-CN" dirty="0"/>
              <a:t>size</a:t>
            </a:r>
            <a:r>
              <a:rPr lang="zh-CN" altLang="en-US" dirty="0"/>
              <a:t>数组中，求</a:t>
            </a:r>
            <a:r>
              <a:rPr lang="en-US" altLang="zh-CN" dirty="0"/>
              <a:t>size</a:t>
            </a:r>
            <a:r>
              <a:rPr lang="zh-CN" altLang="en-US" dirty="0"/>
              <a:t>时累计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ConcurrentHashMapExample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17" y="2193925"/>
            <a:ext cx="839856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ConcurrentListExample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D5A-1D30-4B32-B968-9D9CC5BF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集合线程安全对比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2503172-83C4-450E-B08A-8256C63A2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27794"/>
              </p:ext>
            </p:extLst>
          </p:nvPr>
        </p:nvGraphicFramePr>
        <p:xfrm>
          <a:off x="1232030" y="2057401"/>
          <a:ext cx="10472289" cy="335921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15533">
                  <a:extLst>
                    <a:ext uri="{9D8B030D-6E8A-4147-A177-3AD203B41FA5}">
                      <a16:colId xmlns:a16="http://schemas.microsoft.com/office/drawing/2014/main" val="42496579"/>
                    </a:ext>
                  </a:extLst>
                </a:gridCol>
                <a:gridCol w="1575797">
                  <a:extLst>
                    <a:ext uri="{9D8B030D-6E8A-4147-A177-3AD203B41FA5}">
                      <a16:colId xmlns:a16="http://schemas.microsoft.com/office/drawing/2014/main" val="3649918613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2235850610"/>
                    </a:ext>
                  </a:extLst>
                </a:gridCol>
                <a:gridCol w="4013735">
                  <a:extLst>
                    <a:ext uri="{9D8B030D-6E8A-4147-A177-3AD203B41FA5}">
                      <a16:colId xmlns:a16="http://schemas.microsoft.com/office/drawing/2014/main" val="2624454102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754410776"/>
                    </a:ext>
                  </a:extLst>
                </a:gridCol>
              </a:tblGrid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集合接口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线程不安全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同步容器（</a:t>
                      </a:r>
                      <a:r>
                        <a:rPr lang="en-US" altLang="zh-CN" sz="1600" b="1" u="none" strike="noStrike" dirty="0" err="1">
                          <a:effectLst/>
                        </a:rPr>
                        <a:t>Collections.synchronizedXxx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）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</a:rPr>
                        <a:t>并发容器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27115"/>
                  </a:ext>
                </a:extLst>
              </a:tr>
              <a:tr h="554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CopyOnWriteArrayList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2648902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HashTable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Collections.sychronizedMap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ConcurrentHashMap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9624645"/>
                  </a:ext>
                </a:extLst>
              </a:tr>
              <a:tr h="55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ArraySet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CopyOnWriteArraySet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411673"/>
                  </a:ext>
                </a:extLst>
              </a:tr>
              <a:tr h="56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ConcurrentSkipListMap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288020"/>
                  </a:ext>
                </a:extLst>
              </a:tr>
              <a:tr h="573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SortedSet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TreeSet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Collections.synchronizedSortedSet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ConcurrentSkipListSet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98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6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BlockingQueue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消费者模式，只有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take</a:t>
            </a:r>
            <a:r>
              <a:rPr lang="zh-CN" altLang="en-US" dirty="0"/>
              <a:t>方法能阻塞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ArrayBlockingQueue</a:t>
            </a:r>
            <a:r>
              <a:rPr lang="zh-CN" altLang="en-US" dirty="0"/>
              <a:t>：有界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LinkedBlockingQueue</a:t>
            </a:r>
            <a:r>
              <a:rPr lang="zh-CN" altLang="en-US" dirty="0"/>
              <a:t>：无界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PriorityBlockingQueue</a:t>
            </a:r>
            <a:r>
              <a:rPr lang="zh-CN" altLang="en-US" dirty="0"/>
              <a:t>：排序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恢复中断状态：</a:t>
            </a:r>
            <a:r>
              <a:rPr lang="en-US" altLang="zh-CN" dirty="0" err="1"/>
              <a:t>BlockingQueueRecoverInterceptedStatusDemo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线程池中的应用：</a:t>
            </a:r>
            <a:r>
              <a:rPr lang="en-US" altLang="zh-CN" dirty="0" err="1"/>
              <a:t>java.util.concurrent.ThreadPoolExecutor#workQueue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9DC2B63-3BEA-42CC-8961-3ED29D2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506" y="683393"/>
            <a:ext cx="10515600" cy="1325562"/>
          </a:xfrm>
        </p:spPr>
        <p:txBody>
          <a:bodyPr/>
          <a:lstStyle/>
          <a:p>
            <a:r>
              <a:rPr lang="en-US" altLang="zh-CN" dirty="0" err="1"/>
              <a:t>BlockingQueue</a:t>
            </a:r>
            <a:r>
              <a:rPr lang="zh-CN" altLang="en-US" dirty="0"/>
              <a:t>方法对比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F635D5-01CA-4CD7-A1B2-AB59E9D7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76142"/>
              </p:ext>
            </p:extLst>
          </p:nvPr>
        </p:nvGraphicFramePr>
        <p:xfrm>
          <a:off x="1405287" y="2355282"/>
          <a:ext cx="8268100" cy="3362124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53620">
                  <a:extLst>
                    <a:ext uri="{9D8B030D-6E8A-4147-A177-3AD203B41FA5}">
                      <a16:colId xmlns:a16="http://schemas.microsoft.com/office/drawing/2014/main" val="10848263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3824287203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28392257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258373530"/>
                    </a:ext>
                  </a:extLst>
                </a:gridCol>
                <a:gridCol w="1653620">
                  <a:extLst>
                    <a:ext uri="{9D8B030D-6E8A-4147-A177-3AD203B41FA5}">
                      <a16:colId xmlns:a16="http://schemas.microsoft.com/office/drawing/2014/main" val="143687129"/>
                    </a:ext>
                  </a:extLst>
                </a:gridCol>
              </a:tblGrid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抛出异常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特殊值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阻塞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超时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465960117"/>
                  </a:ext>
                </a:extLst>
              </a:tr>
              <a:tr h="1177242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插入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 dirty="0">
                          <a:effectLst/>
                          <a:hlinkClick r:id="rId2"/>
                        </a:rPr>
                        <a:t>add(e)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put(e)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offer(e, 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0879867"/>
                  </a:ext>
                </a:extLst>
              </a:tr>
              <a:tr h="90787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移除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remove()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take()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poll(time, unit)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0010152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检查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element()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u="none" strike="noStrike">
                          <a:effectLst/>
                          <a:hlinkClick r:id="rId2"/>
                        </a:rPr>
                        <a:t>peek()</a:t>
                      </a:r>
                      <a:endParaRPr 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>
                          <a:effectLst/>
                        </a:rPr>
                        <a:t>不可用</a:t>
                      </a:r>
                      <a:endParaRPr lang="zh-CN" altLang="en-US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dirty="0">
                          <a:effectLst/>
                        </a:rPr>
                        <a:t>不可用</a:t>
                      </a:r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1143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2A9A-0C9A-4D8D-A584-593BAD8E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A25B-AD45-44E5-B557-DCF3E5C1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闭锁：</a:t>
            </a:r>
            <a:r>
              <a:rPr lang="en-US" altLang="zh-CN" dirty="0"/>
              <a:t> </a:t>
            </a:r>
            <a:r>
              <a:rPr lang="en-US" altLang="zh-CN" dirty="0" err="1"/>
              <a:t>CountDownLatch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countdown,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CountDownLatchDemo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未来任务：</a:t>
            </a:r>
            <a:r>
              <a:rPr lang="en-US" altLang="zh-CN" dirty="0" err="1"/>
              <a:t>FutureTask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constructor(Callable), get, run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FutureTaskDemo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8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r>
              <a:rPr lang="zh-CN" altLang="en-US" dirty="0"/>
              <a:t>结论：多线程下，对共享、可变的数据的非原子操作导致线程安全问题。</a:t>
            </a:r>
            <a:endParaRPr lang="en-US" altLang="zh-CN" dirty="0"/>
          </a:p>
          <a:p>
            <a:r>
              <a:rPr lang="zh-CN" altLang="en-US" dirty="0"/>
              <a:t>表现：共享数据在一个线程操作过程中，被另一个线程窜改</a:t>
            </a:r>
            <a:endParaRPr lang="en-US" altLang="zh-CN" dirty="0"/>
          </a:p>
          <a:p>
            <a:r>
              <a:rPr lang="zh-CN" altLang="en-US" dirty="0"/>
              <a:t>窜改结果：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时间上看，共享数据前后不一致，体现在基本数据类型。如</a:t>
            </a:r>
            <a:r>
              <a:rPr lang="en-US" altLang="zh-CN" dirty="0"/>
              <a:t> </a:t>
            </a:r>
            <a:r>
              <a:rPr lang="en-US" altLang="zh-CN" dirty="0" err="1"/>
              <a:t>UnsafeDemo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空间上看，共享数据不同部分不一致，体现在对象，还有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long, double</a:t>
            </a:r>
            <a:r>
              <a:rPr lang="zh-CN" altLang="en-US" dirty="0"/>
              <a:t>。如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E363-34AF-47E1-A332-A6D79349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494503"/>
            <a:ext cx="10520963" cy="4685634"/>
          </a:xfrm>
        </p:spPr>
        <p:txBody>
          <a:bodyPr/>
          <a:lstStyle/>
          <a:p>
            <a:r>
              <a:rPr lang="zh-CN" altLang="en-US" dirty="0"/>
              <a:t>信号量：</a:t>
            </a:r>
            <a:r>
              <a:rPr lang="en-US" altLang="zh-CN" dirty="0"/>
              <a:t>Semaphore: </a:t>
            </a:r>
            <a:r>
              <a:rPr lang="zh-CN" altLang="en-US" dirty="0"/>
              <a:t>许可证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en-US" altLang="zh-CN" dirty="0" err="1"/>
              <a:t>aquire</a:t>
            </a:r>
            <a:r>
              <a:rPr lang="en-US" altLang="zh-CN" dirty="0"/>
              <a:t>, release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/>
              <a:t> 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循环栅栏：</a:t>
            </a:r>
            <a:r>
              <a:rPr lang="en-US" altLang="zh-CN" dirty="0" err="1"/>
              <a:t>CyclicBarrier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api</a:t>
            </a:r>
            <a:r>
              <a:rPr lang="en-US" altLang="zh-CN" dirty="0"/>
              <a:t>: await</a:t>
            </a:r>
          </a:p>
          <a:p>
            <a:pPr marL="0" indent="0">
              <a:buNone/>
            </a:pPr>
            <a:r>
              <a:rPr lang="zh-CN" altLang="en-US" dirty="0"/>
              <a:t>示例：</a:t>
            </a:r>
            <a:r>
              <a:rPr lang="en-US" altLang="zh-CN" dirty="0" err="1"/>
              <a:t>SemaphoreDemo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8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919B-FFB9-464D-993C-7B828467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1063-F0D1-4078-9FF5-4A1F42FB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通过代理模式实现的一种结果缓存</a:t>
            </a:r>
            <a:endParaRPr lang="en-US" altLang="zh-CN" dirty="0"/>
          </a:p>
          <a:p>
            <a:r>
              <a:rPr lang="zh-CN" altLang="en-US" dirty="0"/>
              <a:t>设计过程：</a:t>
            </a:r>
            <a:r>
              <a:rPr lang="en-US" altLang="zh-CN" dirty="0" err="1"/>
              <a:t>MemoizerVx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394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59F5-0A67-40AF-BF0C-70D1CAA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5A2784-BC4F-4C1F-8060-2AF22E78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82" y="1780129"/>
            <a:ext cx="3401541" cy="4132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696454-EA88-42C3-B183-AC83B8D0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5" y="1780129"/>
            <a:ext cx="3157330" cy="4183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5D91AC-B83E-4D18-AEE8-1CAF91C18109}"/>
              </a:ext>
            </a:extLst>
          </p:cNvPr>
          <p:cNvSpPr txBox="1"/>
          <p:nvPr/>
        </p:nvSpPr>
        <p:spPr>
          <a:xfrm>
            <a:off x="1133061" y="6097605"/>
            <a:ext cx="980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example</a:t>
            </a:r>
            <a:r>
              <a:rPr lang="zh-CN" altLang="en-US" dirty="0"/>
              <a:t>：</a:t>
            </a:r>
            <a:r>
              <a:rPr lang="en-US" altLang="zh-CN" dirty="0"/>
              <a:t>https://github.com/eugenp/tutorials/tree/master/core-java-concurrenc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9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加锁：内置锁 </a:t>
            </a:r>
            <a:r>
              <a:rPr lang="en-US" altLang="zh-CN" dirty="0"/>
              <a:t>synchronized</a:t>
            </a:r>
            <a:r>
              <a:rPr lang="zh-CN" altLang="en-US" dirty="0"/>
              <a:t>，独占锁</a:t>
            </a:r>
            <a:r>
              <a:rPr lang="en-US" altLang="zh-CN" dirty="0"/>
              <a:t>AQS</a:t>
            </a:r>
            <a:r>
              <a:rPr lang="zh-CN" altLang="en-US" dirty="0"/>
              <a:t>（</a:t>
            </a:r>
            <a:r>
              <a:rPr lang="en-US" altLang="zh-CN" dirty="0" err="1"/>
              <a:t>ReentrantLock</a:t>
            </a:r>
            <a:r>
              <a:rPr lang="zh-CN" altLang="en-US" dirty="0"/>
              <a:t>，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原子类</a:t>
            </a:r>
            <a:r>
              <a:rPr lang="en-US" altLang="zh-CN" dirty="0" err="1"/>
              <a:t>AtomicInteger</a:t>
            </a:r>
            <a:endParaRPr lang="en-US" altLang="zh-CN" dirty="0"/>
          </a:p>
          <a:p>
            <a:r>
              <a:rPr lang="zh-CN" altLang="en-US" dirty="0"/>
              <a:t>线程封闭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不可变</a:t>
            </a:r>
            <a:r>
              <a:rPr lang="en-US" altLang="zh-CN" dirty="0"/>
              <a:t>final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  <a:r>
              <a:rPr lang="zh-CN" altLang="en-US" dirty="0"/>
              <a:t>， 又叫监视器（</a:t>
            </a:r>
            <a:r>
              <a:rPr lang="en-US" altLang="zh-CN" dirty="0"/>
              <a:t> monitor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可重入：同一条线程可再次进入</a:t>
            </a:r>
            <a:r>
              <a:rPr lang="en-US" altLang="zh-CN" dirty="0"/>
              <a:t>:  </a:t>
            </a:r>
            <a:r>
              <a:rPr lang="en-US" altLang="zh-CN" dirty="0" err="1"/>
              <a:t>MonitorReenterDemo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字节码指令：</a:t>
            </a:r>
            <a:r>
              <a:rPr lang="en-US" altLang="zh-CN" dirty="0" err="1"/>
              <a:t>monitorenter</a:t>
            </a:r>
            <a:r>
              <a:rPr lang="en-US" altLang="zh-CN" dirty="0"/>
              <a:t>, </a:t>
            </a:r>
            <a:r>
              <a:rPr lang="en-US" altLang="zh-CN" dirty="0" err="1"/>
              <a:t>monitorexit</a:t>
            </a:r>
            <a:r>
              <a:rPr lang="en-US" altLang="zh-CN" dirty="0"/>
              <a:t> : </a:t>
            </a:r>
            <a:r>
              <a:rPr lang="en-US" altLang="zh-CN" dirty="0" err="1"/>
              <a:t>SynchronizedForJavap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堆中对象多出两个监视字段：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拥有锁的线程：</a:t>
            </a:r>
            <a:r>
              <a:rPr lang="en-US" altLang="zh-CN" dirty="0"/>
              <a:t>&lt;</a:t>
            </a:r>
            <a:r>
              <a:rPr lang="zh-CN" altLang="en-US" dirty="0"/>
              <a:t>线程</a:t>
            </a:r>
            <a:r>
              <a:rPr lang="en-US" altLang="zh-CN" dirty="0"/>
              <a:t>ID&gt;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拥有锁的线程重入次数：</a:t>
            </a:r>
            <a:r>
              <a:rPr lang="en-US" altLang="zh-CN" dirty="0"/>
              <a:t>&lt;</a:t>
            </a:r>
            <a:r>
              <a:rPr lang="zh-CN" altLang="en-US" dirty="0"/>
              <a:t>数字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EEF-6D8D-4FA6-BFDC-1E48EEA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2796D-5D5A-424B-90E5-D9CF57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jdk5</a:t>
            </a:r>
            <a:r>
              <a:rPr lang="zh-CN" altLang="en-US" dirty="0"/>
              <a:t>开始提供的原子包：</a:t>
            </a:r>
            <a:r>
              <a:rPr lang="en-US" altLang="zh-CN" dirty="0" err="1"/>
              <a:t>java.util.concurrent.atomic</a:t>
            </a:r>
            <a:r>
              <a:rPr lang="zh-CN" altLang="en-US" dirty="0"/>
              <a:t>，其中类中的成员方法都是原子的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</a:t>
            </a:r>
            <a:r>
              <a:rPr lang="zh-CN" altLang="en-US" dirty="0"/>
              <a:t>：</a:t>
            </a:r>
            <a:r>
              <a:rPr lang="en-US" altLang="zh-CN" dirty="0" err="1"/>
              <a:t>SafeAtomicObjectCounterDemo</a:t>
            </a:r>
            <a:r>
              <a:rPr lang="zh-CN" altLang="en-US" dirty="0"/>
              <a:t>。原理：乐观锁</a:t>
            </a:r>
            <a:r>
              <a:rPr lang="en-US" altLang="zh-CN" dirty="0"/>
              <a:t>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AtomicIntegerFieldUpdater</a:t>
            </a:r>
            <a:r>
              <a:rPr lang="zh-CN" altLang="en-US" dirty="0"/>
              <a:t>：</a:t>
            </a:r>
            <a:r>
              <a:rPr lang="en-US" altLang="zh-CN" dirty="0" err="1"/>
              <a:t>AtomicFieldUpdaterExample</a:t>
            </a:r>
            <a:r>
              <a:rPr lang="zh-CN" altLang="en-US" dirty="0"/>
              <a:t>。原理同上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LongAdder</a:t>
            </a:r>
            <a:r>
              <a:rPr lang="zh-CN" altLang="en-US" dirty="0"/>
              <a:t>：高并发胜过</a:t>
            </a:r>
            <a:r>
              <a:rPr lang="en-US" altLang="zh-CN" dirty="0" err="1"/>
              <a:t>AtomicLong</a:t>
            </a:r>
            <a:r>
              <a:rPr lang="zh-CN" altLang="en-US" dirty="0"/>
              <a:t>，仅累加</a:t>
            </a:r>
            <a:r>
              <a:rPr lang="en-US" altLang="zh-CN" dirty="0"/>
              <a:t>. </a:t>
            </a:r>
            <a:r>
              <a:rPr lang="zh-CN" altLang="en-US" dirty="0"/>
              <a:t>原理：</a:t>
            </a:r>
            <a:r>
              <a:rPr lang="en-US" altLang="zh-CN" dirty="0"/>
              <a:t>CAS+</a:t>
            </a:r>
            <a:r>
              <a:rPr lang="zh-CN" altLang="en-US" dirty="0"/>
              <a:t>分散存储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LongAccumulator</a:t>
            </a:r>
            <a:r>
              <a:rPr lang="en-US" altLang="zh-CN" dirty="0"/>
              <a:t>: </a:t>
            </a:r>
            <a:r>
              <a:rPr lang="zh-CN" altLang="en-US" dirty="0"/>
              <a:t>类似</a:t>
            </a:r>
            <a:r>
              <a:rPr lang="en-US" altLang="zh-CN" dirty="0" err="1"/>
              <a:t>LongAdder</a:t>
            </a:r>
            <a:r>
              <a:rPr lang="en-US" altLang="zh-CN" dirty="0"/>
              <a:t>, </a:t>
            </a:r>
            <a:r>
              <a:rPr lang="zh-CN" altLang="en-US" dirty="0"/>
              <a:t>但可以指定累计逻辑，适合无序累计（即满足交换律）。原理同上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线程封闭指变量只有所在线程能访问到，相当于“封闭于”所在线程内部。其他线程无法访问到。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简易原理：</a:t>
            </a:r>
            <a:r>
              <a:rPr lang="en-US" altLang="zh-CN" dirty="0"/>
              <a:t>Map&lt;</a:t>
            </a:r>
            <a:r>
              <a:rPr lang="en-US" altLang="zh-CN" dirty="0" err="1"/>
              <a:t>Thread,Object</a:t>
            </a:r>
            <a:r>
              <a:rPr lang="en-US" altLang="zh-CN" dirty="0"/>
              <a:t>&gt; </a:t>
            </a:r>
          </a:p>
          <a:p>
            <a:pPr marL="0" indent="0">
              <a:buNone/>
            </a:pPr>
            <a:r>
              <a:rPr lang="zh-CN" altLang="en-US" dirty="0"/>
              <a:t>简易模拟：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882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2547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10038</TotalTime>
  <Words>1259</Words>
  <Application>Microsoft Office PowerPoint</Application>
  <PresentationFormat>宽屏</PresentationFormat>
  <Paragraphs>236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等线</vt:lpstr>
      <vt:lpstr>宋体</vt:lpstr>
      <vt:lpstr>Arial</vt:lpstr>
      <vt:lpstr>Calibri</vt:lpstr>
      <vt:lpstr>Calibri Light</vt:lpstr>
      <vt:lpstr>Century Gothic</vt:lpstr>
      <vt:lpstr>Wingdings</vt:lpstr>
      <vt:lpstr>Wingdings 2</vt:lpstr>
      <vt:lpstr>HDOfficeLightV0</vt:lpstr>
      <vt:lpstr>1_HDOfficeLightV0</vt:lpstr>
      <vt:lpstr>水汽尾迹</vt:lpstr>
      <vt:lpstr>JAVA并发编程</vt:lpstr>
      <vt:lpstr>目的</vt:lpstr>
      <vt:lpstr>一、线程安全</vt:lpstr>
      <vt:lpstr>什么是线程安全</vt:lpstr>
      <vt:lpstr>如何保证线程安全？</vt:lpstr>
      <vt:lpstr>内置锁</vt:lpstr>
      <vt:lpstr>原子类</vt:lpstr>
      <vt:lpstr>线程封闭</vt:lpstr>
      <vt:lpstr>不变性</vt:lpstr>
      <vt:lpstr>判断题</vt:lpstr>
      <vt:lpstr>良好的编程习惯</vt:lpstr>
      <vt:lpstr>二、对象的共享</vt:lpstr>
      <vt:lpstr>可见性</vt:lpstr>
      <vt:lpstr>JVM内存结构</vt:lpstr>
      <vt:lpstr>堆栈关系</vt:lpstr>
      <vt:lpstr>硬件内存结构</vt:lpstr>
      <vt:lpstr>缓存一致性协议</vt:lpstr>
      <vt:lpstr>Java内存模型（JMM）</vt:lpstr>
      <vt:lpstr>JMM与JVM内存区域的关系</vt:lpstr>
      <vt:lpstr>线程、工作内存与主内存的交互</vt:lpstr>
      <vt:lpstr>线程什么时候push和pull</vt:lpstr>
      <vt:lpstr>synchronized与volatile的区别</vt:lpstr>
      <vt:lpstr>PowerPoint 演示文稿</vt:lpstr>
      <vt:lpstr>三、设计线程安全类</vt:lpstr>
      <vt:lpstr>安全类设计</vt:lpstr>
      <vt:lpstr>具体设计方法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集合线程安全对比</vt:lpstr>
      <vt:lpstr>阻塞队列</vt:lpstr>
      <vt:lpstr>BlockingQueue方法对比</vt:lpstr>
      <vt:lpstr>同步工具</vt:lpstr>
      <vt:lpstr>PowerPoint 演示文稿</vt:lpstr>
      <vt:lpstr>记忆器设计</vt:lpstr>
      <vt:lpstr>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861</cp:revision>
  <dcterms:created xsi:type="dcterms:W3CDTF">2018-07-25T13:13:08Z</dcterms:created>
  <dcterms:modified xsi:type="dcterms:W3CDTF">2018-08-10T05:16:03Z</dcterms:modified>
</cp:coreProperties>
</file>