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  <p:sldMasterId id="2147483939" r:id="rId3"/>
  </p:sldMasterIdLst>
  <p:notesMasterIdLst>
    <p:notesMasterId r:id="rId46"/>
  </p:notesMasterIdLst>
  <p:sldIdLst>
    <p:sldId id="256" r:id="rId4"/>
    <p:sldId id="301" r:id="rId5"/>
    <p:sldId id="261" r:id="rId6"/>
    <p:sldId id="257" r:id="rId7"/>
    <p:sldId id="262" r:id="rId8"/>
    <p:sldId id="258" r:id="rId9"/>
    <p:sldId id="297" r:id="rId10"/>
    <p:sldId id="271" r:id="rId11"/>
    <p:sldId id="272" r:id="rId12"/>
    <p:sldId id="269" r:id="rId13"/>
    <p:sldId id="283" r:id="rId14"/>
    <p:sldId id="263" r:id="rId15"/>
    <p:sldId id="266" r:id="rId16"/>
    <p:sldId id="296" r:id="rId17"/>
    <p:sldId id="308" r:id="rId18"/>
    <p:sldId id="304" r:id="rId19"/>
    <p:sldId id="306" r:id="rId20"/>
    <p:sldId id="264" r:id="rId21"/>
    <p:sldId id="268" r:id="rId22"/>
    <p:sldId id="307" r:id="rId23"/>
    <p:sldId id="267" r:id="rId24"/>
    <p:sldId id="270" r:id="rId25"/>
    <p:sldId id="275" r:id="rId26"/>
    <p:sldId id="274" r:id="rId27"/>
    <p:sldId id="277" r:id="rId28"/>
    <p:sldId id="300" r:id="rId29"/>
    <p:sldId id="279" r:id="rId30"/>
    <p:sldId id="281" r:id="rId31"/>
    <p:sldId id="280" r:id="rId32"/>
    <p:sldId id="284" r:id="rId33"/>
    <p:sldId id="285" r:id="rId34"/>
    <p:sldId id="287" r:id="rId35"/>
    <p:sldId id="288" r:id="rId36"/>
    <p:sldId id="289" r:id="rId37"/>
    <p:sldId id="290" r:id="rId38"/>
    <p:sldId id="299" r:id="rId39"/>
    <p:sldId id="291" r:id="rId40"/>
    <p:sldId id="292" r:id="rId41"/>
    <p:sldId id="293" r:id="rId42"/>
    <p:sldId id="294" r:id="rId43"/>
    <p:sldId id="295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48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3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59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2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6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52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87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8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974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061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91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70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41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3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9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堆：为共享，对象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栈：基本变量和局部变量，每个线程对应一个栈，方法在栈中执行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程序计数器：指令行号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方法区：类信息，常量池</a:t>
            </a:r>
            <a:endParaRPr lang="en-US" altLang="zh-CN" sz="2400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7A76366-3AD0-405D-AA4D-629DA5D0A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578" y="2069314"/>
            <a:ext cx="735412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1580-15B6-477D-B1A0-7A127CDA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堆栈关系</a:t>
            </a:r>
          </a:p>
        </p:txBody>
      </p:sp>
      <p:pic>
        <p:nvPicPr>
          <p:cNvPr id="4" name="Picture 2" descr="https://pic1.zhimg.com/80/v2-bd607bd9a5598a8330ad329033e04b91_hd.jpg">
            <a:extLst>
              <a:ext uri="{FF2B5EF4-FFF2-40B4-BE49-F238E27FC236}">
                <a16:creationId xmlns:a16="http://schemas.microsoft.com/office/drawing/2014/main" id="{C0C13F9D-BE32-4457-98C2-50277CAF0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83" y="2193925"/>
            <a:ext cx="475943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9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9EF1-DE0A-4C87-B767-313C26E7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硬件内存结构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B205FE-F4C3-4590-8F39-CC0DC9EE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143506"/>
            <a:ext cx="6919705" cy="42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B678-E5E0-4ACD-B1C7-174E6C9C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缓存一致性协议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22D70F-FAD1-46CA-AC55-B90AB4420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577306"/>
            <a:ext cx="8572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内存模型（</a:t>
            </a:r>
            <a:r>
              <a:rPr lang="en-US" altLang="zh-CN" dirty="0"/>
              <a:t>JMM</a:t>
            </a:r>
            <a:r>
              <a:rPr lang="zh-CN" altLang="en-US" dirty="0"/>
              <a:t>）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1927" y="1811648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JMM</a:t>
            </a:r>
            <a:r>
              <a:rPr lang="zh-CN" altLang="en-US" dirty="0"/>
              <a:t>意义：屏蔽各硬件内存结构的差异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工作内存：线程私有，每个线程只能跟自己的工作内存交互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主内存：存放共享变量。工作内存只存放共享变量的副本。线程之间通过主内存共享变量。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问题：副本可能不一致，产生可见性问题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B0F0"/>
                </a:solidFill>
              </a:rPr>
              <a:t>比喻： </a:t>
            </a:r>
            <a:r>
              <a:rPr lang="en-US" altLang="zh-CN" b="1" dirty="0">
                <a:solidFill>
                  <a:srgbClr val="00B0F0"/>
                </a:solidFill>
              </a:rPr>
              <a:t>Git</a:t>
            </a:r>
            <a:r>
              <a:rPr lang="zh-CN" altLang="en-US" b="1" dirty="0">
                <a:solidFill>
                  <a:srgbClr val="00B0F0"/>
                </a:solidFill>
              </a:rPr>
              <a:t>版本管理下的协作开发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内存区域的关系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695" y="2069314"/>
            <a:ext cx="4236118" cy="40243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是抽象的，真实不存在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3DA8-FD09-4C65-8B69-1FE12143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F4638-76EF-4779-984B-FDFD8334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平时写代码时有线程安全方面的意识</a:t>
            </a:r>
            <a:endParaRPr lang="en-US" altLang="zh-CN" dirty="0"/>
          </a:p>
          <a:p>
            <a:r>
              <a:rPr lang="zh-CN" altLang="en-US" dirty="0"/>
              <a:t>能够辨别出线程不安全的代码</a:t>
            </a:r>
            <a:endParaRPr lang="en-US" altLang="zh-CN" dirty="0"/>
          </a:p>
          <a:p>
            <a:r>
              <a:rPr lang="zh-CN" altLang="en-US" dirty="0"/>
              <a:t>知道常见的保证线程安全的策略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7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3482-2A94-485D-B932-CCAEEC5F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线程、工作内存与主内存的交互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B8BDF18-C91A-43AA-BAC7-3668787F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577" y="2193925"/>
            <a:ext cx="712284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1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加内置锁时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解内置锁时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C44-3F0C-4D38-9714-A3C5E38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E4E5E-2F4C-43D4-A384-AAB21C7D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内置锁：</a:t>
            </a:r>
            <a:r>
              <a:rPr lang="en-US" altLang="zh-CN" dirty="0" err="1"/>
              <a:t>SafeHashSetBySync</a:t>
            </a:r>
            <a:r>
              <a:rPr lang="zh-CN" altLang="en-US" dirty="0"/>
              <a:t>，</a:t>
            </a:r>
            <a:r>
              <a:rPr lang="en-US" altLang="zh-CN" dirty="0" err="1"/>
              <a:t>SafeCounterByMonitorPattern</a:t>
            </a:r>
            <a:endParaRPr lang="en-US" altLang="zh-CN" dirty="0"/>
          </a:p>
          <a:p>
            <a:r>
              <a:rPr lang="zh-CN" altLang="en-US" dirty="0"/>
              <a:t>不变性：</a:t>
            </a:r>
            <a:r>
              <a:rPr lang="en-US" altLang="zh-CN" dirty="0" err="1"/>
              <a:t>SafeOneStatusByFinal</a:t>
            </a:r>
            <a:endParaRPr lang="en-US" altLang="zh-CN" dirty="0"/>
          </a:p>
          <a:p>
            <a:r>
              <a:rPr lang="en-US" altLang="zh-CN" dirty="0"/>
              <a:t>copy: </a:t>
            </a:r>
            <a:r>
              <a:rPr lang="en-US" altLang="zh-CN" dirty="0" err="1"/>
              <a:t>SafeMultiDimStatusByCopy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CAS: </a:t>
            </a:r>
            <a:r>
              <a:rPr lang="en-US" altLang="zh-CN" dirty="0" err="1"/>
              <a:t>SafeCounterByCAS</a:t>
            </a:r>
            <a:endParaRPr lang="en-US" altLang="zh-CN" dirty="0"/>
          </a:p>
          <a:p>
            <a:r>
              <a:rPr lang="en-US" altLang="zh-CN" dirty="0"/>
              <a:t>AQS: </a:t>
            </a:r>
            <a:r>
              <a:rPr lang="en-US" altLang="zh-CN" dirty="0" err="1"/>
              <a:t>SafeMultiDimStatusByAQS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0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复合操作非原子：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循环中竞态条件非原子：</a:t>
            </a:r>
            <a:r>
              <a:rPr lang="en-US" altLang="zh-CN" dirty="0"/>
              <a:t> </a:t>
            </a:r>
            <a:r>
              <a:rPr lang="en-US" altLang="zh-CN" dirty="0" err="1"/>
              <a:t>ProblemInForLoopDemo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使用迭代器时并发修改异常：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隐藏迭代器并发修改异常：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17" y="2193925"/>
            <a:ext cx="839856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2D5A-1D30-4B32-B968-9D9CC5BF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集合线程安全对比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2503172-83C4-450E-B08A-8256C63A2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27794"/>
              </p:ext>
            </p:extLst>
          </p:nvPr>
        </p:nvGraphicFramePr>
        <p:xfrm>
          <a:off x="1232030" y="2057401"/>
          <a:ext cx="10472289" cy="33592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15533">
                  <a:extLst>
                    <a:ext uri="{9D8B030D-6E8A-4147-A177-3AD203B41FA5}">
                      <a16:colId xmlns:a16="http://schemas.microsoft.com/office/drawing/2014/main" val="42496579"/>
                    </a:ext>
                  </a:extLst>
                </a:gridCol>
                <a:gridCol w="1575797">
                  <a:extLst>
                    <a:ext uri="{9D8B030D-6E8A-4147-A177-3AD203B41FA5}">
                      <a16:colId xmlns:a16="http://schemas.microsoft.com/office/drawing/2014/main" val="3649918613"/>
                    </a:ext>
                  </a:extLst>
                </a:gridCol>
                <a:gridCol w="1260909">
                  <a:extLst>
                    <a:ext uri="{9D8B030D-6E8A-4147-A177-3AD203B41FA5}">
                      <a16:colId xmlns:a16="http://schemas.microsoft.com/office/drawing/2014/main" val="2235850610"/>
                    </a:ext>
                  </a:extLst>
                </a:gridCol>
                <a:gridCol w="4013735">
                  <a:extLst>
                    <a:ext uri="{9D8B030D-6E8A-4147-A177-3AD203B41FA5}">
                      <a16:colId xmlns:a16="http://schemas.microsoft.com/office/drawing/2014/main" val="2624454102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754410776"/>
                    </a:ext>
                  </a:extLst>
                </a:gridCol>
              </a:tblGrid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集合接口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线程不安全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同步容器（</a:t>
                      </a:r>
                      <a:r>
                        <a:rPr lang="en-US" altLang="zh-CN" sz="1600" b="1" u="none" strike="noStrike" dirty="0" err="1">
                          <a:effectLst/>
                        </a:rPr>
                        <a:t>Collections.synchronizedXxx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）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并发容器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27115"/>
                  </a:ext>
                </a:extLst>
              </a:tr>
              <a:tr h="554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CopyOnWriteArrayList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648902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HashTable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Collections.sychronizedMap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624645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CopyOnWriteArraySet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411673"/>
                  </a:ext>
                </a:extLst>
              </a:tr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6288020"/>
                  </a:ext>
                </a:extLst>
              </a:tr>
              <a:tr h="573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98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6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494503"/>
            <a:ext cx="10520963" cy="4685634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59F5-0A67-40AF-BF0C-70D1CAA6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5A2784-BC4F-4C1F-8060-2AF22E78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82" y="1780129"/>
            <a:ext cx="3401541" cy="4132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96454-EA88-42C3-B183-AC83B8D0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35" y="1780129"/>
            <a:ext cx="3157330" cy="41838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5D91AC-B83E-4D18-AEE8-1CAF91C18109}"/>
              </a:ext>
            </a:extLst>
          </p:cNvPr>
          <p:cNvSpPr txBox="1"/>
          <p:nvPr/>
        </p:nvSpPr>
        <p:spPr>
          <a:xfrm>
            <a:off x="1133061" y="6097605"/>
            <a:ext cx="980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example</a:t>
            </a:r>
            <a:r>
              <a:rPr lang="zh-CN" altLang="en-US" dirty="0"/>
              <a:t>：</a:t>
            </a:r>
            <a:r>
              <a:rPr lang="en-US" altLang="zh-CN" dirty="0"/>
              <a:t>https://github.com/eugenp/tutorials/tree/master/core-java-concurrenc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69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加锁：内置锁 </a:t>
            </a:r>
            <a:r>
              <a:rPr lang="en-US" altLang="zh-CN" dirty="0"/>
              <a:t>synchronized</a:t>
            </a:r>
            <a:r>
              <a:rPr lang="zh-CN" altLang="en-US" dirty="0"/>
              <a:t>，独占锁</a:t>
            </a:r>
            <a:r>
              <a:rPr lang="en-US" altLang="zh-CN" dirty="0"/>
              <a:t>AQS</a:t>
            </a:r>
            <a:r>
              <a:rPr lang="zh-CN" altLang="en-US" dirty="0"/>
              <a:t>（</a:t>
            </a:r>
            <a:r>
              <a:rPr lang="en-US" altLang="zh-CN" dirty="0" err="1"/>
              <a:t>ReentrantLock</a:t>
            </a:r>
            <a:r>
              <a:rPr lang="zh-CN" altLang="en-US" dirty="0"/>
              <a:t>，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又叫监视器（</a:t>
            </a:r>
            <a:r>
              <a:rPr lang="en-US" altLang="zh-CN" dirty="0"/>
              <a:t> monitor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10027</TotalTime>
  <Words>1253</Words>
  <Application>Microsoft Office PowerPoint</Application>
  <PresentationFormat>宽屏</PresentationFormat>
  <Paragraphs>234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等线</vt:lpstr>
      <vt:lpstr>宋体</vt:lpstr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1_HDOfficeLightV0</vt:lpstr>
      <vt:lpstr>水汽尾迹</vt:lpstr>
      <vt:lpstr>JAVA并发编程</vt:lpstr>
      <vt:lpstr>目的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JVM内存结构</vt:lpstr>
      <vt:lpstr>堆栈关系</vt:lpstr>
      <vt:lpstr>硬件内存结构</vt:lpstr>
      <vt:lpstr>缓存一致性协议</vt:lpstr>
      <vt:lpstr>Java内存模型（JMM）</vt:lpstr>
      <vt:lpstr>JMM与JVM内存区域的关系</vt:lpstr>
      <vt:lpstr>线程、工作内存与主内存的交互</vt:lpstr>
      <vt:lpstr>线程什么时候push和pull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集合线程安全对比</vt:lpstr>
      <vt:lpstr>阻塞队列</vt:lpstr>
      <vt:lpstr>BlockingQueue方法对比</vt:lpstr>
      <vt:lpstr>同步工具</vt:lpstr>
      <vt:lpstr>PowerPoint 演示文稿</vt:lpstr>
      <vt:lpstr>记忆器设计</vt:lpstr>
      <vt:lpstr>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859</cp:revision>
  <dcterms:created xsi:type="dcterms:W3CDTF">2018-07-25T13:13:08Z</dcterms:created>
  <dcterms:modified xsi:type="dcterms:W3CDTF">2018-08-10T05:04:44Z</dcterms:modified>
</cp:coreProperties>
</file>