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</p:sldMasterIdLst>
  <p:notesMasterIdLst>
    <p:notesMasterId r:id="rId37"/>
  </p:notesMasterIdLst>
  <p:sldIdLst>
    <p:sldId id="256" r:id="rId3"/>
    <p:sldId id="261" r:id="rId4"/>
    <p:sldId id="257" r:id="rId5"/>
    <p:sldId id="262" r:id="rId6"/>
    <p:sldId id="258" r:id="rId7"/>
    <p:sldId id="269" r:id="rId8"/>
    <p:sldId id="263" r:id="rId9"/>
    <p:sldId id="266" r:id="rId10"/>
    <p:sldId id="264" r:id="rId11"/>
    <p:sldId id="267" r:id="rId12"/>
    <p:sldId id="268" r:id="rId13"/>
    <p:sldId id="265" r:id="rId14"/>
    <p:sldId id="270" r:id="rId15"/>
    <p:sldId id="271" r:id="rId16"/>
    <p:sldId id="272" r:id="rId17"/>
    <p:sldId id="283" r:id="rId18"/>
    <p:sldId id="275" r:id="rId19"/>
    <p:sldId id="274" r:id="rId20"/>
    <p:sldId id="277" r:id="rId21"/>
    <p:sldId id="282" r:id="rId22"/>
    <p:sldId id="279" r:id="rId23"/>
    <p:sldId id="281" r:id="rId24"/>
    <p:sldId id="280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itm_hadf/article/details/7538083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内存区域的联系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BFAA65-DAC5-4F3A-A8A9-A931DBCD4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843" y="1997765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627A9B-FD57-4E32-B8DB-220F40FFB890}"/>
              </a:ext>
            </a:extLst>
          </p:cNvPr>
          <p:cNvSpPr txBox="1"/>
          <p:nvPr/>
        </p:nvSpPr>
        <p:spPr>
          <a:xfrm>
            <a:off x="1043609" y="1997765"/>
            <a:ext cx="16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JVM</a:t>
            </a:r>
            <a:r>
              <a:rPr lang="zh-CN" altLang="en-US" dirty="0"/>
              <a:t>内存区域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B65E8A-34AA-4CB4-AB9D-945A1639B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431" y="885618"/>
            <a:ext cx="45803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BB7BD7-AB65-4F1F-8665-5AA591BBEA51}"/>
              </a:ext>
            </a:extLst>
          </p:cNvPr>
          <p:cNvSpPr txBox="1"/>
          <p:nvPr/>
        </p:nvSpPr>
        <p:spPr>
          <a:xfrm>
            <a:off x="1420431" y="1216177"/>
            <a:ext cx="2087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堆、方法区等构成主内存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340799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的区别：</a:t>
            </a:r>
            <a:endParaRPr lang="en-US" altLang="zh-CN" dirty="0"/>
          </a:p>
          <a:p>
            <a:r>
              <a:rPr lang="en-US" altLang="zh-CN" dirty="0"/>
              <a:t>volatile: </a:t>
            </a:r>
            <a:r>
              <a:rPr lang="zh-CN" altLang="en-US" dirty="0"/>
              <a:t>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线程安全性的思考：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源于窜改：线程不安全深层原因是有其他线程窜改数据，而保证原子性可以防止窜改。原子性只是防窜改的一种方法，那么还有其他方法吗？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见下页</a:t>
            </a:r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线程封闭指变量只有所在线程访问到，相当于“封闭于”所在线程内部。可以防窜改。</a:t>
            </a:r>
            <a:endParaRPr lang="en-US" altLang="zh-CN" dirty="0"/>
          </a:p>
          <a:p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原理演示：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  <a:p>
            <a:r>
              <a:rPr lang="zh-CN" altLang="en-US" dirty="0"/>
              <a:t>还有其他防窜改的方法吗？</a:t>
            </a:r>
          </a:p>
        </p:txBody>
      </p:sp>
    </p:spTree>
    <p:extLst>
      <p:ext uri="{BB962C8B-B14F-4D97-AF65-F5344CB8AC3E}">
        <p14:creationId xmlns:p14="http://schemas.microsoft.com/office/powerpoint/2010/main" val="429070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854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4AA0-9D13-460A-B363-93F7240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C537D3-A129-43E1-9CA7-E857C0E956E2}"/>
              </a:ext>
            </a:extLst>
          </p:cNvPr>
          <p:cNvSpPr/>
          <p:nvPr/>
        </p:nvSpPr>
        <p:spPr>
          <a:xfrm>
            <a:off x="948361" y="2255065"/>
            <a:ext cx="10120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</a:rPr>
              <a:t>除非需要可变，否则应将其声明为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6998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前面所讲：局部，面向过程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问：面向对象，如何设计一个线程安全的类？</a:t>
            </a:r>
          </a:p>
          <a:p>
            <a:endParaRPr lang="en-US" altLang="zh-C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三、设计线程安全类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zh-CN" altLang="en-US" dirty="0"/>
              <a:t>安全类：安全指线程安全，外部只能通过成员方法来修改对象状态（各成员变量构成对象的状态），成员方法都是原子性地整体性的修改对象状态。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096CE4-B4BA-443B-8C78-71C9D0124348}"/>
              </a:ext>
            </a:extLst>
          </p:cNvPr>
          <p:cNvSpPr txBox="1"/>
          <p:nvPr/>
        </p:nvSpPr>
        <p:spPr>
          <a:xfrm>
            <a:off x="904567" y="914400"/>
            <a:ext cx="10196051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</a:pPr>
            <a:r>
              <a:rPr lang="zh-CN" altLang="en-US" sz="2800" b="1" dirty="0">
                <a:solidFill>
                  <a:prstClr val="black"/>
                </a:solidFill>
              </a:rPr>
              <a:t>演示：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内置锁：</a:t>
            </a:r>
            <a:r>
              <a:rPr lang="en-US" altLang="zh-CN" sz="2800" dirty="0" err="1">
                <a:solidFill>
                  <a:prstClr val="black"/>
                </a:solidFill>
              </a:rPr>
              <a:t>SafeHashSetBySync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zh-CN" altLang="en-US" sz="2800" dirty="0">
                <a:solidFill>
                  <a:prstClr val="black"/>
                </a:solidFill>
              </a:rPr>
              <a:t>监视器模式：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SafeCounterByMonitorPattern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不变性：</a:t>
            </a:r>
            <a:r>
              <a:rPr lang="en-US" altLang="zh-CN" sz="2800" dirty="0" err="1">
                <a:solidFill>
                  <a:prstClr val="black"/>
                </a:solidFill>
              </a:rPr>
              <a:t>SafeOneStatusByFinal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copy: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SafeMultiDimStatusByCopy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CAS: 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SafeCounterByCAS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AQS: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SafeMultiDimStatusByAQS</a:t>
            </a:r>
            <a:endParaRPr lang="en-US" altLang="zh-CN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9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深安全类：安全类的引用型成员变量的类型也为安全类，递归下去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MyVectorByExtend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412D-DED7-4C59-98F7-5CC01AD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四、基础构建模块</a:t>
            </a:r>
          </a:p>
        </p:txBody>
      </p:sp>
    </p:spTree>
    <p:extLst>
      <p:ext uri="{BB962C8B-B14F-4D97-AF65-F5344CB8AC3E}">
        <p14:creationId xmlns:p14="http://schemas.microsoft.com/office/powerpoint/2010/main" val="4205606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1804-F336-4632-87C7-BE48E1A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C3246-6234-4B89-92ED-E3070AF6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：实现</a:t>
            </a:r>
            <a:r>
              <a:rPr lang="en-US" altLang="zh-CN" dirty="0"/>
              <a:t>List</a:t>
            </a:r>
            <a:r>
              <a:rPr lang="zh-CN" altLang="en-US" dirty="0"/>
              <a:t>接口，用法如</a:t>
            </a:r>
            <a:r>
              <a:rPr lang="en-US" altLang="zh-CN" dirty="0"/>
              <a:t>List</a:t>
            </a:r>
          </a:p>
          <a:p>
            <a:r>
              <a:rPr lang="en-US" altLang="zh-CN" dirty="0" err="1"/>
              <a:t>HashTable</a:t>
            </a:r>
            <a:r>
              <a:rPr lang="zh-CN" altLang="en-US" dirty="0"/>
              <a:t>：实现</a:t>
            </a:r>
            <a:r>
              <a:rPr lang="en-US" altLang="zh-CN" dirty="0"/>
              <a:t>Map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Collections.synchronizedXxx</a:t>
            </a:r>
            <a:r>
              <a:rPr lang="en-US" altLang="zh-CN" dirty="0"/>
              <a:t>()</a:t>
            </a:r>
            <a:r>
              <a:rPr lang="zh-CN" altLang="en-US" dirty="0"/>
              <a:t>：实现</a:t>
            </a:r>
            <a:r>
              <a:rPr lang="en-US" altLang="zh-CN" dirty="0"/>
              <a:t>Xxx</a:t>
            </a:r>
            <a:r>
              <a:rPr lang="zh-CN" altLang="en-US" dirty="0"/>
              <a:t>接口，代理模式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特征：都使用内置锁，容器中每个方法都是同步方法，被认为线程安全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问：既然它们是线程安全的，我们使用它时就不需要考虑线程安全问题吗？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159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D6579-CFF0-49AC-8120-A26572A8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5" y="1058779"/>
            <a:ext cx="10515600" cy="4351337"/>
          </a:xfrm>
        </p:spPr>
        <p:txBody>
          <a:bodyPr/>
          <a:lstStyle/>
          <a:p>
            <a:r>
              <a:rPr lang="zh-CN" altLang="en-US" dirty="0"/>
              <a:t>使用同步容器常见问题，以</a:t>
            </a:r>
            <a:r>
              <a:rPr lang="en-US" altLang="zh-CN" dirty="0"/>
              <a:t>vector</a:t>
            </a:r>
            <a:r>
              <a:rPr lang="zh-CN" altLang="en-US" dirty="0"/>
              <a:t>为例：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复合操作：</a:t>
            </a:r>
            <a:r>
              <a:rPr lang="en-US" altLang="zh-CN" dirty="0" err="1"/>
              <a:t>VectorCompoundOptProblemDemo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</a:t>
            </a:r>
            <a:r>
              <a:rPr lang="zh-CN" altLang="en-US" dirty="0"/>
              <a:t>循环中竞态条件：</a:t>
            </a:r>
            <a:r>
              <a:rPr lang="en-US" altLang="zh-CN" dirty="0" err="1"/>
              <a:t>ProblemInForLoop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迭代器时并发修改：</a:t>
            </a:r>
            <a:r>
              <a:rPr lang="en-US" altLang="zh-CN" dirty="0" err="1"/>
              <a:t>ConcurrentModificationExceptionProblemDemo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隐藏使用迭代器：</a:t>
            </a:r>
            <a:r>
              <a:rPr lang="en-US" altLang="zh-CN" dirty="0" err="1"/>
              <a:t>HiddenIteratorDemo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919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D078-8830-4A04-8FD1-9AFE3F7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797A-A026-40E7-87A9-3C2EA0FB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ConcurrentHashMap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/>
              <a:t>高并发：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等操作使用分段锁；不会产生</a:t>
            </a:r>
            <a:r>
              <a:rPr lang="en-US" altLang="zh-CN" dirty="0" err="1"/>
              <a:t>ConcurrentModificationException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弱一致性：</a:t>
            </a:r>
            <a:r>
              <a:rPr lang="en-US" altLang="zh-CN" dirty="0"/>
              <a:t>size()</a:t>
            </a:r>
            <a:r>
              <a:rPr lang="zh-CN" altLang="en-US" dirty="0"/>
              <a:t>和</a:t>
            </a:r>
            <a:r>
              <a:rPr lang="en-US" altLang="zh-CN" dirty="0"/>
              <a:t>empty()</a:t>
            </a:r>
            <a:r>
              <a:rPr lang="zh-CN" altLang="en-US" dirty="0"/>
              <a:t>等不实时。</a:t>
            </a:r>
            <a:r>
              <a:rPr lang="en-US" altLang="zh-CN" dirty="0"/>
              <a:t>size</a:t>
            </a:r>
            <a:r>
              <a:rPr lang="zh-CN" altLang="en-US" dirty="0"/>
              <a:t>原因：按线程分散于</a:t>
            </a:r>
            <a:r>
              <a:rPr lang="en-US" altLang="zh-CN" dirty="0" err="1"/>
              <a:t>coutn</a:t>
            </a:r>
            <a:r>
              <a:rPr lang="zh-CN" altLang="en-US" dirty="0"/>
              <a:t>数组中，求</a:t>
            </a:r>
            <a:r>
              <a:rPr lang="en-US" altLang="zh-CN" dirty="0"/>
              <a:t>size</a:t>
            </a:r>
            <a:r>
              <a:rPr lang="zh-CN" altLang="en-US" dirty="0"/>
              <a:t>时累计数组元素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ConcurrentHashMapExample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12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F5D4-68F5-4302-B104-21548B7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分段锁原理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E1624F-F4F7-420F-AFB3-A3C002E9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823" y="1828800"/>
            <a:ext cx="9081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66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05ECD-2DBE-4FA4-9EF1-D442722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741146"/>
            <a:ext cx="10515600" cy="5438992"/>
          </a:xfrm>
        </p:spPr>
        <p:txBody>
          <a:bodyPr/>
          <a:lstStyle/>
          <a:p>
            <a:r>
              <a:rPr lang="en-US" altLang="zh-CN" dirty="0" err="1"/>
              <a:t>CopyOnWriteList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适合“读远大于写”：使用</a:t>
            </a:r>
            <a:r>
              <a:rPr lang="en-US" altLang="zh-CN" dirty="0"/>
              <a:t>AQS</a:t>
            </a:r>
            <a:r>
              <a:rPr lang="zh-CN" altLang="en-US" dirty="0"/>
              <a:t>，并在写入时复制，不会有</a:t>
            </a:r>
            <a:r>
              <a:rPr lang="en-US" altLang="zh-CN" dirty="0" err="1"/>
              <a:t>ConcurrentModificationException</a:t>
            </a:r>
            <a:r>
              <a:rPr lang="zh-CN" altLang="en-US" dirty="0"/>
              <a:t>，容器多时复制开销大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ConcurrentListExample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89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通俗的讲，多线程窜改变量值</a:t>
            </a: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窜改结果表现为：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纵向看，数据前后不一致，体现在基本数据类型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横向看，数据不同部分不一致，体现在引用数据类型，还有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float, double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5624-ABDA-423E-A81B-4F87424C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E27E6-0F91-4121-895E-578D8066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：生产者</a:t>
            </a:r>
            <a:r>
              <a:rPr lang="en-US" altLang="zh-CN" dirty="0"/>
              <a:t>-</a:t>
            </a:r>
            <a:r>
              <a:rPr lang="zh-CN" altLang="en-US" dirty="0"/>
              <a:t>消费者模式，只有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take</a:t>
            </a:r>
            <a:r>
              <a:rPr lang="zh-CN" altLang="en-US" dirty="0"/>
              <a:t>方法能阻塞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ArrayBlockingQueue</a:t>
            </a:r>
            <a:r>
              <a:rPr lang="zh-CN" altLang="en-US" dirty="0"/>
              <a:t>：有界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LinkedBlockingQueue</a:t>
            </a:r>
            <a:r>
              <a:rPr lang="zh-CN" altLang="en-US" dirty="0"/>
              <a:t>：无界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PriorityBlockingQueue</a:t>
            </a:r>
            <a:r>
              <a:rPr lang="zh-CN" altLang="en-US" dirty="0"/>
              <a:t>：排序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恢复中断状态：</a:t>
            </a:r>
            <a:r>
              <a:rPr lang="en-US" altLang="zh-CN" dirty="0" err="1"/>
              <a:t>BlockingQueueRecoverInterceptedStatusDemo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线程池中的应用：</a:t>
            </a:r>
            <a:r>
              <a:rPr lang="en-US" altLang="zh-CN" dirty="0" err="1"/>
              <a:t>java.util.concurrent.ThreadPoolExecutor#workQueue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15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DF635D5-01CA-4CD7-A1B2-AB59E9D73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76142"/>
              </p:ext>
            </p:extLst>
          </p:nvPr>
        </p:nvGraphicFramePr>
        <p:xfrm>
          <a:off x="1405287" y="2355282"/>
          <a:ext cx="8268100" cy="336212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653620">
                  <a:extLst>
                    <a:ext uri="{9D8B030D-6E8A-4147-A177-3AD203B41FA5}">
                      <a16:colId xmlns:a16="http://schemas.microsoft.com/office/drawing/2014/main" val="10848263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38242872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28392257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58373530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43687129"/>
                    </a:ext>
                  </a:extLst>
                </a:gridCol>
              </a:tblGrid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 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抛出异常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特殊值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阻塞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超时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465960117"/>
                  </a:ext>
                </a:extLst>
              </a:tr>
              <a:tr h="1177242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插入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 dirty="0">
                          <a:effectLst/>
                          <a:hlinkClick r:id="rId2"/>
                        </a:rPr>
                        <a:t>add(e)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put(e)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offer(e, 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20879867"/>
                  </a:ext>
                </a:extLst>
              </a:tr>
              <a:tr h="90787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移除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remove()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take()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90010152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检查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element()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peek()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不可用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不可用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311434389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69DC2B63-3BEA-42CC-8961-3ED29D2D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06" y="683393"/>
            <a:ext cx="10515600" cy="1325562"/>
          </a:xfrm>
        </p:spPr>
        <p:txBody>
          <a:bodyPr/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方法对比</a:t>
            </a:r>
          </a:p>
        </p:txBody>
      </p:sp>
    </p:spTree>
    <p:extLst>
      <p:ext uri="{BB962C8B-B14F-4D97-AF65-F5344CB8AC3E}">
        <p14:creationId xmlns:p14="http://schemas.microsoft.com/office/powerpoint/2010/main" val="423601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02A9A-0C9A-4D8D-A584-593BAD8E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AA25B-AD45-44E5-B557-DCF3E5C1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闭锁：</a:t>
            </a:r>
            <a:r>
              <a:rPr lang="en-US" altLang="zh-CN" dirty="0"/>
              <a:t> </a:t>
            </a:r>
            <a:r>
              <a:rPr lang="en-US" altLang="zh-CN" dirty="0" err="1"/>
              <a:t>CountDownLatch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countdown,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CountDownLatchDemo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未来任务：</a:t>
            </a:r>
            <a:r>
              <a:rPr lang="en-US" altLang="zh-CN" dirty="0" err="1"/>
              <a:t>FutureTask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constructor(Callable), get, run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FutureTaskDemo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7826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5E363-34AF-47E1-A332-A6D79349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808522"/>
            <a:ext cx="10515600" cy="5371615"/>
          </a:xfrm>
        </p:spPr>
        <p:txBody>
          <a:bodyPr/>
          <a:lstStyle/>
          <a:p>
            <a:r>
              <a:rPr lang="zh-CN" altLang="en-US" dirty="0"/>
              <a:t>信号量：</a:t>
            </a:r>
            <a:r>
              <a:rPr lang="en-US" altLang="zh-CN" dirty="0"/>
              <a:t>Semaphore: </a:t>
            </a:r>
            <a:r>
              <a:rPr lang="zh-CN" altLang="en-US" dirty="0"/>
              <a:t>许可证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</a:t>
            </a:r>
            <a:r>
              <a:rPr lang="en-US" altLang="zh-CN" dirty="0" err="1"/>
              <a:t>aquire</a:t>
            </a:r>
            <a:r>
              <a:rPr lang="en-US" altLang="zh-CN" dirty="0"/>
              <a:t>, release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循环栅栏：</a:t>
            </a:r>
            <a:r>
              <a:rPr lang="en-US" altLang="zh-CN" dirty="0" err="1"/>
              <a:t>CyclicBarrier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87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0919B-FFB9-464D-993C-7B828467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记忆器设计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81063-F0D1-4078-9FF5-4A1F42FB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通过代理模式实现的一</a:t>
            </a:r>
            <a:r>
              <a:rPr lang="zh-CN" altLang="en-US" dirty="0"/>
              <a:t>种结果缓存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设计过程：</a:t>
            </a:r>
            <a:r>
              <a:rPr lang="en-US" altLang="zh-CN" dirty="0" err="1"/>
              <a:t>MemoizerVx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39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通过实现原子操作来保证线程安全：</a:t>
            </a:r>
            <a:endParaRPr lang="en-US" altLang="zh-CN" dirty="0"/>
          </a:p>
          <a:p>
            <a:r>
              <a:rPr lang="zh-CN" altLang="en-US" dirty="0"/>
              <a:t>加锁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对比：</a:t>
            </a:r>
            <a:r>
              <a:rPr lang="en-US" altLang="zh-CN" dirty="0" err="1"/>
              <a:t>UnsafeCountDemo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AtomicObjectCountDemo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</a:p>
          <a:p>
            <a:r>
              <a:rPr lang="en-US" altLang="zh-CN" dirty="0"/>
              <a:t>synchronized(obj)</a:t>
            </a:r>
          </a:p>
          <a:p>
            <a:r>
              <a:rPr lang="en-US" altLang="zh-CN" dirty="0"/>
              <a:t>synchronized(class)</a:t>
            </a:r>
          </a:p>
          <a:p>
            <a:r>
              <a:rPr lang="en-US" altLang="zh-CN" dirty="0"/>
              <a:t>synchronized &lt;method&gt;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内置锁可重入：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同一条线程可再次进入，如递归、调用同步的其他成员方法等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 </a:t>
            </a:r>
            <a:r>
              <a:rPr lang="en-US" altLang="zh-CN" dirty="0" err="1"/>
              <a:t>SynchronizedUsageDemo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8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5727" y="1528762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比喻： </a:t>
            </a:r>
            <a:r>
              <a:rPr lang="en-US" altLang="zh-CN" dirty="0"/>
              <a:t>Git</a:t>
            </a:r>
            <a:r>
              <a:rPr lang="zh-CN" altLang="en-US" dirty="0"/>
              <a:t>版本下的协作开发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的新值，才能保证正确性或实现可见性。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9034</TotalTime>
  <Words>1029</Words>
  <Application>Microsoft Office PowerPoint</Application>
  <PresentationFormat>宽屏</PresentationFormat>
  <Paragraphs>186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宋体</vt:lpstr>
      <vt:lpstr>Arial</vt:lpstr>
      <vt:lpstr>Calibri</vt:lpstr>
      <vt:lpstr>Calibri Light</vt:lpstr>
      <vt:lpstr>Wingdings 2</vt:lpstr>
      <vt:lpstr>HDOfficeLightV0</vt:lpstr>
      <vt:lpstr>1_HDOfficeLightV0</vt:lpstr>
      <vt:lpstr>JAVA并发编程</vt:lpstr>
      <vt:lpstr>一、线程安全</vt:lpstr>
      <vt:lpstr>什么是线程安全</vt:lpstr>
      <vt:lpstr>如何保证线程安全？</vt:lpstr>
      <vt:lpstr>内置锁</vt:lpstr>
      <vt:lpstr>判断题</vt:lpstr>
      <vt:lpstr>二、对象的共享</vt:lpstr>
      <vt:lpstr>可见性</vt:lpstr>
      <vt:lpstr>Java内存模型</vt:lpstr>
      <vt:lpstr>线程什么时候push和pull</vt:lpstr>
      <vt:lpstr>JMM与JVM内存区域的联系</vt:lpstr>
      <vt:lpstr>PowerPoint 演示文稿</vt:lpstr>
      <vt:lpstr>小结</vt:lpstr>
      <vt:lpstr>线程封闭</vt:lpstr>
      <vt:lpstr>不变性</vt:lpstr>
      <vt:lpstr>良好的编程习惯</vt:lpstr>
      <vt:lpstr>PowerPoint 演示文稿</vt:lpstr>
      <vt:lpstr>三、设计线程安全类</vt:lpstr>
      <vt:lpstr>安全类设计</vt:lpstr>
      <vt:lpstr>PowerPoint 演示文稿</vt:lpstr>
      <vt:lpstr>深安全类设计</vt:lpstr>
      <vt:lpstr>扩展已有安全类</vt:lpstr>
      <vt:lpstr>案例</vt:lpstr>
      <vt:lpstr>四、基础构建模块</vt:lpstr>
      <vt:lpstr>同步容器</vt:lpstr>
      <vt:lpstr>PowerPoint 演示文稿</vt:lpstr>
      <vt:lpstr>并发容器</vt:lpstr>
      <vt:lpstr>分段锁原理</vt:lpstr>
      <vt:lpstr>PowerPoint 演示文稿</vt:lpstr>
      <vt:lpstr>阻塞队列</vt:lpstr>
      <vt:lpstr>BlockingQueue方法对比</vt:lpstr>
      <vt:lpstr>同步工具</vt:lpstr>
      <vt:lpstr>PowerPoint 演示文稿</vt:lpstr>
      <vt:lpstr>记忆器设计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536</cp:revision>
  <dcterms:created xsi:type="dcterms:W3CDTF">2018-07-25T13:13:08Z</dcterms:created>
  <dcterms:modified xsi:type="dcterms:W3CDTF">2018-08-09T01:42:27Z</dcterms:modified>
</cp:coreProperties>
</file>