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67" r:id="rId15"/>
    <p:sldId id="271" r:id="rId16"/>
    <p:sldId id="272" r:id="rId17"/>
  </p:sldIdLst>
  <p:sldSz cx="10080625" cy="7559675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242" y="-84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392E268-4ACC-414F-8BDE-E5396BDF309F}" type="slidenum">
              <a:t>‹#›</a:t>
            </a:fld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Верхний колонтитул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Дата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968EC854-0191-4252-B2AF-B84B65C4AFEA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ru-RU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60FCB1-B6E7-4C19-9EE6-274D8D4F5837}" type="slidenum"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55E389-C709-4D84-9070-DDF3D4D33F1B}" type="slidenum"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648263-449F-4FFD-9AD1-CAEC2CDD1541}" type="slidenum"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47DA01-9F90-4E56-99F0-07F074D68135}" type="slidenum"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D98F59-AED4-412B-9E87-B71C50E252A8}" type="slidenum"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762D7B-A185-4FAA-B198-AA4FBCA10407}" type="slidenum"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86D9FB-40F7-4507-B321-DFA45FF4CD71}" type="slidenum"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D38704-8C9D-4CA0-ABD1-93F253E83F73}" type="slidenum"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4C3A53-73A8-414C-A2B1-4AA4E7787E1C}" type="slidenum">
              <a:t>‹#›</a:t>
            </a:fld>
            <a:endParaRPr lang="ru-RU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6BD607-23C2-4532-BFD5-09C9BA7D6580}" type="slidenum"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86B4A1-F517-45A2-91CE-09F57EBA714A}" type="slidenum"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ru-RU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5F6B226-C499-49FF-87DC-A45765D3DEC3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hangingPunct="0">
        <a:tabLst/>
        <a:defRPr lang="ru-RU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ru-RU" sz="3200" b="0" i="0" u="none" strike="noStrike" kern="1200" cap="none">
          <a:ln>
            <a:noFill/>
          </a:ln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 txBox="1">
            <a:spLocks noGrp="1"/>
          </p:cNvSpPr>
          <p:nvPr>
            <p:ph type="subTitle" idx="4294967295"/>
          </p:nvPr>
        </p:nvSpPr>
        <p:spPr>
          <a:xfrm>
            <a:off x="648000" y="974520"/>
            <a:ext cx="8855640" cy="507348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lnSpc>
                <a:spcPct val="125000"/>
              </a:lnSpc>
              <a:buNone/>
              <a:tabLst>
                <a:tab pos="2352600" algn="l"/>
              </a:tabLst>
            </a:pPr>
            <a:r>
              <a:rPr lang="ru-RU" sz="4000" dirty="0">
                <a:solidFill>
                  <a:srgbClr val="000000"/>
                </a:solidFill>
                <a:latin typeface="+mj-lt"/>
              </a:rPr>
              <a:t>Исследование механизмов синхронизации времени от различных</a:t>
            </a:r>
            <a:br>
              <a:rPr lang="ru-RU" sz="4000" dirty="0">
                <a:solidFill>
                  <a:srgbClr val="000000"/>
                </a:solidFill>
                <a:latin typeface="+mj-lt"/>
              </a:rPr>
            </a:br>
            <a:r>
              <a:rPr lang="ru-RU" sz="4000" dirty="0">
                <a:solidFill>
                  <a:srgbClr val="000000"/>
                </a:solidFill>
                <a:latin typeface="+mj-lt"/>
              </a:rPr>
              <a:t>аппаратных источников в ядре Linu</a:t>
            </a:r>
            <a:r>
              <a:rPr lang="en-US" sz="4000" dirty="0">
                <a:solidFill>
                  <a:srgbClr val="000000"/>
                </a:solidFill>
                <a:latin typeface="+mj-lt"/>
              </a:rPr>
              <a:t>x</a:t>
            </a:r>
          </a:p>
          <a:p>
            <a:pPr marL="0" lvl="0" indent="0" algn="ctr">
              <a:lnSpc>
                <a:spcPct val="125000"/>
              </a:lnSpc>
              <a:buNone/>
              <a:tabLst>
                <a:tab pos="2352600" algn="l"/>
              </a:tabLst>
            </a:pPr>
            <a:endParaRPr lang="en-US" sz="4000" dirty="0">
              <a:solidFill>
                <a:srgbClr val="000000"/>
              </a:solidFill>
              <a:latin typeface="Times New Roman" pitchFamily="18"/>
            </a:endParaRPr>
          </a:p>
          <a:p>
            <a:pPr marL="0" marR="108000" lvl="0" indent="0" algn="r">
              <a:lnSpc>
                <a:spcPct val="125000"/>
              </a:lnSpc>
              <a:buNone/>
              <a:tabLst>
                <a:tab pos="235260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Шпилевой Владислав, 320 гр.</a:t>
            </a:r>
          </a:p>
          <a:p>
            <a:pPr marL="0" marR="108000" lvl="0" indent="0" algn="r">
              <a:lnSpc>
                <a:spcPct val="125000"/>
              </a:lnSpc>
              <a:buNone/>
              <a:tabLst>
                <a:tab pos="235260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Научный руководитель: Герасев А. В.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3999" y="92520"/>
            <a:ext cx="9071640" cy="16797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>
                <a:latin typeface="+mj-lt"/>
              </a:rPr>
              <a:t>Существующие алгоритмы пересчета времени</a:t>
            </a:r>
            <a:br>
              <a:rPr lang="ru-RU" dirty="0">
                <a:latin typeface="+mj-lt"/>
              </a:rPr>
            </a:br>
            <a:r>
              <a:rPr lang="ru-RU" sz="3000" u="sng" dirty="0">
                <a:latin typeface="+mj-lt"/>
              </a:rPr>
              <a:t>Другие алгоритмы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999" y="2088000"/>
            <a:ext cx="9071640" cy="5004205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>
              <a:buNone/>
            </a:pPr>
            <a:r>
              <a:rPr lang="ru-RU" sz="2400" b="1" dirty="0">
                <a:latin typeface="+mn-lt"/>
              </a:rPr>
              <a:t>Отметки времени Лампорта</a:t>
            </a:r>
          </a:p>
          <a:p>
            <a:pPr lvl="0"/>
            <a:r>
              <a:rPr lang="ru-RU" sz="2400" dirty="0">
                <a:latin typeface="+mn-lt"/>
              </a:rPr>
              <a:t>Позволяет определять лишь порядок событий, но не точное время возникновения</a:t>
            </a:r>
          </a:p>
          <a:p>
            <a:pPr lvl="0"/>
            <a:r>
              <a:rPr lang="ru-RU" sz="2400" dirty="0">
                <a:latin typeface="+mn-lt"/>
              </a:rPr>
              <a:t>Высоко эффективен при малом числе узлов</a:t>
            </a:r>
          </a:p>
          <a:p>
            <a:pPr lvl="0"/>
            <a:endParaRPr lang="ru-RU" sz="2400" dirty="0">
              <a:latin typeface="+mn-lt"/>
            </a:endParaRPr>
          </a:p>
          <a:p>
            <a:pPr lvl="0"/>
            <a:r>
              <a:rPr lang="ru-RU" sz="2400" b="1" dirty="0">
                <a:latin typeface="+mn-lt"/>
              </a:rPr>
              <a:t>Решение в драйвере </a:t>
            </a:r>
            <a:r>
              <a:rPr lang="ru-RU" sz="2400" b="1" i="1" dirty="0">
                <a:latin typeface="+mn-lt"/>
              </a:rPr>
              <a:t>ta1usb интерфейса MIL-STD1553-B</a:t>
            </a:r>
          </a:p>
          <a:p>
            <a:pPr lvl="0"/>
            <a:r>
              <a:rPr lang="ru-RU" sz="2400" dirty="0">
                <a:latin typeface="+mn-lt"/>
              </a:rPr>
              <a:t>Аппроксимирует ход аппаратных часов устройства функцией на основании последних известных значений счетчика</a:t>
            </a:r>
          </a:p>
          <a:p>
            <a:pPr lvl="0"/>
            <a:r>
              <a:rPr lang="ru-RU" sz="2400" dirty="0">
                <a:latin typeface="+mn-lt"/>
              </a:rPr>
              <a:t>Устойчив к скачкам счетчика</a:t>
            </a:r>
          </a:p>
          <a:p>
            <a:pPr lvl="0"/>
            <a:r>
              <a:rPr lang="ru-RU" sz="2400" dirty="0">
                <a:latin typeface="+mn-lt"/>
              </a:rPr>
              <a:t>Сложен в реализации</a:t>
            </a:r>
          </a:p>
          <a:p>
            <a:pPr lvl="0"/>
            <a:endParaRPr lang="ru-RU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3999" y="92520"/>
            <a:ext cx="9071640" cy="16797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 smtClean="0">
                <a:latin typeface="+mn-lt"/>
              </a:rPr>
              <a:t>Предложенный алгоритм</a:t>
            </a:r>
            <a:br>
              <a:rPr lang="ru-RU" dirty="0" smtClean="0">
                <a:latin typeface="+mn-lt"/>
              </a:rPr>
            </a:br>
            <a:r>
              <a:rPr lang="ru-RU" sz="3000" u="sng" dirty="0" smtClean="0">
                <a:latin typeface="+mn-lt"/>
              </a:rPr>
              <a:t>Добавление узла в подсистему</a:t>
            </a:r>
            <a:endParaRPr lang="ru-RU" sz="3000" u="sng" dirty="0">
              <a:latin typeface="+mn-lt"/>
            </a:endParaRP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808" y="1979637"/>
            <a:ext cx="9071640" cy="18002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>
              <a:buFont typeface="Wingdings" pitchFamily="2" charset="2"/>
              <a:buChar char="Ø"/>
            </a:pPr>
            <a:r>
              <a:rPr lang="ru-RU" sz="2400" dirty="0" smtClean="0">
                <a:latin typeface="+mn-lt"/>
              </a:rPr>
              <a:t>Узел – любое устройство, значения аппаратного счетчика времени которого надо пересчитывать</a:t>
            </a:r>
          </a:p>
          <a:p>
            <a:pPr lvl="0">
              <a:buFont typeface="Wingdings" pitchFamily="2" charset="2"/>
              <a:buChar char="Ø"/>
            </a:pPr>
            <a:r>
              <a:rPr lang="ru-RU" sz="2400" dirty="0" smtClean="0">
                <a:latin typeface="+mn-lt"/>
              </a:rPr>
              <a:t>Подсистема при добавлении узла получает информацию о нем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smtClean="0">
                <a:latin typeface="+mn-lt"/>
              </a:rPr>
              <a:t>и выполняет ряд подготовительных действий</a:t>
            </a:r>
          </a:p>
        </p:txBody>
      </p:sp>
      <p:sp>
        <p:nvSpPr>
          <p:cNvPr id="4" name="Полилиния 3"/>
          <p:cNvSpPr/>
          <p:nvPr/>
        </p:nvSpPr>
        <p:spPr>
          <a:xfrm>
            <a:off x="2304008" y="3851845"/>
            <a:ext cx="5400600" cy="33843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3999" y="92520"/>
            <a:ext cx="9071640" cy="16797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 smtClean="0">
                <a:latin typeface="+mn-lt"/>
              </a:rPr>
              <a:t>Предложенный алгоритм</a:t>
            </a:r>
            <a:br>
              <a:rPr lang="ru-RU" dirty="0" smtClean="0">
                <a:latin typeface="+mn-lt"/>
              </a:rPr>
            </a:br>
            <a:r>
              <a:rPr lang="ru-RU" sz="3000" u="sng" dirty="0" smtClean="0">
                <a:latin typeface="+mn-lt"/>
              </a:rPr>
              <a:t>Взаимодействие узла с подсистемой</a:t>
            </a:r>
            <a:endParaRPr lang="ru-RU" sz="3000" u="sng" dirty="0">
              <a:latin typeface="+mn-lt"/>
            </a:endParaRP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808" y="1979637"/>
            <a:ext cx="9071640" cy="2304256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>
              <a:buFont typeface="Wingdings" pitchFamily="2" charset="2"/>
              <a:buChar char="Ø"/>
            </a:pPr>
            <a:r>
              <a:rPr lang="ru-RU" sz="2400" dirty="0" smtClean="0">
                <a:latin typeface="+mn-lt"/>
              </a:rPr>
              <a:t>Периодически подсистема опрашивает узел о значении его локального счетчика времени, обновляя параметры пересчета:</a:t>
            </a:r>
          </a:p>
          <a:p>
            <a:pPr lvl="1">
              <a:buNone/>
            </a:pPr>
            <a:r>
              <a:rPr lang="ru-RU" sz="2000" dirty="0" smtClean="0">
                <a:latin typeface="+mn-lt"/>
              </a:rPr>
              <a:t>Последние значения счетчика времени узла, соответствующие им значения эталонного времени и коэффициент пересчета</a:t>
            </a:r>
          </a:p>
          <a:p>
            <a:pPr lvl="0">
              <a:buFont typeface="Wingdings" pitchFamily="2" charset="2"/>
              <a:buChar char="Ø"/>
            </a:pPr>
            <a:r>
              <a:rPr lang="ru-RU" sz="2400" dirty="0" smtClean="0">
                <a:latin typeface="+mn-lt"/>
              </a:rPr>
              <a:t>Узел в любой момент может запросить пересчет значения своего счетчика в эталонное время</a:t>
            </a:r>
          </a:p>
        </p:txBody>
      </p:sp>
      <p:sp>
        <p:nvSpPr>
          <p:cNvPr id="4" name="Полилиния 3"/>
          <p:cNvSpPr/>
          <p:nvPr/>
        </p:nvSpPr>
        <p:spPr>
          <a:xfrm>
            <a:off x="1151880" y="4427909"/>
            <a:ext cx="3168352" cy="280831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Полилиния 6"/>
          <p:cNvSpPr/>
          <p:nvPr/>
        </p:nvSpPr>
        <p:spPr>
          <a:xfrm>
            <a:off x="5616376" y="4427909"/>
            <a:ext cx="3168352" cy="280831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3999" y="92520"/>
            <a:ext cx="9071640" cy="16797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 smtClean="0">
                <a:latin typeface="+mn-lt"/>
              </a:rPr>
              <a:t>Предложенный алгоритм</a:t>
            </a:r>
            <a:br>
              <a:rPr lang="ru-RU" dirty="0" smtClean="0">
                <a:latin typeface="+mn-lt"/>
              </a:rPr>
            </a:br>
            <a:r>
              <a:rPr lang="ru-RU" sz="3000" u="sng" dirty="0" smtClean="0">
                <a:latin typeface="+mn-lt"/>
              </a:rPr>
              <a:t>Взаимодействие узла с подсистемой</a:t>
            </a:r>
            <a:endParaRPr lang="ru-RU" sz="3000" u="sng" dirty="0">
              <a:latin typeface="+mn-lt"/>
            </a:endParaRP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808" y="1979637"/>
            <a:ext cx="9071640" cy="2016224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>
              <a:buFont typeface="Wingdings" pitchFamily="2" charset="2"/>
              <a:buChar char="Ø"/>
            </a:pPr>
            <a:r>
              <a:rPr lang="ru-RU" sz="2400" dirty="0" smtClean="0">
                <a:latin typeface="+mn-lt"/>
              </a:rPr>
              <a:t>Когда узлу больше не требуется решать задачу пересчета времени, он отключается от подсистемы</a:t>
            </a:r>
          </a:p>
          <a:p>
            <a:pPr lvl="0">
              <a:buFont typeface="Wingdings" pitchFamily="2" charset="2"/>
              <a:buChar char="Ø"/>
            </a:pPr>
            <a:r>
              <a:rPr lang="ru-RU" sz="2400" dirty="0" smtClean="0">
                <a:latin typeface="+mn-lt"/>
              </a:rPr>
              <a:t>При отключении узла будут освобождены ресурсы, выделенные ему</a:t>
            </a:r>
          </a:p>
        </p:txBody>
      </p:sp>
      <p:sp>
        <p:nvSpPr>
          <p:cNvPr id="4" name="Полилиния 3"/>
          <p:cNvSpPr/>
          <p:nvPr/>
        </p:nvSpPr>
        <p:spPr>
          <a:xfrm>
            <a:off x="3240112" y="3779837"/>
            <a:ext cx="3168352" cy="280831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>
                <a:latin typeface="+mj-lt"/>
              </a:rPr>
              <a:t>Архитектура ядра Linux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2298829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>
              <a:buFont typeface="Wingdings" pitchFamily="2" charset="2"/>
              <a:buChar char="Ø"/>
            </a:pPr>
            <a:r>
              <a:rPr lang="ru-RU" sz="2600" dirty="0">
                <a:latin typeface="+mn-lt"/>
              </a:rPr>
              <a:t>Динамическая загрузка модулей. Драйвер — модуль для работы с аппаратурой</a:t>
            </a:r>
          </a:p>
          <a:p>
            <a:pPr lvl="0">
              <a:buFont typeface="Wingdings" pitchFamily="2" charset="2"/>
              <a:buChar char="Ø"/>
            </a:pPr>
            <a:r>
              <a:rPr lang="ru-RU" sz="2600" dirty="0">
                <a:latin typeface="+mn-lt"/>
              </a:rPr>
              <a:t>Ядро — объектная структура</a:t>
            </a:r>
          </a:p>
          <a:p>
            <a:pPr lvl="0">
              <a:buFont typeface="Wingdings" pitchFamily="2" charset="2"/>
              <a:buChar char="Ø"/>
            </a:pPr>
            <a:r>
              <a:rPr lang="ru-RU" sz="2600" dirty="0">
                <a:latin typeface="+mn-lt"/>
              </a:rPr>
              <a:t>Общую функциональность модулей выделяют в подсистемы</a:t>
            </a:r>
          </a:p>
        </p:txBody>
      </p:sp>
      <p:sp>
        <p:nvSpPr>
          <p:cNvPr id="4" name="Полилиния 3"/>
          <p:cNvSpPr/>
          <p:nvPr/>
        </p:nvSpPr>
        <p:spPr>
          <a:xfrm>
            <a:off x="503999" y="4104000"/>
            <a:ext cx="9072000" cy="316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>
                <a:latin typeface="+mj-lt"/>
              </a:rPr>
              <a:t>Архитектура </a:t>
            </a:r>
            <a:r>
              <a:rPr lang="ru-RU" dirty="0" smtClean="0">
                <a:latin typeface="+mj-lt"/>
              </a:rPr>
              <a:t>решения</a:t>
            </a:r>
            <a:endParaRPr lang="ru-RU" dirty="0">
              <a:latin typeface="+mj-lt"/>
            </a:endParaRP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808" y="1475581"/>
            <a:ext cx="9071640" cy="3306941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>
              <a:buFont typeface="Wingdings" pitchFamily="2" charset="2"/>
              <a:buChar char="Ø"/>
            </a:pPr>
            <a:r>
              <a:rPr lang="ru-RU" sz="2600" dirty="0" smtClean="0">
                <a:latin typeface="+mn-lt"/>
              </a:rPr>
              <a:t>Реализованная подсистема - загружаемый модуль ядра </a:t>
            </a:r>
            <a:r>
              <a:rPr lang="en-US" sz="2600" dirty="0" smtClean="0">
                <a:latin typeface="+mn-lt"/>
              </a:rPr>
              <a:t>Linux</a:t>
            </a:r>
            <a:endParaRPr lang="ru-RU" sz="2600" dirty="0" smtClean="0">
              <a:latin typeface="+mn-lt"/>
            </a:endParaRPr>
          </a:p>
          <a:p>
            <a:pPr lvl="0">
              <a:buFont typeface="Wingdings" pitchFamily="2" charset="2"/>
              <a:buChar char="Ø"/>
            </a:pPr>
            <a:r>
              <a:rPr lang="ru-RU" sz="2600" dirty="0" smtClean="0">
                <a:latin typeface="+mn-lt"/>
              </a:rPr>
              <a:t>Для периодического обращения к узлам – </a:t>
            </a:r>
            <a:r>
              <a:rPr lang="en-US" sz="2600" i="1" dirty="0" err="1" smtClean="0">
                <a:latin typeface="+mn-lt"/>
              </a:rPr>
              <a:t>hrtimer</a:t>
            </a:r>
            <a:r>
              <a:rPr lang="en-US" sz="2600" i="1" dirty="0" smtClean="0">
                <a:latin typeface="+mn-lt"/>
              </a:rPr>
              <a:t> (High Resolution Timer)</a:t>
            </a:r>
          </a:p>
          <a:p>
            <a:pPr lvl="0">
              <a:buFont typeface="Wingdings" pitchFamily="2" charset="2"/>
              <a:buChar char="Ø"/>
            </a:pPr>
            <a:r>
              <a:rPr lang="ru-RU" sz="2600" dirty="0" smtClean="0">
                <a:latin typeface="+mn-lt"/>
              </a:rPr>
              <a:t>По срабатыванию таймера узел сообщает значение своего счетчика времени</a:t>
            </a:r>
          </a:p>
          <a:p>
            <a:pPr lvl="0">
              <a:buFont typeface="Wingdings" pitchFamily="2" charset="2"/>
              <a:buChar char="Ø"/>
            </a:pPr>
            <a:r>
              <a:rPr lang="ru-RU" sz="2600" dirty="0" smtClean="0">
                <a:latin typeface="+mn-lt"/>
              </a:rPr>
              <a:t>При запросе узла на пересчет значения подсистема использует последние вычисленные параметры этого узла</a:t>
            </a:r>
            <a:endParaRPr lang="ru-RU" sz="2600" dirty="0">
              <a:latin typeface="+mn-lt"/>
            </a:endParaRPr>
          </a:p>
        </p:txBody>
      </p:sp>
      <p:sp>
        <p:nvSpPr>
          <p:cNvPr id="4" name="Полилиния 3"/>
          <p:cNvSpPr/>
          <p:nvPr/>
        </p:nvSpPr>
        <p:spPr>
          <a:xfrm>
            <a:off x="503999" y="4859957"/>
            <a:ext cx="9072000" cy="2520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 smtClean="0">
                <a:latin typeface="+mj-lt"/>
              </a:rPr>
              <a:t>Итоги</a:t>
            </a:r>
            <a:endParaRPr lang="ru-RU" dirty="0">
              <a:latin typeface="+mj-lt"/>
            </a:endParaRP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808" y="1475581"/>
            <a:ext cx="9071640" cy="583264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>
              <a:buNone/>
            </a:pPr>
            <a:r>
              <a:rPr lang="ru-RU" sz="2800" b="1" dirty="0" smtClean="0">
                <a:latin typeface="+mn-lt"/>
              </a:rPr>
              <a:t>Результаты:</a:t>
            </a:r>
          </a:p>
          <a:p>
            <a:pPr>
              <a:buFont typeface="Wingdings" pitchFamily="2" charset="2"/>
              <a:buChar char="Ø"/>
            </a:pPr>
            <a:r>
              <a:rPr lang="ru-RU" sz="2800" dirty="0" smtClean="0">
                <a:latin typeface="+mn-lt"/>
              </a:rPr>
              <a:t>Разработана </a:t>
            </a:r>
            <a:r>
              <a:rPr lang="ru-RU" sz="2800" dirty="0">
                <a:latin typeface="+mn-lt"/>
              </a:rPr>
              <a:t>обобщенная подсистема пересчета временных меток, которая может быть использована различными драйверами </a:t>
            </a:r>
            <a:r>
              <a:rPr lang="ru-RU" sz="2800" dirty="0" smtClean="0">
                <a:latin typeface="+mn-lt"/>
              </a:rPr>
              <a:t>оборудования</a:t>
            </a:r>
          </a:p>
          <a:p>
            <a:pPr>
              <a:buFont typeface="Wingdings" pitchFamily="2" charset="2"/>
              <a:buChar char="Ø"/>
            </a:pPr>
            <a:r>
              <a:rPr lang="ru-RU" sz="2800" dirty="0" smtClean="0">
                <a:latin typeface="+mn-lt"/>
              </a:rPr>
              <a:t>Подсистема опробована на тестовом модуле – эмуляторе устройства</a:t>
            </a:r>
          </a:p>
          <a:p>
            <a:pPr>
              <a:buNone/>
            </a:pPr>
            <a:r>
              <a:rPr lang="ru-RU" sz="2800" b="1" dirty="0" smtClean="0">
                <a:latin typeface="+mn-lt"/>
              </a:rPr>
              <a:t>Далее:</a:t>
            </a:r>
          </a:p>
          <a:p>
            <a:pPr>
              <a:buFont typeface="Wingdings" pitchFamily="2" charset="2"/>
              <a:buChar char="Ø"/>
            </a:pPr>
            <a:r>
              <a:rPr lang="ru-RU" sz="2800" dirty="0" smtClean="0">
                <a:latin typeface="+mn-lt"/>
              </a:rPr>
              <a:t>Портирование на подсистему реального драйвера</a:t>
            </a:r>
          </a:p>
          <a:p>
            <a:pPr>
              <a:buFont typeface="Wingdings" pitchFamily="2" charset="2"/>
              <a:buChar char="Ø"/>
            </a:pPr>
            <a:r>
              <a:rPr lang="ru-RU" sz="2800" dirty="0" smtClean="0">
                <a:latin typeface="+mn-lt"/>
              </a:rPr>
              <a:t>Дописать текст курсовой работы</a:t>
            </a:r>
            <a:endParaRPr lang="ru-RU" sz="28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>
                <a:latin typeface="+mj-lt"/>
              </a:rPr>
              <a:t>Распределенная вычислительная система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976000" y="1944000"/>
            <a:ext cx="4031999" cy="49680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ru-RU" sz="2800" dirty="0">
                <a:latin typeface="+mn-lt"/>
              </a:rPr>
              <a:t>РВС – набор независимых компьютеров и среда передачи данных между </a:t>
            </a:r>
            <a:r>
              <a:rPr lang="ru-RU" sz="2800" dirty="0" smtClean="0">
                <a:latin typeface="+mn-lt"/>
              </a:rPr>
              <a:t>ними</a:t>
            </a:r>
            <a:endParaRPr lang="ru-RU" sz="2500" dirty="0" smtClean="0">
              <a:latin typeface="+mn-lt"/>
            </a:endParaRPr>
          </a:p>
          <a:p>
            <a:pPr lvl="0">
              <a:buFont typeface="Wingdings" pitchFamily="2" charset="2"/>
              <a:buChar char="Ø"/>
            </a:pPr>
            <a:r>
              <a:rPr lang="ru-RU" sz="2500" dirty="0" smtClean="0">
                <a:latin typeface="+mn-lt"/>
              </a:rPr>
              <a:t>У </a:t>
            </a:r>
            <a:r>
              <a:rPr lang="ru-RU" sz="2500" dirty="0">
                <a:latin typeface="+mn-lt"/>
              </a:rPr>
              <a:t>РВС есть узлы, взаимодействующие с внешним миром</a:t>
            </a:r>
          </a:p>
        </p:txBody>
      </p:sp>
      <p:pic>
        <p:nvPicPr>
          <p:cNvPr id="1027" name="Picture 3" descr="D:\Предметы\Курсовая\Без имени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776" y="1835621"/>
            <a:ext cx="5834979" cy="352839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>
                <a:latin typeface="+mj-lt"/>
              </a:rPr>
              <a:t>Распределенная вычислительная система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976000" y="1944000"/>
            <a:ext cx="4031999" cy="49680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>
              <a:buFont typeface="Wingdings" pitchFamily="2" charset="2"/>
              <a:buChar char="Ø"/>
            </a:pPr>
            <a:r>
              <a:rPr lang="ru-RU" sz="2500" dirty="0">
                <a:latin typeface="+mn-lt"/>
              </a:rPr>
              <a:t>У РВС есть узлы, взаимодействующие с внешним миром</a:t>
            </a:r>
          </a:p>
          <a:p>
            <a:pPr lvl="0">
              <a:buFont typeface="Wingdings" pitchFamily="2" charset="2"/>
              <a:buChar char="Ø"/>
            </a:pPr>
            <a:r>
              <a:rPr lang="ru-RU" sz="2500" dirty="0">
                <a:latin typeface="+mn-lt"/>
              </a:rPr>
              <a:t>На узлах возникают события</a:t>
            </a:r>
          </a:p>
          <a:p>
            <a:pPr lvl="0">
              <a:buFont typeface="Wingdings" pitchFamily="2" charset="2"/>
              <a:buChar char="Ø"/>
            </a:pPr>
            <a:r>
              <a:rPr lang="ru-RU" sz="2500" dirty="0">
                <a:latin typeface="+mn-lt"/>
              </a:rPr>
              <a:t>Необходимо уметь определять порядок возникновения событий</a:t>
            </a:r>
          </a:p>
        </p:txBody>
      </p:sp>
      <p:pic>
        <p:nvPicPr>
          <p:cNvPr id="2050" name="Picture 2" descr="D:\Предметы\Курсовая\Без имени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776" y="1835621"/>
            <a:ext cx="5834979" cy="352839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>
                <a:latin typeface="+mj-lt"/>
              </a:rPr>
              <a:t>Распределенная вычислительная система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287785" y="1944000"/>
            <a:ext cx="9577064" cy="1259773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>
              <a:buFont typeface="Wingdings" pitchFamily="2" charset="2"/>
              <a:buChar char="Ø"/>
            </a:pPr>
            <a:r>
              <a:rPr lang="ru-RU" sz="2500" dirty="0">
                <a:latin typeface="+mn-lt"/>
              </a:rPr>
              <a:t>На узлах есть аппаратные счетчики времени</a:t>
            </a:r>
          </a:p>
          <a:p>
            <a:pPr lvl="0">
              <a:buFont typeface="Wingdings" pitchFamily="2" charset="2"/>
              <a:buChar char="Ø"/>
            </a:pPr>
            <a:r>
              <a:rPr lang="ru-RU" sz="2500" dirty="0">
                <a:latin typeface="+mn-lt"/>
              </a:rPr>
              <a:t>На разных узлах счетчики идут по-разному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769" y="5436021"/>
            <a:ext cx="9721080" cy="87365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hangingPunct="0">
              <a:buNone/>
              <a:defRPr sz="2500"/>
            </a:pPr>
            <a:r>
              <a:rPr lang="ru-RU" sz="2500" dirty="0">
                <a:ea typeface="Droid Sans Fallback" pitchFamily="2"/>
                <a:cs typeface="FreeSans" pitchFamily="2"/>
              </a:rPr>
              <a:t>Необходимо приводить значения счетчиков к единой шкале для того, чтобы определять с их помощью порядок</a:t>
            </a:r>
            <a:endParaRPr lang="ru-RU" sz="2500" b="0" i="0" u="none" strike="noStrike" kern="1200" cap="none" dirty="0">
              <a:ln>
                <a:noFill/>
              </a:ln>
              <a:ea typeface="Droid Sans Fallback" pitchFamily="2"/>
              <a:cs typeface="FreeSans" pitchFamily="2"/>
            </a:endParaRPr>
          </a:p>
        </p:txBody>
      </p:sp>
      <p:pic>
        <p:nvPicPr>
          <p:cNvPr id="3075" name="Picture 3" descr="D:\Предметы\Курсовая\Без имени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59757"/>
            <a:ext cx="10080625" cy="24016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>
                <a:latin typeface="+mj-lt"/>
              </a:rPr>
              <a:t>Постановка задачи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999" y="1769039"/>
            <a:ext cx="9071640" cy="4747101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>
              <a:buNone/>
            </a:pPr>
            <a:r>
              <a:rPr lang="ru-RU" dirty="0" smtClean="0">
                <a:latin typeface="+mn-lt"/>
              </a:rPr>
              <a:t>Система из состоит из одного узла и нужно пересчитывать аппаратное время адаптера интерфейса в системное время этого узла.</a:t>
            </a:r>
          </a:p>
          <a:p>
            <a:pPr lvl="0">
              <a:buNone/>
            </a:pPr>
            <a:r>
              <a:rPr lang="ru-RU" dirty="0" smtClean="0">
                <a:latin typeface="+mn-lt"/>
              </a:rPr>
              <a:t>Для этого реализовать </a:t>
            </a:r>
            <a:r>
              <a:rPr lang="ru-RU" dirty="0">
                <a:latin typeface="+mn-lt"/>
              </a:rPr>
              <a:t>обобщенную подсистему пересчета </a:t>
            </a:r>
            <a:r>
              <a:rPr lang="ru-RU" dirty="0" smtClean="0">
                <a:latin typeface="+mn-lt"/>
              </a:rPr>
              <a:t>временных меток в </a:t>
            </a:r>
            <a:r>
              <a:rPr lang="ru-RU" dirty="0">
                <a:latin typeface="+mn-lt"/>
              </a:rPr>
              <a:t>виде </a:t>
            </a:r>
            <a:r>
              <a:rPr lang="ru-RU" dirty="0" smtClean="0">
                <a:latin typeface="+mn-lt"/>
              </a:rPr>
              <a:t>модуля ядра, который сможет быть использован различными драйверами оборудования для синхронизации часов на их устройствах</a:t>
            </a:r>
            <a:endParaRPr lang="ru-RU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3999" y="92520"/>
            <a:ext cx="9071640" cy="16797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>
                <a:latin typeface="+mj-lt"/>
              </a:rPr>
              <a:t>Существующие алгоритмы пересчета времени</a:t>
            </a:r>
            <a:br>
              <a:rPr lang="ru-RU" dirty="0">
                <a:latin typeface="+mj-lt"/>
              </a:rPr>
            </a:br>
            <a:r>
              <a:rPr lang="ru-RU" sz="3000" u="sng" dirty="0">
                <a:latin typeface="+mj-lt"/>
              </a:rPr>
              <a:t>Решение в сетевой подсистеме ядра Linux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999" y="2088000"/>
            <a:ext cx="9071640" cy="4065479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>
              <a:buFont typeface="Wingdings" pitchFamily="2" charset="2"/>
              <a:buChar char="Ø"/>
            </a:pPr>
            <a:r>
              <a:rPr lang="ru-RU" dirty="0">
                <a:latin typeface="+mn-lt"/>
              </a:rPr>
              <a:t>До версии 3.8 в </a:t>
            </a:r>
            <a:r>
              <a:rPr lang="ru-RU" dirty="0" smtClean="0">
                <a:latin typeface="+mn-lt"/>
              </a:rPr>
              <a:t>ядре </a:t>
            </a:r>
            <a:r>
              <a:rPr lang="en-US" dirty="0" smtClean="0">
                <a:latin typeface="+mn-lt"/>
              </a:rPr>
              <a:t>Linux</a:t>
            </a:r>
            <a:r>
              <a:rPr lang="ru-RU" dirty="0" smtClean="0">
                <a:latin typeface="+mn-lt"/>
              </a:rPr>
              <a:t> </a:t>
            </a:r>
            <a:r>
              <a:rPr lang="ru-RU" dirty="0">
                <a:latin typeface="+mn-lt"/>
              </a:rPr>
              <a:t>существовал алгоритм для решения задачи пересчета времени событий на сетевых адаптерах</a:t>
            </a:r>
          </a:p>
          <a:p>
            <a:pPr lvl="0">
              <a:buFont typeface="Wingdings" pitchFamily="2" charset="2"/>
              <a:buChar char="Ø"/>
            </a:pPr>
            <a:r>
              <a:rPr lang="ru-RU" dirty="0">
                <a:latin typeface="+mn-lt"/>
              </a:rPr>
              <a:t>Система периодически опрашивала адаптеры о значениях их </a:t>
            </a:r>
            <a:r>
              <a:rPr lang="ru-RU" dirty="0" smtClean="0">
                <a:latin typeface="+mn-lt"/>
              </a:rPr>
              <a:t>счетчиков</a:t>
            </a:r>
            <a:endParaRPr lang="ru-RU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3999" y="92520"/>
            <a:ext cx="9071640" cy="16797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>
                <a:latin typeface="+mj-lt"/>
              </a:rPr>
              <a:t>Существующие алгоритмы пересчета времени</a:t>
            </a:r>
            <a:br>
              <a:rPr lang="ru-RU" dirty="0">
                <a:latin typeface="+mj-lt"/>
              </a:rPr>
            </a:br>
            <a:r>
              <a:rPr lang="ru-RU" sz="3000" u="sng" dirty="0">
                <a:latin typeface="+mj-lt"/>
              </a:rPr>
              <a:t>Решение в сетевой подсистеме ядра Linux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999" y="2088000"/>
            <a:ext cx="9071640" cy="4500149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>
              <a:buFont typeface="Wingdings" pitchFamily="2" charset="2"/>
              <a:buChar char="Ø"/>
            </a:pPr>
            <a:r>
              <a:rPr lang="ru-RU" sz="2800" dirty="0">
                <a:latin typeface="+mn-lt"/>
              </a:rPr>
              <a:t>Когда нужно было пересчитать время с адаптера, оно считалось по формуле, учитывающей предыдущие известные метки времени </a:t>
            </a:r>
            <a:r>
              <a:rPr lang="ru-RU" sz="2800" dirty="0" smtClean="0">
                <a:latin typeface="+mn-lt"/>
              </a:rPr>
              <a:t>адаптера</a:t>
            </a:r>
            <a:endParaRPr lang="ru-RU" sz="2800" dirty="0">
              <a:latin typeface="+mn-lt"/>
            </a:endParaRPr>
          </a:p>
          <a:p>
            <a:pPr lvl="0">
              <a:buFont typeface="Wingdings" pitchFamily="2" charset="2"/>
              <a:buChar char="Ø"/>
            </a:pPr>
            <a:r>
              <a:rPr lang="ru-RU" sz="2800" dirty="0">
                <a:latin typeface="+mn-lt"/>
              </a:rPr>
              <a:t>В версии ядра 3.8 реализация алгоритма была удалена, в том числе из-за  </a:t>
            </a:r>
            <a:r>
              <a:rPr lang="ru-RU" sz="2800" dirty="0" smtClean="0">
                <a:latin typeface="+mn-lt"/>
              </a:rPr>
              <a:t>узконаправленности</a:t>
            </a:r>
            <a:r>
              <a:rPr lang="en-US" sz="2800" dirty="0" smtClean="0">
                <a:latin typeface="+mn-lt"/>
              </a:rPr>
              <a:t> </a:t>
            </a:r>
            <a:r>
              <a:rPr lang="ru-RU" sz="2800" dirty="0" smtClean="0">
                <a:latin typeface="+mn-lt"/>
              </a:rPr>
              <a:t>на сетевые адаптеры</a:t>
            </a:r>
            <a:endParaRPr lang="ru-RU" sz="28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3999" y="92520"/>
            <a:ext cx="9071640" cy="16797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>
                <a:latin typeface="+mn-lt"/>
              </a:rPr>
              <a:t>Существующие алгоритмы пересчета времени</a:t>
            </a:r>
            <a:br>
              <a:rPr lang="ru-RU" dirty="0">
                <a:latin typeface="+mn-lt"/>
              </a:rPr>
            </a:br>
            <a:r>
              <a:rPr lang="ru-RU" sz="3000" u="sng" dirty="0">
                <a:latin typeface="+mn-lt"/>
              </a:rPr>
              <a:t>Алгоритм Кристиана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999" y="2088000"/>
            <a:ext cx="9071640" cy="4932197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>
              <a:buFont typeface="Wingdings" pitchFamily="2" charset="2"/>
              <a:buChar char="Ø"/>
            </a:pPr>
            <a:r>
              <a:rPr lang="ru-RU" dirty="0">
                <a:latin typeface="+mn-lt"/>
              </a:rPr>
              <a:t>Устанавливает часы узлов системы в значение эталонных часов сервера</a:t>
            </a:r>
          </a:p>
          <a:p>
            <a:pPr lvl="0">
              <a:buFont typeface="Wingdings" pitchFamily="2" charset="2"/>
              <a:buChar char="Ø"/>
            </a:pPr>
            <a:r>
              <a:rPr lang="ru-RU" dirty="0">
                <a:latin typeface="+mn-lt"/>
              </a:rPr>
              <a:t>Частично учитывает время передачи по сети данных для синхронизации</a:t>
            </a:r>
          </a:p>
          <a:p>
            <a:pPr lvl="0"/>
            <a:endParaRPr lang="ru-RU" dirty="0">
              <a:latin typeface="+mn-lt"/>
            </a:endParaRPr>
          </a:p>
          <a:p>
            <a:pPr lvl="0">
              <a:buFont typeface="Wingdings" pitchFamily="2" charset="2"/>
              <a:buChar char="Ø"/>
            </a:pPr>
            <a:r>
              <a:rPr lang="ru-RU" dirty="0">
                <a:latin typeface="+mn-lt"/>
              </a:rPr>
              <a:t>Прост в реализации</a:t>
            </a:r>
          </a:p>
          <a:p>
            <a:pPr lvl="0">
              <a:buFont typeface="Wingdings" pitchFamily="2" charset="2"/>
              <a:buChar char="Ø"/>
            </a:pPr>
            <a:r>
              <a:rPr lang="ru-RU" dirty="0">
                <a:latin typeface="+mn-lt"/>
              </a:rPr>
              <a:t>Возможности для улучшения точности пересчета</a:t>
            </a:r>
          </a:p>
          <a:p>
            <a:pPr lvl="0">
              <a:buFont typeface="Wingdings" pitchFamily="2" charset="2"/>
              <a:buChar char="Ø"/>
            </a:pPr>
            <a:r>
              <a:rPr lang="ru-RU" dirty="0">
                <a:latin typeface="+mn-lt"/>
              </a:rPr>
              <a:t>Зависимость узлов от главного сервера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3999" y="92520"/>
            <a:ext cx="9071640" cy="16797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>
                <a:latin typeface="+mn-lt"/>
              </a:rPr>
              <a:t>Существующие алгоритмы пересчета времени</a:t>
            </a:r>
            <a:br>
              <a:rPr lang="ru-RU" dirty="0">
                <a:latin typeface="+mn-lt"/>
              </a:rPr>
            </a:br>
            <a:r>
              <a:rPr lang="ru-RU" sz="3000" u="sng" dirty="0">
                <a:latin typeface="+mn-lt"/>
              </a:rPr>
              <a:t>Алгоритм Беркли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808" y="1979637"/>
            <a:ext cx="9071640" cy="1331797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>
              <a:buFont typeface="Wingdings" pitchFamily="2" charset="2"/>
              <a:buChar char="Ø"/>
            </a:pPr>
            <a:r>
              <a:rPr lang="ru-RU" sz="2400" dirty="0">
                <a:latin typeface="+mn-lt"/>
              </a:rPr>
              <a:t>Сервер задает эталонное время на основании данных о ходе часов </a:t>
            </a:r>
            <a:r>
              <a:rPr lang="ru-RU" sz="2400" dirty="0" smtClean="0">
                <a:latin typeface="+mn-lt"/>
              </a:rPr>
              <a:t>всех узлов </a:t>
            </a:r>
            <a:r>
              <a:rPr lang="ru-RU" sz="2400" dirty="0">
                <a:latin typeface="+mn-lt"/>
              </a:rPr>
              <a:t>системы</a:t>
            </a:r>
          </a:p>
          <a:p>
            <a:pPr lvl="0">
              <a:buFont typeface="Wingdings" pitchFamily="2" charset="2"/>
              <a:buChar char="Ø"/>
            </a:pPr>
            <a:r>
              <a:rPr lang="ru-RU" sz="2400" dirty="0">
                <a:latin typeface="+mn-lt"/>
              </a:rPr>
              <a:t>Замедляет </a:t>
            </a:r>
            <a:r>
              <a:rPr lang="ru-RU" sz="2400" dirty="0" smtClean="0">
                <a:latin typeface="+mn-lt"/>
              </a:rPr>
              <a:t>«спешащие» </a:t>
            </a:r>
            <a:r>
              <a:rPr lang="ru-RU" sz="2400" dirty="0">
                <a:latin typeface="+mn-lt"/>
              </a:rPr>
              <a:t>и ускоряет «медленные» часы</a:t>
            </a:r>
          </a:p>
          <a:p>
            <a:pPr lvl="0"/>
            <a:endParaRPr lang="ru-RU" dirty="0"/>
          </a:p>
        </p:txBody>
      </p:sp>
      <p:sp>
        <p:nvSpPr>
          <p:cNvPr id="4" name="Полилиния 3"/>
          <p:cNvSpPr/>
          <p:nvPr/>
        </p:nvSpPr>
        <p:spPr>
          <a:xfrm>
            <a:off x="108000" y="3276110"/>
            <a:ext cx="3168000" cy="2951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Полилиния 4"/>
          <p:cNvSpPr/>
          <p:nvPr/>
        </p:nvSpPr>
        <p:spPr>
          <a:xfrm>
            <a:off x="3456000" y="3276110"/>
            <a:ext cx="3168000" cy="2951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6803999" y="3276110"/>
            <a:ext cx="3168000" cy="2951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3928" y="6187868"/>
            <a:ext cx="7149819" cy="137180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432000" indent="-324000" hangingPunct="0">
              <a:spcAft>
                <a:spcPts val="600"/>
              </a:spcAft>
              <a:buFont typeface="Wingdings" pitchFamily="2" charset="2"/>
              <a:buChar char="Ø"/>
            </a:pPr>
            <a:r>
              <a:rPr lang="ru-RU" sz="2400" b="0" i="0" u="none" strike="noStrike" kern="1200" cap="none" dirty="0" smtClean="0">
                <a:ln>
                  <a:noFill/>
                </a:ln>
                <a:ea typeface="Droid Sans Fallback" pitchFamily="2"/>
                <a:cs typeface="FreeSans" pitchFamily="2"/>
              </a:rPr>
              <a:t>Эффективен </a:t>
            </a:r>
            <a:r>
              <a:rPr lang="ru-RU" sz="2400" b="0" i="0" u="none" strike="noStrike" kern="1200" cap="none" dirty="0">
                <a:ln>
                  <a:noFill/>
                </a:ln>
                <a:ea typeface="Droid Sans Fallback" pitchFamily="2"/>
                <a:cs typeface="FreeSans" pitchFamily="2"/>
              </a:rPr>
              <a:t>для небольших систем</a:t>
            </a:r>
          </a:p>
          <a:p>
            <a:pPr marL="432000" indent="-324000" hangingPunct="0">
              <a:spcAft>
                <a:spcPts val="600"/>
              </a:spcAft>
              <a:buFont typeface="Wingdings" pitchFamily="2" charset="2"/>
              <a:buChar char="Ø"/>
            </a:pPr>
            <a:r>
              <a:rPr lang="ru-RU" sz="2400" b="0" i="0" u="none" strike="noStrike" kern="1200" cap="none" dirty="0" smtClean="0">
                <a:ln>
                  <a:noFill/>
                </a:ln>
                <a:ea typeface="Droid Sans Fallback" pitchFamily="2"/>
                <a:cs typeface="FreeSans" pitchFamily="2"/>
              </a:rPr>
              <a:t>Не </a:t>
            </a:r>
            <a:r>
              <a:rPr lang="ru-RU" sz="2400" b="0" i="0" u="none" strike="noStrike" kern="1200" cap="none" dirty="0">
                <a:ln>
                  <a:noFill/>
                </a:ln>
                <a:ea typeface="Droid Sans Fallback" pitchFamily="2"/>
                <a:cs typeface="FreeSans" pitchFamily="2"/>
              </a:rPr>
              <a:t>учитывает время передачи данных по </a:t>
            </a:r>
            <a:r>
              <a:rPr lang="ru-RU" sz="2400" b="0" i="0" u="none" strike="noStrike" kern="1200" cap="none" dirty="0" smtClean="0">
                <a:ln>
                  <a:noFill/>
                </a:ln>
                <a:ea typeface="Droid Sans Fallback" pitchFamily="2"/>
                <a:cs typeface="FreeSans" pitchFamily="2"/>
              </a:rPr>
              <a:t>сети</a:t>
            </a:r>
          </a:p>
          <a:p>
            <a:pPr marL="432000" indent="-324000" hangingPunct="0">
              <a:spcAft>
                <a:spcPts val="600"/>
              </a:spcAft>
              <a:buFont typeface="Wingdings" pitchFamily="2" charset="2"/>
              <a:buChar char="Ø"/>
            </a:pPr>
            <a:r>
              <a:rPr lang="ru-RU" sz="2400" b="0" i="0" u="none" strike="noStrike" kern="1200" cap="none" dirty="0" smtClean="0">
                <a:ln>
                  <a:noFill/>
                </a:ln>
                <a:ea typeface="Droid Sans Fallback" pitchFamily="2"/>
                <a:cs typeface="FreeSans" pitchFamily="2"/>
              </a:rPr>
              <a:t>«Плохие» узлы влияют на результирующее время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бычный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527</Words>
  <Application>Microsoft Office PowerPoint</Application>
  <PresentationFormat>Экран (4:3)</PresentationFormat>
  <Paragraphs>72</Paragraphs>
  <Slides>16</Slides>
  <Notes>16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Обычный</vt:lpstr>
      <vt:lpstr>Слайд 1</vt:lpstr>
      <vt:lpstr>Распределенная вычислительная система</vt:lpstr>
      <vt:lpstr>Распределенная вычислительная система</vt:lpstr>
      <vt:lpstr>Распределенная вычислительная система</vt:lpstr>
      <vt:lpstr>Постановка задачи</vt:lpstr>
      <vt:lpstr>Существующие алгоритмы пересчета времени Решение в сетевой подсистеме ядра Linux</vt:lpstr>
      <vt:lpstr>Существующие алгоритмы пересчета времени Решение в сетевой подсистеме ядра Linux</vt:lpstr>
      <vt:lpstr>Существующие алгоритмы пересчета времени Алгоритм Кристиана</vt:lpstr>
      <vt:lpstr>Существующие алгоритмы пересчета времени Алгоритм Беркли</vt:lpstr>
      <vt:lpstr>Существующие алгоритмы пересчета времени Другие алгоритмы</vt:lpstr>
      <vt:lpstr>Предложенный алгоритм Добавление узла в подсистему</vt:lpstr>
      <vt:lpstr>Предложенный алгоритм Взаимодействие узла с подсистемой</vt:lpstr>
      <vt:lpstr>Предложенный алгоритм Взаимодействие узла с подсистемой</vt:lpstr>
      <vt:lpstr>Архитектура ядра Linux</vt:lpstr>
      <vt:lpstr>Архитектура решения</vt:lpstr>
      <vt:lpstr>Итоги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Gerold</dc:creator>
  <cp:lastModifiedBy>User</cp:lastModifiedBy>
  <cp:revision>50</cp:revision>
  <dcterms:created xsi:type="dcterms:W3CDTF">2015-05-05T15:49:16Z</dcterms:created>
  <dcterms:modified xsi:type="dcterms:W3CDTF">2015-05-05T22:36:58Z</dcterms:modified>
</cp:coreProperties>
</file>