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1" r:id="rId3"/>
    <p:sldId id="262" r:id="rId4"/>
    <p:sldId id="274" r:id="rId5"/>
    <p:sldId id="275" r:id="rId6"/>
    <p:sldId id="277" r:id="rId7"/>
    <p:sldId id="278" r:id="rId8"/>
    <p:sldId id="279" r:id="rId9"/>
    <p:sldId id="281" r:id="rId10"/>
    <p:sldId id="273" r:id="rId11"/>
    <p:sldId id="269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A80B5-584F-4765-9714-C41ACF9FA911}" type="datetimeFigureOut">
              <a:rPr lang="es-AR" smtClean="0"/>
              <a:t>2/12/2022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D638094-AE53-4683-84A0-8DFEFCFEAF1C}" type="slidenum">
              <a:rPr lang="es-AR" smtClean="0"/>
              <a:t>‹Nº›</a:t>
            </a:fld>
            <a:endParaRPr lang="es-A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184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A80B5-584F-4765-9714-C41ACF9FA911}" type="datetimeFigureOut">
              <a:rPr lang="es-AR" smtClean="0"/>
              <a:t>2/12/2022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8094-AE53-4683-84A0-8DFEFCFEAF1C}" type="slidenum">
              <a:rPr lang="es-AR" smtClean="0"/>
              <a:t>‹Nº›</a:t>
            </a:fld>
            <a:endParaRPr lang="es-A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197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A80B5-584F-4765-9714-C41ACF9FA911}" type="datetimeFigureOut">
              <a:rPr lang="es-AR" smtClean="0"/>
              <a:t>2/12/2022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8094-AE53-4683-84A0-8DFEFCFEAF1C}" type="slidenum">
              <a:rPr lang="es-AR" smtClean="0"/>
              <a:t>‹Nº›</a:t>
            </a:fld>
            <a:endParaRPr lang="es-A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019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A80B5-584F-4765-9714-C41ACF9FA911}" type="datetimeFigureOut">
              <a:rPr lang="es-AR" smtClean="0"/>
              <a:t>2/12/2022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8094-AE53-4683-84A0-8DFEFCFEAF1C}" type="slidenum">
              <a:rPr lang="es-AR" smtClean="0"/>
              <a:t>‹Nº›</a:t>
            </a:fld>
            <a:endParaRPr lang="es-A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19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A80B5-584F-4765-9714-C41ACF9FA911}" type="datetimeFigureOut">
              <a:rPr lang="es-AR" smtClean="0"/>
              <a:t>2/12/2022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8094-AE53-4683-84A0-8DFEFCFEAF1C}" type="slidenum">
              <a:rPr lang="es-AR" smtClean="0"/>
              <a:t>‹Nº›</a:t>
            </a:fld>
            <a:endParaRPr lang="es-A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055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A80B5-584F-4765-9714-C41ACF9FA911}" type="datetimeFigureOut">
              <a:rPr lang="es-AR" smtClean="0"/>
              <a:t>2/12/2022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8094-AE53-4683-84A0-8DFEFCFEAF1C}" type="slidenum">
              <a:rPr lang="es-AR" smtClean="0"/>
              <a:t>‹Nº›</a:t>
            </a:fld>
            <a:endParaRPr lang="es-A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635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A80B5-584F-4765-9714-C41ACF9FA911}" type="datetimeFigureOut">
              <a:rPr lang="es-AR" smtClean="0"/>
              <a:t>2/12/2022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8094-AE53-4683-84A0-8DFEFCFEAF1C}" type="slidenum">
              <a:rPr lang="es-AR" smtClean="0"/>
              <a:t>‹Nº›</a:t>
            </a:fld>
            <a:endParaRPr lang="es-A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050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A80B5-584F-4765-9714-C41ACF9FA911}" type="datetimeFigureOut">
              <a:rPr lang="es-AR" smtClean="0"/>
              <a:t>2/12/2022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8094-AE53-4683-84A0-8DFEFCFEAF1C}" type="slidenum">
              <a:rPr lang="es-AR" smtClean="0"/>
              <a:t>‹Nº›</a:t>
            </a:fld>
            <a:endParaRPr lang="es-A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199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A80B5-584F-4765-9714-C41ACF9FA911}" type="datetimeFigureOut">
              <a:rPr lang="es-AR" smtClean="0"/>
              <a:t>2/12/2022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8094-AE53-4683-84A0-8DFEFCFEAF1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01820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A80B5-584F-4765-9714-C41ACF9FA911}" type="datetimeFigureOut">
              <a:rPr lang="es-AR" smtClean="0"/>
              <a:t>2/12/2022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8094-AE53-4683-84A0-8DFEFCFEAF1C}" type="slidenum">
              <a:rPr lang="es-AR" smtClean="0"/>
              <a:t>‹Nº›</a:t>
            </a:fld>
            <a:endParaRPr lang="es-A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71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A8A80B5-584F-4765-9714-C41ACF9FA911}" type="datetimeFigureOut">
              <a:rPr lang="es-AR" smtClean="0"/>
              <a:t>2/12/2022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8094-AE53-4683-84A0-8DFEFCFEAF1C}" type="slidenum">
              <a:rPr lang="es-AR" smtClean="0"/>
              <a:t>‹Nº›</a:t>
            </a:fld>
            <a:endParaRPr lang="es-A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968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A80B5-584F-4765-9714-C41ACF9FA911}" type="datetimeFigureOut">
              <a:rPr lang="es-AR" smtClean="0"/>
              <a:t>2/12/2022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D638094-AE53-4683-84A0-8DFEFCFEAF1C}" type="slidenum">
              <a:rPr lang="es-AR" smtClean="0"/>
              <a:t>‹Nº›</a:t>
            </a:fld>
            <a:endParaRPr lang="es-A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204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/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A3026F-A7A9-40A1-98DE-04BF1F286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7881" y="1793289"/>
            <a:ext cx="6965917" cy="1342747"/>
          </a:xfrm>
        </p:spPr>
        <p:txBody>
          <a:bodyPr>
            <a:normAutofit/>
          </a:bodyPr>
          <a:lstStyle/>
          <a:p>
            <a:r>
              <a:rPr lang="es-AR" sz="7200" dirty="0"/>
              <a:t>PROYECTO Yelp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FB0204-2A20-42B1-B2B8-325801C0C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7145"/>
            <a:ext cx="8637073" cy="2419771"/>
          </a:xfrm>
        </p:spPr>
        <p:txBody>
          <a:bodyPr>
            <a:noAutofit/>
          </a:bodyPr>
          <a:lstStyle/>
          <a:p>
            <a:r>
              <a:rPr lang="es-AR" sz="2000" dirty="0"/>
              <a:t>INTEGRANTES:                                                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dirty="0"/>
              <a:t>Gerónimo maggi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dirty="0"/>
              <a:t>Joel stanich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dirty="0"/>
              <a:t>Matías bonfanti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dirty="0"/>
              <a:t>León espitia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5F8F53E-3C26-4CD5-91FC-C4EE68BE2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665" y="1964532"/>
            <a:ext cx="1356573" cy="135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914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5FB541-A308-4D89-805E-4370ED6CE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11490"/>
            <a:ext cx="9603275" cy="76033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Dashboard</a:t>
            </a:r>
            <a:endParaRPr lang="es-AR" sz="4000" b="1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84D1DC54-BE8F-4069-AFC4-49E9CDB07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75" y="1950136"/>
            <a:ext cx="10253682" cy="4756176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A97EA86-5F1D-4B22-9637-C02F471E7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6" y="77171"/>
            <a:ext cx="1356573" cy="135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694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299F6F-F110-4870-A2C7-1DF702D64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85" y="1828800"/>
            <a:ext cx="8643154" cy="1600200"/>
          </a:xfrm>
        </p:spPr>
        <p:txBody>
          <a:bodyPr>
            <a:normAutofit/>
          </a:bodyPr>
          <a:lstStyle/>
          <a:p>
            <a:r>
              <a:rPr lang="es-AR" sz="6600" b="1" dirty="0"/>
              <a:t>MUCHAS GRACIAS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0CA3A0F-EBD5-439F-AE73-C8CC04006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6" y="77171"/>
            <a:ext cx="1356573" cy="135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087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299F6F-F110-4870-A2C7-1DF702D64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85" y="1541050"/>
            <a:ext cx="8643154" cy="1887950"/>
          </a:xfrm>
        </p:spPr>
        <p:txBody>
          <a:bodyPr>
            <a:normAutofit/>
          </a:bodyPr>
          <a:lstStyle/>
          <a:p>
            <a:r>
              <a:rPr lang="es-AR" sz="6600" b="1" dirty="0"/>
              <a:t>¿Hay preguntas? </a:t>
            </a:r>
          </a:p>
        </p:txBody>
      </p:sp>
      <p:pic>
        <p:nvPicPr>
          <p:cNvPr id="6146" name="Picture 2" descr="Preguntas y respuestas tras una presentación - Neurociencia con José Ramón  Alonso - Tú eres tu cerebro. Cómo salir de una depresión. Conoce el  Autismo. Apnea del sueño. Recupera el descanso. Cerebrópolis.">
            <a:extLst>
              <a:ext uri="{FF2B5EF4-FFF2-40B4-BE49-F238E27FC236}">
                <a16:creationId xmlns:a16="http://schemas.microsoft.com/office/drawing/2014/main" id="{FEBB9F1F-695E-4C6F-925D-E4918B65D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3640" y="1541050"/>
            <a:ext cx="2040949" cy="2031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DD9541C-A134-4336-BFC8-7B3C87A44F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6" y="77171"/>
            <a:ext cx="1356573" cy="135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76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60B11E-73C1-472F-B692-27E86896A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63646"/>
            <a:ext cx="9603275" cy="74019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DIAGRAMA DE GANTT</a:t>
            </a:r>
            <a:endParaRPr lang="es-AR" sz="4000" b="1" dirty="0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E79CC584-A8EC-4753-8E8C-2E525642AF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42" y="2011656"/>
            <a:ext cx="11922516" cy="3552604"/>
          </a:xfr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952ADD0-8219-4107-A76E-048F25604C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6" y="77171"/>
            <a:ext cx="1356573" cy="135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910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7798BA3A-7706-4DE1-B61C-04996FDA5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103" y="1967404"/>
            <a:ext cx="8719793" cy="4716199"/>
          </a:xfr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A0A53690-2FCC-4E7D-96E0-2107AA71A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63646"/>
            <a:ext cx="9603275" cy="74019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Workflow actualizado</a:t>
            </a:r>
            <a:endParaRPr lang="es-AR" sz="40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C7AA05F-8386-4610-8E12-17155B1B32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6" y="77171"/>
            <a:ext cx="1356573" cy="135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7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E52F69-D1F3-4AC1-9EBF-A8D0C1F3B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34932"/>
            <a:ext cx="7011031" cy="910307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machine learning</a:t>
            </a:r>
            <a:endParaRPr lang="es-AR" sz="4800" b="1" dirty="0"/>
          </a:p>
        </p:txBody>
      </p:sp>
      <p:pic>
        <p:nvPicPr>
          <p:cNvPr id="1026" name="Picture 2" descr="Machine Learning': definición, tipos y aplicaciones prácticas - Iberdrola">
            <a:extLst>
              <a:ext uri="{FF2B5EF4-FFF2-40B4-BE49-F238E27FC236}">
                <a16:creationId xmlns:a16="http://schemas.microsoft.com/office/drawing/2014/main" id="{76C36C82-8300-4543-9D6C-98E94152F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508" y="1989986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C286FC8-D18C-41EE-BA05-5F1E475122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6" y="77171"/>
            <a:ext cx="1356573" cy="135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866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EA23B-3B77-4653-A23B-49993B12D516}"/>
              </a:ext>
            </a:extLst>
          </p:cNvPr>
          <p:cNvSpPr txBox="1">
            <a:spLocks/>
          </p:cNvSpPr>
          <p:nvPr/>
        </p:nvSpPr>
        <p:spPr>
          <a:xfrm>
            <a:off x="1514321" y="216274"/>
            <a:ext cx="9603275" cy="76033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/>
              <a:t>ESTADISTICAS SOBRE LAS RESE</a:t>
            </a:r>
            <a:r>
              <a:rPr lang="es-AR" sz="4000" b="1"/>
              <a:t>ÑAS</a:t>
            </a:r>
            <a:endParaRPr lang="es-AR" sz="40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B48C30-77EC-48D5-91AE-9B4487A539F0}"/>
              </a:ext>
            </a:extLst>
          </p:cNvPr>
          <p:cNvSpPr txBox="1">
            <a:spLocks/>
          </p:cNvSpPr>
          <p:nvPr/>
        </p:nvSpPr>
        <p:spPr>
          <a:xfrm>
            <a:off x="186965" y="972820"/>
            <a:ext cx="11818070" cy="5128662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MX" sz="3300" dirty="0">
                <a:latin typeface="var(--list--font-family)"/>
              </a:rPr>
              <a:t>El 90% de los consumidores leen opiniones online de otros usuarios antes de acudir al establecimiento físico.</a:t>
            </a:r>
          </a:p>
          <a:p>
            <a:endParaRPr lang="es-MX" sz="3300" dirty="0">
              <a:latin typeface="var(--list--font-family)"/>
            </a:endParaRPr>
          </a:p>
          <a:p>
            <a:r>
              <a:rPr lang="es-MX" sz="3300" dirty="0">
                <a:latin typeface="var(--list--font-family)"/>
              </a:rPr>
              <a:t>El 88% de los consumidores le dan tanta veracidad a las opiniones online como a una recomendación personal de amigos o conocidos.</a:t>
            </a:r>
          </a:p>
          <a:p>
            <a:endParaRPr lang="es-MX" sz="3300" dirty="0">
              <a:latin typeface="var(--list--font-family)"/>
            </a:endParaRPr>
          </a:p>
          <a:p>
            <a:r>
              <a:rPr lang="es-MX" sz="3300" dirty="0">
                <a:latin typeface="var(--list--font-family)"/>
              </a:rPr>
              <a:t>Los consumidores están dispuestos a gastar hasta un 31% más en aquellos negocios con reseñas u opiniones excelentes.</a:t>
            </a:r>
          </a:p>
          <a:p>
            <a:endParaRPr lang="es-MX" sz="3300" dirty="0">
              <a:latin typeface="var(--list--font-family)"/>
            </a:endParaRPr>
          </a:p>
          <a:p>
            <a:r>
              <a:rPr lang="es-MX" sz="3300" dirty="0">
                <a:latin typeface="var(--list--font-family)"/>
              </a:rPr>
              <a:t>El 72% de los usuarios reconocen que leer reseñas positivas sobre un negocio aumenta su confianza en ellos.</a:t>
            </a:r>
          </a:p>
          <a:p>
            <a:endParaRPr lang="es-MX" sz="3300" dirty="0">
              <a:latin typeface="var(--list--font-family)"/>
            </a:endParaRPr>
          </a:p>
          <a:p>
            <a:r>
              <a:rPr lang="es-MX" sz="3300" dirty="0">
                <a:latin typeface="var(--list--font-family)"/>
              </a:rPr>
              <a:t>El 92% de los usuarios visitaría un negocio local si éste tiene 4 o más estrellas positivas en sus reseñas.</a:t>
            </a:r>
          </a:p>
          <a:p>
            <a:endParaRPr lang="es-MX" sz="3300" dirty="0">
              <a:latin typeface="var(--list--font-family)"/>
            </a:endParaRPr>
          </a:p>
          <a:p>
            <a:r>
              <a:rPr lang="es-MX" sz="3300" dirty="0">
                <a:latin typeface="var(--list--font-family)"/>
              </a:rPr>
              <a:t>El 86% de los consumidores renunciarían a comprar en un negocio con mayoría de reseñas negativas.</a:t>
            </a:r>
          </a:p>
          <a:p>
            <a:endParaRPr lang="es-MX" sz="3300" dirty="0">
              <a:latin typeface="var(--list--font-family)"/>
            </a:endParaRPr>
          </a:p>
          <a:p>
            <a:r>
              <a:rPr lang="es-MX" sz="3300" dirty="0">
                <a:latin typeface="var(--list--font-family)"/>
              </a:rPr>
              <a:t>Según Yelp, un aumento de una estrella de valoración en las reseñas de un negocio, puede llevar a un aumento de entre un 5% y un 9% en su facturación.</a:t>
            </a:r>
          </a:p>
          <a:p>
            <a:pPr marL="457200" indent="-457200">
              <a:buFont typeface="+mj-lt"/>
              <a:buAutoNum type="arabicPeriod"/>
            </a:pP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37FACF5-8BBF-4CE1-B38D-54C996994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7" y="77172"/>
            <a:ext cx="743980" cy="74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016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F948B-4430-4316-96A1-BF875C710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sz="4000" b="1" dirty="0"/>
              <a:t>Análisis Review  yelp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1C0735-80A0-4655-9895-C472A12EA0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0" y="2010878"/>
            <a:ext cx="4746079" cy="3448595"/>
          </a:xfrm>
        </p:spPr>
        <p:txBody>
          <a:bodyPr>
            <a:normAutofit fontScale="92500" lnSpcReduction="10000"/>
          </a:bodyPr>
          <a:lstStyle/>
          <a:p>
            <a:r>
              <a:rPr lang="es-AR" sz="2400" dirty="0"/>
              <a:t>Algoritmo de Clasificación Yelp</a:t>
            </a:r>
          </a:p>
          <a:p>
            <a:r>
              <a:rPr lang="es-AR" sz="2400" dirty="0"/>
              <a:t>Análisis cantidad de palabras por revisión:</a:t>
            </a:r>
          </a:p>
          <a:p>
            <a:pPr marL="457200" indent="-457200">
              <a:buFont typeface="+mj-lt"/>
              <a:buAutoNum type="arabicPeriod"/>
            </a:pPr>
            <a:r>
              <a:rPr lang="es-AR" sz="2400" dirty="0"/>
              <a:t>Máxima: 1006</a:t>
            </a:r>
          </a:p>
          <a:p>
            <a:pPr marL="457200" indent="-457200">
              <a:buFont typeface="+mj-lt"/>
              <a:buAutoNum type="arabicPeriod"/>
            </a:pPr>
            <a:r>
              <a:rPr lang="es-AR" sz="2400" dirty="0"/>
              <a:t>Media: 103</a:t>
            </a:r>
          </a:p>
          <a:p>
            <a:pPr marL="457200" indent="-457200">
              <a:buFont typeface="+mj-lt"/>
              <a:buAutoNum type="arabicPeriod"/>
            </a:pPr>
            <a:r>
              <a:rPr lang="es-AR" sz="2400" dirty="0"/>
              <a:t>Mínima: 6</a:t>
            </a:r>
          </a:p>
          <a:p>
            <a:r>
              <a:rPr lang="es-AR" sz="2400" dirty="0"/>
              <a:t>Tiempo de respuesta del local.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AED41F9-A24E-43D1-9CBF-AABB16EB84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03793" y="2084168"/>
            <a:ext cx="4978603" cy="344859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796D05F-ADDD-46D4-AF53-00F018C7AC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6" y="77171"/>
            <a:ext cx="1356573" cy="135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224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143D8-93C4-45F3-9615-602EB1097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sz="4000" b="1" dirty="0"/>
              <a:t>Modelo del Ml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42C5AC-0701-4B96-93C3-9BE31321A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081" y="2015732"/>
            <a:ext cx="4625774" cy="3450613"/>
          </a:xfrm>
        </p:spPr>
        <p:txBody>
          <a:bodyPr>
            <a:normAutofit/>
          </a:bodyPr>
          <a:lstStyle/>
          <a:p>
            <a:r>
              <a:rPr lang="es-AR" sz="2200" dirty="0"/>
              <a:t>Interpretación de review mediante análisis de sentimientos</a:t>
            </a:r>
          </a:p>
          <a:p>
            <a:endParaRPr lang="es-AR" sz="2200" dirty="0"/>
          </a:p>
          <a:p>
            <a:r>
              <a:rPr lang="es-AR" sz="2200" dirty="0"/>
              <a:t>Resumen de review</a:t>
            </a:r>
          </a:p>
          <a:p>
            <a:endParaRPr lang="es-AR" sz="2200" dirty="0"/>
          </a:p>
          <a:p>
            <a:r>
              <a:rPr lang="es-AR" sz="2200" dirty="0"/>
              <a:t>Sistema de respuesta personalizada</a:t>
            </a:r>
          </a:p>
          <a:p>
            <a:pPr marL="0" indent="0">
              <a:buNone/>
            </a:pPr>
            <a:endParaRPr lang="es-A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76D8433-64CC-4A79-904F-4D910C420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737" y="2956219"/>
            <a:ext cx="3296385" cy="1325563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A57683F6-249F-40BF-9334-421B7C057E4E}"/>
              </a:ext>
            </a:extLst>
          </p:cNvPr>
          <p:cNvCxnSpPr>
            <a:cxnSpLocks/>
          </p:cNvCxnSpPr>
          <p:nvPr/>
        </p:nvCxnSpPr>
        <p:spPr>
          <a:xfrm flipV="1">
            <a:off x="4663122" y="2321598"/>
            <a:ext cx="1765959" cy="634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D58A58AD-B0E4-4092-80D8-41A62081D805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4663122" y="3640135"/>
            <a:ext cx="1765959" cy="100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8E968263-9637-4EF5-B4D0-9116D47288DC}"/>
              </a:ext>
            </a:extLst>
          </p:cNvPr>
          <p:cNvCxnSpPr>
            <a:cxnSpLocks/>
          </p:cNvCxnSpPr>
          <p:nvPr/>
        </p:nvCxnSpPr>
        <p:spPr>
          <a:xfrm>
            <a:off x="4663122" y="4236661"/>
            <a:ext cx="1765959" cy="553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n 17">
            <a:extLst>
              <a:ext uri="{FF2B5EF4-FFF2-40B4-BE49-F238E27FC236}">
                <a16:creationId xmlns:a16="http://schemas.microsoft.com/office/drawing/2014/main" id="{52E60E8E-27E3-4F03-9E63-AA9FA98C5D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6" y="77171"/>
            <a:ext cx="1356573" cy="135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095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A823DD-344D-4C0D-985B-95FE5E641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239" y="2545340"/>
            <a:ext cx="5747839" cy="1012929"/>
          </a:xfrm>
        </p:spPr>
        <p:txBody>
          <a:bodyPr>
            <a:normAutofit/>
          </a:bodyPr>
          <a:lstStyle/>
          <a:p>
            <a:pPr algn="ctr"/>
            <a:r>
              <a:rPr lang="es-AR" sz="4800" b="1" dirty="0"/>
              <a:t>Data analytics</a:t>
            </a:r>
          </a:p>
        </p:txBody>
      </p:sp>
      <p:pic>
        <p:nvPicPr>
          <p:cNvPr id="2050" name="Picture 2" descr="Big Data Analytics para publicadores: cómo atraer y retener a más usuarios  - Tail Blog : Tail Blog">
            <a:extLst>
              <a:ext uri="{FF2B5EF4-FFF2-40B4-BE49-F238E27FC236}">
                <a16:creationId xmlns:a16="http://schemas.microsoft.com/office/drawing/2014/main" id="{88BAF029-ED3D-44A4-A824-0DFFDCA20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422" y="1929494"/>
            <a:ext cx="28098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A51EE53-543E-4B81-BF8D-4DF895F02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6" y="77171"/>
            <a:ext cx="1356573" cy="135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249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A2ECE4-6CAE-4B76-97AA-50D4B9F24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sz="4000" b="1" dirty="0"/>
              <a:t>Paleta de colores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D69ADC4-A4E4-4569-89AB-999AA614B9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262" y="2053832"/>
            <a:ext cx="3449638" cy="3449638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EB96210-36BA-429F-876C-7FD2DE7BD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639" y="2053832"/>
            <a:ext cx="3449638" cy="344963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E342796-9A98-49EF-A894-C836EC4E86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6" y="77171"/>
            <a:ext cx="1356573" cy="135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074491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Presentacion proyecto Yelp</Template>
  <TotalTime>203</TotalTime>
  <Words>240</Words>
  <Application>Microsoft Office PowerPoint</Application>
  <PresentationFormat>Panorámica</PresentationFormat>
  <Paragraphs>41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var(--list--font-family)</vt:lpstr>
      <vt:lpstr>Galería</vt:lpstr>
      <vt:lpstr>PROYECTO Yelp </vt:lpstr>
      <vt:lpstr>DIAGRAMA DE GANTT</vt:lpstr>
      <vt:lpstr>Workflow actualizado</vt:lpstr>
      <vt:lpstr>machine learning</vt:lpstr>
      <vt:lpstr>Presentación de PowerPoint</vt:lpstr>
      <vt:lpstr>Análisis Review  yelp</vt:lpstr>
      <vt:lpstr>Modelo del Ml</vt:lpstr>
      <vt:lpstr>Data analytics</vt:lpstr>
      <vt:lpstr>Paleta de colores</vt:lpstr>
      <vt:lpstr>Dashboard</vt:lpstr>
      <vt:lpstr>MUCHAS GRACIAS </vt:lpstr>
      <vt:lpstr>¿Hay preguntas?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Yelp </dc:title>
  <dc:creator>Usuario</dc:creator>
  <cp:lastModifiedBy>Usuario</cp:lastModifiedBy>
  <cp:revision>10</cp:revision>
  <dcterms:created xsi:type="dcterms:W3CDTF">2022-12-01T21:46:32Z</dcterms:created>
  <dcterms:modified xsi:type="dcterms:W3CDTF">2022-12-02T16:30:49Z</dcterms:modified>
</cp:coreProperties>
</file>