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7" r:id="rId5"/>
    <p:sldId id="286" r:id="rId6"/>
    <p:sldId id="260" r:id="rId7"/>
    <p:sldId id="288" r:id="rId8"/>
    <p:sldId id="280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85794" autoAdjust="0"/>
  </p:normalViewPr>
  <p:slideViewPr>
    <p:cSldViewPr snapToGrid="0">
      <p:cViewPr varScale="1">
        <p:scale>
          <a:sx n="56" d="100"/>
          <a:sy n="56" d="100"/>
        </p:scale>
        <p:origin x="102" y="1356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3F566E-A994-4E50-A92B-5444E755CBEC}" type="datetime1">
              <a:rPr lang="es-ES" smtClean="0"/>
              <a:t>26/04/2021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0DF8-FD10-4451-A621-19CA56993D13}" type="datetime1">
              <a:rPr lang="es-ES" smtClean="0"/>
              <a:pPr/>
              <a:t>26/04/2021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57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080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20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91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larg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 title="Gráfico de superposición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es-ES" noProof="0" dirty="0"/>
              <a:t>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4" name="Forma libre: Forma 13" title="Flecha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Forma libre: Forma 14" title="Flecha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elemento</a:t>
            </a:r>
          </a:p>
        </p:txBody>
      </p:sp>
      <p:sp>
        <p:nvSpPr>
          <p:cNvPr id="41" name="Marcador de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Mes, año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39" name="Marcador de texto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4" name="Marcador de posición de imagen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5" name="Marcador de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7" name="Marcador de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8" name="Marcador de posición de imagen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4" name="Marcador de posición de imagen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5" name="Marcador de posición de imagen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6" name="Marcador de posición de imagen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59" name="Marcador de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Muchas </a:t>
            </a:r>
            <a:br>
              <a:rPr lang="es-ES" noProof="0" dirty="0"/>
            </a:br>
            <a:r>
              <a:rPr lang="es-ES" noProof="0" dirty="0"/>
              <a:t>gracias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ítulo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Nombre completo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Teléfono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Correo electrónico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Sitio web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22" title="Gráfico de superposición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Opción de portada de presentación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Rectángulo 25" title="Gráfico de superposición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 title="Gráfico de superposición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Opción de portada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9" name="Rectángulo 8" title="Gráfico de superposición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 descr="Gráfico de título de portada (puede moverme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21" name="Grupo 20" descr="Gráfico de título de portada (puede moverme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26" name="Grupo 25" descr="Gráfico de título de portada (puede girar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 con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es-ES" noProof="0" dirty="0"/>
              <a:t>Inserte o arrastre y coloque su foto2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31" name="Marcador de posición de imagen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de imagen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5" name="Marcador de posición de imagen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Marcador de posición de imagen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0" name="Marcador de posición de imagen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la foto </a:t>
            </a:r>
            <a:br>
              <a:rPr lang="es-ES" noProof="0" dirty="0"/>
            </a:br>
            <a:r>
              <a:rPr lang="es-ES" noProof="0" dirty="0"/>
              <a:t>después utilice Enviar al fondo para conseguir un efecto superposición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posición de imagen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la foto </a:t>
            </a:r>
            <a:br>
              <a:rPr lang="es-ES" noProof="0" dirty="0"/>
            </a:br>
            <a:r>
              <a:rPr lang="es-ES" noProof="0" dirty="0"/>
              <a:t>después utilice Enviar al fondo para conseguir un efecto superposición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3" name="Marcador de posición de imagen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4" name="Marcador de texto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7" name="Marcador de posición de imagen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2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7" name="Marcador de posición de imagen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3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41" name="Marcador de posición de imagen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4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Inserte o arrastre y coloque su diseño de la pantalla aquí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 dirty="0"/>
              <a:t>2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 dirty="0"/>
              <a:t>Encabezado de sección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 dirty="0"/>
              <a:t>Encabezado de la sección</a:t>
            </a:r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es-ES" noProof="0" dirty="0"/>
              <a:t>Encabezado de la sección</a:t>
            </a: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2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3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6600" dirty="0" err="1"/>
              <a:t>S</a:t>
            </a:r>
            <a:r>
              <a:rPr lang="es-ES" dirty="0" err="1"/>
              <a:t>elf-</a:t>
            </a:r>
            <a:r>
              <a:rPr lang="es-ES" sz="6600" dirty="0" err="1"/>
              <a:t>O</a:t>
            </a:r>
            <a:r>
              <a:rPr lang="es-ES" dirty="0" err="1"/>
              <a:t>rganizing</a:t>
            </a:r>
            <a:r>
              <a:rPr lang="es-ES" dirty="0"/>
              <a:t> </a:t>
            </a:r>
            <a:r>
              <a:rPr lang="es-ES" sz="6600" dirty="0" err="1"/>
              <a:t>M</a:t>
            </a:r>
            <a:r>
              <a:rPr lang="es-ES" dirty="0" err="1"/>
              <a:t>aps</a:t>
            </a:r>
            <a:r>
              <a:rPr lang="es-ES" dirty="0"/>
              <a:t> (SOM)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sz="2400" noProof="1"/>
              <a:t>Redes neuronales</a:t>
            </a:r>
          </a:p>
        </p:txBody>
      </p:sp>
      <p:sp>
        <p:nvSpPr>
          <p:cNvPr id="8" name="Elipse 7" descr="Gráfico de título de portada (puede moverme)">
            <a:extLst>
              <a:ext uri="{FF2B5EF4-FFF2-40B4-BE49-F238E27FC236}">
                <a16:creationId xmlns:a16="http://schemas.microsoft.com/office/drawing/2014/main" id="{3CF620E7-F992-48DE-A308-0A6B4F1E45E4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grpSp>
        <p:nvGrpSpPr>
          <p:cNvPr id="9" name="Grupo 8" descr="Gráfico de título de portada (puede moverme)">
            <a:extLst>
              <a:ext uri="{FF2B5EF4-FFF2-40B4-BE49-F238E27FC236}">
                <a16:creationId xmlns:a16="http://schemas.microsoft.com/office/drawing/2014/main" id="{D013B526-9255-484A-8176-C9CA7C769E59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12" name="Grupo 11" descr="Gráfico de título de portada (puede girarme)">
            <a:extLst>
              <a:ext uri="{FF2B5EF4-FFF2-40B4-BE49-F238E27FC236}">
                <a16:creationId xmlns:a16="http://schemas.microsoft.com/office/drawing/2014/main" id="{8A692E72-0865-44D7-A065-B2F07C21C818}"/>
              </a:ext>
            </a:extLst>
          </p:cNvPr>
          <p:cNvGrpSpPr/>
          <p:nvPr/>
        </p:nvGrpSpPr>
        <p:grpSpPr>
          <a:xfrm>
            <a:off x="2026441" y="708255"/>
            <a:ext cx="2678654" cy="2720745"/>
            <a:chOff x="1952144" y="833521"/>
            <a:chExt cx="2678654" cy="2720745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nspiración biológica de las redes neuronales artificiales - SoldAI">
            <a:extLst>
              <a:ext uri="{FF2B5EF4-FFF2-40B4-BE49-F238E27FC236}">
                <a16:creationId xmlns:a16="http://schemas.microsoft.com/office/drawing/2014/main" id="{ABBD80D7-F1AC-4074-9AB8-686275E0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541" y="-28574"/>
            <a:ext cx="12523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Señal digital durante la noche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ángulo 6" title="Gráfico de superposición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1" y="3914259"/>
            <a:ext cx="631856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Rectángulo 7" title="Gráfico de superposición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-10" y="1"/>
            <a:ext cx="6318559" cy="3913794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5" y="3907857"/>
            <a:ext cx="5240936" cy="1532849"/>
          </a:xfrm>
        </p:spPr>
        <p:txBody>
          <a:bodyPr rtlCol="0"/>
          <a:lstStyle/>
          <a:p>
            <a:pPr rtl="0"/>
            <a:r>
              <a:rPr lang="es-ES" dirty="0"/>
              <a:t>Mapas autoorganizados (</a:t>
            </a:r>
            <a:r>
              <a:rPr lang="es-ES" dirty="0" err="1"/>
              <a:t>Som</a:t>
            </a:r>
            <a:r>
              <a:rPr lang="es-ES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Montes Barreras Luis Geronimo</a:t>
            </a:r>
            <a:endParaRPr lang="es-ES" noProof="1"/>
          </a:p>
        </p:txBody>
      </p:sp>
      <p:pic>
        <p:nvPicPr>
          <p:cNvPr id="9" name="Imagen 8" descr="Logotipo de Contos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Elipse 10" descr="Gráfico de título de portada (puede moverme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grpSp>
        <p:nvGrpSpPr>
          <p:cNvPr id="21" name="Grupo 20" descr="Gráfico de título de portada (puede moverme)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2" name="Grupo 21" descr="Gráfico de título de portada (puede girarme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ector recto 14" descr="elemento decorativo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 descr="elemento decorativo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>
            <a:extLst>
              <a:ext uri="{FF2B5EF4-FFF2-40B4-BE49-F238E27FC236}">
                <a16:creationId xmlns:a16="http://schemas.microsoft.com/office/drawing/2014/main" id="{8CC7E606-75A1-44AB-B625-2573EB5EC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11"/>
          <a:stretch/>
        </p:blipFill>
        <p:spPr bwMode="auto">
          <a:xfrm>
            <a:off x="6312641" y="0"/>
            <a:ext cx="58931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 title="Gráfico de superposición">
            <a:extLst>
              <a:ext uri="{FF2B5EF4-FFF2-40B4-BE49-F238E27FC236}">
                <a16:creationId xmlns:a16="http://schemas.microsoft.com/office/drawing/2014/main" id="{049BEB83-4C85-4EEB-A217-760F5BF7B0A3}"/>
              </a:ext>
            </a:extLst>
          </p:cNvPr>
          <p:cNvSpPr/>
          <p:nvPr/>
        </p:nvSpPr>
        <p:spPr bwMode="ltGray">
          <a:xfrm>
            <a:off x="6319821" y="-1"/>
            <a:ext cx="5870895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113" y="444531"/>
            <a:ext cx="7827219" cy="720000"/>
          </a:xfrm>
        </p:spPr>
        <p:txBody>
          <a:bodyPr rtlCol="0"/>
          <a:lstStyle/>
          <a:p>
            <a:pPr algn="ctr" rtl="0"/>
            <a:r>
              <a:rPr lang="es-ES" dirty="0"/>
              <a:t>Ejemplo</a:t>
            </a:r>
            <a:br>
              <a:rPr lang="es-ES" dirty="0"/>
            </a:b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935" y="1634326"/>
            <a:ext cx="6521961" cy="902273"/>
          </a:xfrm>
        </p:spPr>
        <p:txBody>
          <a:bodyPr rtlCol="0"/>
          <a:lstStyle/>
          <a:p>
            <a:pPr algn="ctr" rtl="0"/>
            <a:r>
              <a:rPr lang="es-ES" sz="5400" noProof="1"/>
              <a:t>Pesos iniciales:</a:t>
            </a:r>
          </a:p>
        </p:txBody>
      </p:sp>
      <p:grpSp>
        <p:nvGrpSpPr>
          <p:cNvPr id="31" name="Grupo 30" descr="elemento decorativo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87828" y="708255"/>
            <a:ext cx="4025781" cy="2720745"/>
            <a:chOff x="7699827" y="846814"/>
            <a:chExt cx="4025781" cy="2720745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F9B227C5-D8F7-45D7-8797-CE8F4E1967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2174" y="2482130"/>
            <a:ext cx="10883653" cy="2084643"/>
          </a:xfrm>
          <a:prstGeom prst="rect">
            <a:avLst/>
          </a:prstGeom>
        </p:spPr>
      </p:pic>
      <p:sp>
        <p:nvSpPr>
          <p:cNvPr id="26" name="Subtítulo 3">
            <a:extLst>
              <a:ext uri="{FF2B5EF4-FFF2-40B4-BE49-F238E27FC236}">
                <a16:creationId xmlns:a16="http://schemas.microsoft.com/office/drawing/2014/main" id="{0395AA04-C4FE-41DA-957A-95749D89402F}"/>
              </a:ext>
            </a:extLst>
          </p:cNvPr>
          <p:cNvSpPr txBox="1">
            <a:spLocks/>
          </p:cNvSpPr>
          <p:nvPr/>
        </p:nvSpPr>
        <p:spPr>
          <a:xfrm>
            <a:off x="1329934" y="4982099"/>
            <a:ext cx="6521961" cy="9022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noProof="1"/>
              <a:t>Entrada: -1, 1, 0.5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113" y="444531"/>
            <a:ext cx="7827219" cy="720000"/>
          </a:xfrm>
        </p:spPr>
        <p:txBody>
          <a:bodyPr rtlCol="0"/>
          <a:lstStyle/>
          <a:p>
            <a:pPr algn="ctr" rtl="0"/>
            <a:r>
              <a:rPr lang="es-ES" dirty="0"/>
              <a:t>Ejemplo</a:t>
            </a:r>
            <a:br>
              <a:rPr lang="es-ES" dirty="0"/>
            </a:b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935" y="1634326"/>
            <a:ext cx="9935537" cy="902273"/>
          </a:xfrm>
        </p:spPr>
        <p:txBody>
          <a:bodyPr rtlCol="0"/>
          <a:lstStyle/>
          <a:p>
            <a:pPr algn="ctr" rtl="0"/>
            <a:r>
              <a:rPr lang="es-ES" sz="5400" noProof="1"/>
              <a:t>Calculo de la distancia euclidiana</a:t>
            </a:r>
          </a:p>
        </p:txBody>
      </p:sp>
      <p:grpSp>
        <p:nvGrpSpPr>
          <p:cNvPr id="31" name="Grupo 30" descr="elemento decorativo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87828" y="708255"/>
            <a:ext cx="4025781" cy="2720745"/>
            <a:chOff x="7699827" y="846814"/>
            <a:chExt cx="4025781" cy="2720745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n 26">
            <a:extLst>
              <a:ext uri="{FF2B5EF4-FFF2-40B4-BE49-F238E27FC236}">
                <a16:creationId xmlns:a16="http://schemas.microsoft.com/office/drawing/2014/main" id="{5C36F6FB-7F48-49ED-8026-48250DCFC6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05" y="2855197"/>
            <a:ext cx="9431357" cy="77685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550D903-BCDD-4F1E-BDFB-FF8BD6CFF1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44395" y="3889354"/>
            <a:ext cx="9431357" cy="8454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8B2B3E3-2965-4EEC-8E32-F22B052B2EB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4" y="4992057"/>
            <a:ext cx="9431357" cy="7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 title="Gráfico de superposición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noProof="1"/>
              <a:t>Montes Barreras Luis Geronimo</a:t>
            </a:r>
          </a:p>
        </p:txBody>
      </p:sp>
      <p:cxnSp>
        <p:nvCxnSpPr>
          <p:cNvPr id="20" name="Conector recto 19" descr="elemento decorativo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 descr="elemento decorativo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 descr="Logotipo de Contos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Conector recto 22" descr="elemento decorativo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áfico 11" descr="Usuario" title="Icono: nombre del moderador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46_TF12041065.potx" id="{A92A1D54-A9A2-4333-A5A2-F3FCAC685293}" vid="{B9FAE331-3A64-42DF-A1BC-BDD6CE71085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discurso de ciencia, tecnología, ingeniería y matemáticas</Template>
  <TotalTime>254</TotalTime>
  <Words>50</Words>
  <Application>Microsoft Office PowerPoint</Application>
  <PresentationFormat>Panorámica</PresentationFormat>
  <Paragraphs>18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Tema de Office</vt:lpstr>
      <vt:lpstr>Self-Organizing Maps (SOM)</vt:lpstr>
      <vt:lpstr>Mapas autoorganizados (Som)</vt:lpstr>
      <vt:lpstr>Ejemplo </vt:lpstr>
      <vt:lpstr>Ejemplo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Mapas autoorganizado</dc:title>
  <dc:creator>URIBE SALAZAR BRICEYDA JANETH</dc:creator>
  <cp:lastModifiedBy>URIBE SALAZAR BRICEYDA JANETH</cp:lastModifiedBy>
  <cp:revision>18</cp:revision>
  <dcterms:created xsi:type="dcterms:W3CDTF">2021-04-23T14:36:01Z</dcterms:created>
  <dcterms:modified xsi:type="dcterms:W3CDTF">2021-04-26T21:55:36Z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