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embeddedFontLst>
    <p:embeddedFont>
      <p:font typeface="Libre Franklin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ibre Franklin Thin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9" roundtripDataSignature="AMtx7mif9itNaJ1pOu2BWHSsmRZ7fXoq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ABD9D3-A2E3-441D-9098-68D7FBA67E99}">
  <a:tblStyle styleId="{9CABD9D3-A2E3-441D-9098-68D7FBA67E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LibreFranklinThin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LibreFranklinThin-italic.fntdata"/><Relationship Id="rId14" Type="http://schemas.openxmlformats.org/officeDocument/2006/relationships/slide" Target="slides/slide8.xml"/><Relationship Id="rId36" Type="http://schemas.openxmlformats.org/officeDocument/2006/relationships/font" Target="fonts/LibreFranklinThin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LibreFranklinThin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0afbb93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0afbb9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05c049ebd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05c049eb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05c049ebd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05c049eb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05c049ebd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05c049eb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05c049ebd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05c049eb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089f3f4fd_0_5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089f3f4fd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089f3f4fd_0_4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089f3f4f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05c049ebd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05c049eb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05c049ebd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05c049eb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5c049eb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5c049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05c049ebd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05c049eb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05c049eb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05c049e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-2380" y="-925"/>
            <a:ext cx="9146380" cy="6858925"/>
          </a:xfrm>
          <a:custGeom>
            <a:rect b="b" l="l" r="r" t="t"/>
            <a:pathLst>
              <a:path extrusionOk="0" h="2002901" w="335280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6;p10"/>
          <p:cNvSpPr txBox="1"/>
          <p:nvPr>
            <p:ph type="ctrTitle"/>
          </p:nvPr>
        </p:nvSpPr>
        <p:spPr>
          <a:xfrm rot="-2460000">
            <a:off x="817112" y="1730403"/>
            <a:ext cx="5648623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Thi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 rot="-2460000">
            <a:off x="1212277" y="2470925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25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2793506" y="-869917"/>
            <a:ext cx="3579849" cy="752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 rot="5400000">
            <a:off x="5318919" y="1585120"/>
            <a:ext cx="46783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 rot="5400000">
            <a:off x="1127919" y="-396080"/>
            <a:ext cx="46783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/>
        </p:nvSpPr>
        <p:spPr>
          <a:xfrm>
            <a:off x="-2380" y="-925"/>
            <a:ext cx="9146380" cy="6858925"/>
          </a:xfrm>
          <a:custGeom>
            <a:rect b="b" l="l" r="r" t="t"/>
            <a:pathLst>
              <a:path extrusionOk="0" h="2002901" w="335280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 rot="-2460000">
            <a:off x="819399" y="1726737"/>
            <a:ext cx="5650992" cy="120750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Thin"/>
              <a:buNone/>
              <a:defRPr b="0" i="0" sz="3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 rot="-2460000">
            <a:off x="1216152" y="2468304"/>
            <a:ext cx="6510528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22960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4700016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822960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819150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4700016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4700016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" name="Google Shape;62;p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17"/>
          <p:cNvSpPr txBox="1"/>
          <p:nvPr>
            <p:ph type="title"/>
          </p:nvPr>
        </p:nvSpPr>
        <p:spPr>
          <a:xfrm rot="-2460000">
            <a:off x="784930" y="1576103"/>
            <a:ext cx="5212080" cy="10894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None/>
              <a:defRPr b="0" i="0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4749552" y="2618912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 rot="-2460000">
            <a:off x="1297954" y="2253385"/>
            <a:ext cx="5794760" cy="6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>
            <p:ph idx="2" type="pic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182875" wrap="square" tIns="45700">
            <a:normAutofit/>
          </a:bodyPr>
          <a:lstStyle>
            <a:lvl1pPr lvl="0" marR="0" rtl="0" algn="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18"/>
          <p:cNvSpPr/>
          <p:nvPr/>
        </p:nvSpPr>
        <p:spPr>
          <a:xfrm>
            <a:off x="0" y="5048250"/>
            <a:ext cx="3571875" cy="1809750"/>
          </a:xfrm>
          <a:custGeom>
            <a:rect b="b" l="l" r="r" t="t"/>
            <a:pathLst>
              <a:path extrusionOk="0" h="1809750" w="3571875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 rot="-2460000">
            <a:off x="671197" y="1717501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  <a:defRPr b="0" sz="2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-2460000">
            <a:off x="1143479" y="2180529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-2382" y="5050633"/>
            <a:ext cx="3574257" cy="1807368"/>
          </a:xfrm>
          <a:custGeom>
            <a:rect b="b" l="l" r="r" t="t"/>
            <a:pathLst>
              <a:path extrusionOk="0" h="1807368" w="3574257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7;p9"/>
          <p:cNvSpPr/>
          <p:nvPr/>
        </p:nvSpPr>
        <p:spPr>
          <a:xfrm>
            <a:off x="-2380" y="5051292"/>
            <a:ext cx="9146380" cy="1806709"/>
          </a:xfrm>
          <a:custGeom>
            <a:rect b="b" l="l" r="r" t="t"/>
            <a:pathLst>
              <a:path extrusionOk="0" h="527584" w="3352800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8;p9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  <a:defRPr b="0" i="0" sz="2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9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14024" y="620688"/>
            <a:ext cx="8892480" cy="1296144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Thin"/>
              <a:buNone/>
            </a:pPr>
            <a:r>
              <a:rPr lang="es-AR"/>
              <a:t>PREDICTOR DE EQUIPO GANADOR EN COUNTER STRIKE: GLOBAL OFFENSIVE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5364088" y="5085184"/>
            <a:ext cx="3384376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600"/>
              <a:t>PRIEMER, ERIC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600"/>
              <a:t>VARGAS, LEANDRO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600"/>
              <a:t>EBERLE, GERÓNIMO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0afbb93d1_0_0"/>
          <p:cNvSpPr txBox="1"/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latin typeface="Libre Franklin"/>
                <a:ea typeface="Libre Franklin"/>
                <a:cs typeface="Libre Franklin"/>
                <a:sym typeface="Libre Franklin"/>
              </a:rPr>
              <a:t>Promedio pesado tabla con </a:t>
            </a:r>
            <a:r>
              <a:rPr b="1" lang="es-AR">
                <a:latin typeface="Libre Franklin"/>
                <a:ea typeface="Libre Franklin"/>
                <a:cs typeface="Libre Franklin"/>
                <a:sym typeface="Libre Franklin"/>
              </a:rPr>
              <a:t>histórico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gb0afbb93d1_0_0"/>
          <p:cNvSpPr txBox="1"/>
          <p:nvPr>
            <p:ph idx="1" type="body"/>
          </p:nvPr>
        </p:nvSpPr>
        <p:spPr>
          <a:xfrm>
            <a:off x="822960" y="1100628"/>
            <a:ext cx="7521000" cy="357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/>
              <a:t>Porcentaje victorias = 0.4 * Victorias torneo actual + </a:t>
            </a:r>
            <a:endParaRPr sz="20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/>
              <a:t>0.6 * victorias </a:t>
            </a:r>
            <a:r>
              <a:rPr lang="es-AR" sz="2000"/>
              <a:t>históricas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/>
              <a:t>porcentaje victorias mapa = 0.4 * victorias torneo actual en cada mapa + 0.6 * victorias </a:t>
            </a:r>
            <a:r>
              <a:rPr lang="es-AR" sz="2000"/>
              <a:t>históricas</a:t>
            </a:r>
            <a:r>
              <a:rPr lang="es-AR" sz="2000"/>
              <a:t> en cada mapa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</a:pPr>
            <a:r>
              <a:rPr lang="es-AR"/>
              <a:t>TABLA FINAL DE ENTRADA DE DATOS CON </a:t>
            </a:r>
            <a:r>
              <a:rPr lang="es-AR"/>
              <a:t>HISTÓRICO</a:t>
            </a:r>
            <a:endParaRPr/>
          </a:p>
        </p:txBody>
      </p:sp>
      <p:pic>
        <p:nvPicPr>
          <p:cNvPr descr="https://lh3.googleusercontent.com/1ftbkO4ywZ7UE5PErnkzq9W3TiV2-zhv9do0dOmlRtHtPccw6APit8XjPJY1nUu3ZO_dtoeienkDZDpQqnPtVPAhOEoceHuFjqUxu4NrDvXJw4Fytih60yx6LiozUQn2XSEHumaq"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437" y="1183400"/>
            <a:ext cx="8673125" cy="35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25" y="1183400"/>
            <a:ext cx="8673125" cy="35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05c049ebd_2_5"/>
          <p:cNvSpPr txBox="1"/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CAPA OCULTA</a:t>
            </a:r>
            <a:endParaRPr/>
          </a:p>
        </p:txBody>
      </p:sp>
      <p:pic>
        <p:nvPicPr>
          <p:cNvPr id="208" name="Google Shape;208;gb05c049ebd_2_5"/>
          <p:cNvPicPr preferRelativeResize="0"/>
          <p:nvPr/>
        </p:nvPicPr>
        <p:blipFill rotWithShape="1">
          <a:blip r:embed="rId3">
            <a:alphaModFix/>
          </a:blip>
          <a:srcRect b="2649" l="10161" r="8808" t="4387"/>
          <a:stretch/>
        </p:blipFill>
        <p:spPr>
          <a:xfrm>
            <a:off x="454500" y="914450"/>
            <a:ext cx="8235000" cy="55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5c049ebd_2_10"/>
          <p:cNvSpPr txBox="1"/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ENTRENAMIENTO</a:t>
            </a:r>
            <a:endParaRPr/>
          </a:p>
        </p:txBody>
      </p:sp>
      <p:pic>
        <p:nvPicPr>
          <p:cNvPr id="214" name="Google Shape;214;gb05c049ebd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50" y="914450"/>
            <a:ext cx="7275900" cy="38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b05c049ebd_2_10"/>
          <p:cNvSpPr txBox="1"/>
          <p:nvPr/>
        </p:nvSpPr>
        <p:spPr>
          <a:xfrm>
            <a:off x="6415850" y="1653900"/>
            <a:ext cx="1928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bre Franklin"/>
              <a:buChar char="●"/>
            </a:pPr>
            <a:r>
              <a:rPr lang="es-AR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Entrenamiento</a:t>
            </a:r>
            <a:endParaRPr>
              <a:solidFill>
                <a:schemeClr val="accent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400"/>
              <a:buFont typeface="Libre Franklin"/>
              <a:buChar char="●"/>
            </a:pPr>
            <a:r>
              <a:rPr lang="es-AR">
                <a:solidFill>
                  <a:srgbClr val="F6B26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Monitoreo</a:t>
            </a:r>
            <a:endParaRPr>
              <a:solidFill>
                <a:srgbClr val="F6B26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05c049ebd_4_5"/>
          <p:cNvSpPr txBox="1"/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ENTRENAMIENTO</a:t>
            </a:r>
            <a:endParaRPr/>
          </a:p>
        </p:txBody>
      </p:sp>
      <p:pic>
        <p:nvPicPr>
          <p:cNvPr id="221" name="Google Shape;221;gb05c049ebd_4_5"/>
          <p:cNvPicPr preferRelativeResize="0"/>
          <p:nvPr/>
        </p:nvPicPr>
        <p:blipFill rotWithShape="1">
          <a:blip r:embed="rId3">
            <a:alphaModFix/>
          </a:blip>
          <a:srcRect b="5137" l="7879" r="7216" t="1969"/>
          <a:stretch/>
        </p:blipFill>
        <p:spPr>
          <a:xfrm>
            <a:off x="1404000" y="1100625"/>
            <a:ext cx="6385500" cy="35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b05c049ebd_4_5"/>
          <p:cNvSpPr txBox="1"/>
          <p:nvPr/>
        </p:nvSpPr>
        <p:spPr>
          <a:xfrm>
            <a:off x="6415850" y="2523625"/>
            <a:ext cx="1928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bre Franklin"/>
              <a:buChar char="●"/>
            </a:pPr>
            <a:r>
              <a:rPr lang="es-AR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Entrenamiento</a:t>
            </a:r>
            <a:endParaRPr>
              <a:solidFill>
                <a:schemeClr val="accent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400"/>
              <a:buFont typeface="Libre Franklin"/>
              <a:buChar char="●"/>
            </a:pPr>
            <a:r>
              <a:rPr lang="es-AR">
                <a:solidFill>
                  <a:srgbClr val="F6B26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Monitoreo</a:t>
            </a:r>
            <a:endParaRPr>
              <a:solidFill>
                <a:srgbClr val="F6B26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05c049ebd_2_17"/>
          <p:cNvSpPr txBox="1"/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Resultados </a:t>
            </a:r>
            <a:endParaRPr/>
          </a:p>
        </p:txBody>
      </p:sp>
      <p:sp>
        <p:nvSpPr>
          <p:cNvPr id="228" name="Google Shape;228;gb05c049ebd_2_17"/>
          <p:cNvSpPr txBox="1"/>
          <p:nvPr/>
        </p:nvSpPr>
        <p:spPr>
          <a:xfrm>
            <a:off x="676050" y="1626700"/>
            <a:ext cx="77919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Char char="●"/>
            </a:pPr>
            <a:r>
              <a:rPr lang="es-A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Validación simple con 1000 iteraciones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Char char="●"/>
            </a:pPr>
            <a:r>
              <a:rPr lang="es-A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Particiones 80-20 %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Char char="●"/>
            </a:pPr>
            <a:r>
              <a:rPr lang="es-A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Monitoreo 10% sobre entrenamiento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●"/>
            </a:pPr>
            <a:r>
              <a:rPr lang="es-A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Función de activación:  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9" name="Google Shape;229;gb05c049ebd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3429000"/>
            <a:ext cx="2673154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089f3f4fd_0_503"/>
          <p:cNvSpPr txBox="1"/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Resultados</a:t>
            </a:r>
            <a:endParaRPr/>
          </a:p>
        </p:txBody>
      </p:sp>
      <p:sp>
        <p:nvSpPr>
          <p:cNvPr id="235" name="Google Shape;235;gb089f3f4fd_0_503"/>
          <p:cNvSpPr txBox="1"/>
          <p:nvPr>
            <p:ph idx="1" type="body"/>
          </p:nvPr>
        </p:nvSpPr>
        <p:spPr>
          <a:xfrm>
            <a:off x="811510" y="1265703"/>
            <a:ext cx="7521000" cy="357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AR" sz="2000"/>
              <a:t>Se realizaron p</a:t>
            </a:r>
            <a:r>
              <a:rPr lang="es-AR" sz="2000"/>
              <a:t>ruebas con: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b="0" lang="es-AR" sz="2000"/>
              <a:t>Con Datos históricos y sin datos históricos</a:t>
            </a:r>
            <a:endParaRPr b="0" sz="2000"/>
          </a:p>
          <a:p>
            <a:pPr indent="-3556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b="0" lang="es-AR" sz="2000"/>
              <a:t>Diferentes valores de promedio ponderado</a:t>
            </a:r>
            <a:endParaRPr b="0" sz="2000"/>
          </a:p>
          <a:p>
            <a:pPr indent="-3556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b="0" lang="es-AR" sz="2000"/>
              <a:t>Con y sin término de momento</a:t>
            </a:r>
            <a:endParaRPr b="0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089f3f4fd_0_497"/>
          <p:cNvSpPr txBox="1"/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Resultados</a:t>
            </a:r>
            <a:endParaRPr/>
          </a:p>
        </p:txBody>
      </p:sp>
      <p:graphicFrame>
        <p:nvGraphicFramePr>
          <p:cNvPr id="241" name="Google Shape;241;gb089f3f4fd_0_497"/>
          <p:cNvGraphicFramePr/>
          <p:nvPr/>
        </p:nvGraphicFramePr>
        <p:xfrm>
          <a:off x="438125" y="1710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{9CABD9D3-A2E3-441D-9098-68D7FBA67E99}</a:tableStyleId>
              </a:tblPr>
              <a:tblGrid>
                <a:gridCol w="1653550"/>
                <a:gridCol w="1653550"/>
                <a:gridCol w="1653550"/>
                <a:gridCol w="1653550"/>
                <a:gridCol w="1653550"/>
              </a:tblGrid>
              <a:tr h="6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Exactitud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Sensibilidad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Especificidad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Varianza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Con histórico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68%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67%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71%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Sin histórico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63%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63%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64%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10%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05c049ebd_2_30"/>
          <p:cNvSpPr txBox="1"/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latin typeface="Libre Franklin"/>
                <a:ea typeface="Libre Franklin"/>
                <a:cs typeface="Libre Franklin"/>
                <a:sym typeface="Libre Franklin"/>
              </a:rPr>
              <a:t>Conclusiones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7" name="Google Shape;247;gb05c049ebd_2_30"/>
          <p:cNvSpPr txBox="1"/>
          <p:nvPr>
            <p:ph idx="1" type="body"/>
          </p:nvPr>
        </p:nvSpPr>
        <p:spPr>
          <a:xfrm>
            <a:off x="811510" y="1298453"/>
            <a:ext cx="7521000" cy="357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AR" sz="2200"/>
              <a:t>Mejores resultados:</a:t>
            </a:r>
            <a:endParaRPr sz="2200"/>
          </a:p>
          <a:p>
            <a:pPr indent="-3556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b="0" lang="es-AR" sz="2000"/>
              <a:t>Con datos </a:t>
            </a:r>
            <a:r>
              <a:rPr b="0" lang="es-AR" sz="2000"/>
              <a:t>históricos</a:t>
            </a:r>
            <a:endParaRPr b="0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s-AR" sz="2000"/>
              <a:t>Sin </a:t>
            </a:r>
            <a:r>
              <a:rPr b="0" lang="es-AR" sz="2000"/>
              <a:t>término</a:t>
            </a:r>
            <a:r>
              <a:rPr b="0" lang="es-AR" sz="2000"/>
              <a:t> de momento</a:t>
            </a:r>
            <a:endParaRPr b="0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s-AR" sz="2000"/>
              <a:t>dandole mas importancia a los datos </a:t>
            </a:r>
            <a:r>
              <a:rPr b="0" lang="es-AR" sz="2000"/>
              <a:t>históricos</a:t>
            </a:r>
            <a:endParaRPr b="0"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05c049ebd_2_25"/>
          <p:cNvSpPr txBox="1"/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MEJORAS A FUTURO</a:t>
            </a:r>
            <a:endParaRPr/>
          </a:p>
        </p:txBody>
      </p:sp>
      <p:sp>
        <p:nvSpPr>
          <p:cNvPr id="253" name="Google Shape;253;gb05c049ebd_2_25"/>
          <p:cNvSpPr txBox="1"/>
          <p:nvPr>
            <p:ph idx="1" type="body"/>
          </p:nvPr>
        </p:nvSpPr>
        <p:spPr>
          <a:xfrm>
            <a:off x="822960" y="1100628"/>
            <a:ext cx="7521000" cy="357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AR" sz="2000"/>
              <a:t>Posibles datos que </a:t>
            </a:r>
            <a:r>
              <a:rPr lang="es-AR" sz="2000"/>
              <a:t>podrían</a:t>
            </a:r>
            <a:r>
              <a:rPr lang="es-AR" sz="2000"/>
              <a:t> mejorar la exactitud: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b="0" lang="es-AR" sz="2000"/>
              <a:t>Incrementar el tamaño de la base de datos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s-AR" sz="2000"/>
              <a:t>Incorporar </a:t>
            </a:r>
            <a:r>
              <a:rPr b="0" lang="es-AR" sz="2000"/>
              <a:t>información</a:t>
            </a:r>
            <a:r>
              <a:rPr b="0" lang="es-AR" sz="2000"/>
              <a:t> del enfrentamientos pasados entre los 2 equipos en </a:t>
            </a:r>
            <a:r>
              <a:rPr b="0" lang="es-AR" sz="2000"/>
              <a:t>cuestión.</a:t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00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b="0" lang="es-AR" sz="2000"/>
              <a:t>Incorporar datos de jugadores de cada equipo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s-AR" sz="2000"/>
              <a:t>Incorporar información sobre enfrentamientos pasados entre los distintos equipos , para los equipos que se enfrentarán.</a:t>
            </a:r>
            <a:endParaRPr b="0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b05c049eb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b05c049ebd_0_0"/>
          <p:cNvSpPr txBox="1"/>
          <p:nvPr>
            <p:ph type="title"/>
          </p:nvPr>
        </p:nvSpPr>
        <p:spPr>
          <a:xfrm>
            <a:off x="811509" y="157988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Thin"/>
              <a:buNone/>
            </a:pPr>
            <a:r>
              <a:rPr lang="es-AR" sz="3200"/>
              <a:t>Counter Strike: Global Offensive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05c049ebd_4_0"/>
          <p:cNvSpPr txBox="1"/>
          <p:nvPr>
            <p:ph type="title"/>
          </p:nvPr>
        </p:nvSpPr>
        <p:spPr>
          <a:xfrm>
            <a:off x="811510" y="1958760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500"/>
              <a:t>MUCHAS GRACIAS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¿</a:t>
            </a:r>
            <a:r>
              <a:rPr lang="es-AR"/>
              <a:t>Preguntas?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</a:pPr>
            <a:r>
              <a:rPr lang="es-AR"/>
              <a:t>MOTIVACIÓN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580150" y="1218171"/>
            <a:ext cx="75210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269999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s-AR" sz="2400"/>
              <a:t>Para que predecir?</a:t>
            </a:r>
            <a:endParaRPr b="0" sz="2400"/>
          </a:p>
          <a:p>
            <a:pPr indent="-457200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s-AR" sz="2400"/>
              <a:t>Poder contar con </a:t>
            </a:r>
            <a:r>
              <a:rPr b="0" lang="es-AR" sz="2400"/>
              <a:t>información</a:t>
            </a:r>
            <a:r>
              <a:rPr b="0" lang="es-AR" sz="2400"/>
              <a:t> antes de fichar un jugador</a:t>
            </a:r>
            <a:endParaRPr b="0" sz="2400"/>
          </a:p>
          <a:p>
            <a:pPr indent="-342900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-45720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s-AR" sz="2400"/>
              <a:t>Saber </a:t>
            </a:r>
            <a:r>
              <a:rPr b="0" lang="es-AR" sz="2400"/>
              <a:t>cómo</a:t>
            </a:r>
            <a:r>
              <a:rPr b="0" lang="es-AR" sz="2400"/>
              <a:t> entrenar para vencer a un equipo</a:t>
            </a:r>
            <a:endParaRPr b="0" sz="2400"/>
          </a:p>
          <a:p>
            <a:pPr indent="-45720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s-AR" sz="2400"/>
              <a:t>Poder hacer apuestas fiables</a:t>
            </a:r>
            <a:endParaRPr b="0" sz="24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580150" y="1718725"/>
            <a:ext cx="7521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1" lang="es-AR" sz="2000"/>
              <a:t>I</a:t>
            </a:r>
            <a:r>
              <a:rPr b="0" i="1" lang="es-AR" sz="2000"/>
              <a:t>ncertidumbre sobre el posible resultado. </a:t>
            </a:r>
            <a:endParaRPr b="0" i="1" sz="2000"/>
          </a:p>
        </p:txBody>
      </p:sp>
      <p:sp>
        <p:nvSpPr>
          <p:cNvPr id="113" name="Google Shape;113;p2"/>
          <p:cNvSpPr txBox="1"/>
          <p:nvPr/>
        </p:nvSpPr>
        <p:spPr>
          <a:xfrm>
            <a:off x="746400" y="0"/>
            <a:ext cx="76512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A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Partidas de Counter Strike: Global Offensive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944050" y="859397"/>
            <a:ext cx="793200" cy="97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3944050" y="2693722"/>
            <a:ext cx="793200" cy="97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80150" y="3619250"/>
            <a:ext cx="7521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1" lang="es-AR" sz="2000"/>
              <a:t>Dificultad para predecir</a:t>
            </a:r>
            <a:endParaRPr b="0" i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11530" y="260648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</a:pPr>
            <a:r>
              <a:rPr lang="es-AR"/>
              <a:t>PROPUESTA: </a:t>
            </a:r>
            <a:r>
              <a:rPr lang="es-AR" sz="2400"/>
              <a:t>PERCEPTRÓN </a:t>
            </a:r>
            <a:r>
              <a:rPr lang="es-AR" sz="2400"/>
              <a:t>MULTICAPA</a:t>
            </a:r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25038" y="908725"/>
            <a:ext cx="5004024" cy="3699222"/>
            <a:chOff x="1298" y="-1"/>
            <a:chExt cx="4893911" cy="3699222"/>
          </a:xfrm>
        </p:grpSpPr>
        <p:sp>
          <p:nvSpPr>
            <p:cNvPr id="123" name="Google Shape;123;p4"/>
            <p:cNvSpPr/>
            <p:nvPr/>
          </p:nvSpPr>
          <p:spPr>
            <a:xfrm rot="-5400000">
              <a:off x="-708142" y="709476"/>
              <a:ext cx="3699222" cy="2280268"/>
            </a:xfrm>
            <a:prstGeom prst="flowChartManualOperation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1298" y="500880"/>
              <a:ext cx="2280300" cy="23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39700" spcFirstLastPara="1" rIns="1397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AR" sz="22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Capa de entrada</a:t>
              </a:r>
              <a:endParaRPr b="1" i="0" sz="2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ibre Franklin"/>
                <a:buChar char="•"/>
              </a:pPr>
              <a:r>
                <a:rPr b="0" i="0" lang="es-AR" sz="16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Características equipo Local</a:t>
              </a:r>
              <a:br>
                <a:rPr b="0" i="0" lang="es-AR" sz="16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</a:br>
              <a:endPara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ibre Franklin"/>
                <a:buChar char="•"/>
              </a:pPr>
              <a:r>
                <a:rPr b="0" i="0" lang="es-AR" sz="16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Características equipo Visitante</a:t>
              </a:r>
              <a:br>
                <a:rPr b="0" i="0" lang="es-AR" sz="16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</a:br>
              <a:endPara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ibre Franklin"/>
                <a:buChar char="•"/>
              </a:pPr>
              <a:r>
                <a:rPr b="0" i="0" lang="es-AR" sz="16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Características de mapa a jugar</a:t>
              </a:r>
              <a:endPara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1250197" y="1368442"/>
              <a:ext cx="3645583" cy="962337"/>
            </a:xfrm>
            <a:prstGeom prst="flowChartManualOperation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2591824" y="755924"/>
              <a:ext cx="1030800" cy="21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3350" spcFirstLastPara="1" rIns="1333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1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Capa oculta</a:t>
              </a:r>
              <a:endParaRPr b="0" i="0" sz="2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 rot="-5400000">
              <a:off x="2530182" y="1334194"/>
              <a:ext cx="3699222" cy="1030833"/>
            </a:xfrm>
            <a:prstGeom prst="flowChartManualOperation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3864376" y="739844"/>
              <a:ext cx="1030833" cy="2219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3350" spcFirstLastPara="1" rIns="1333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1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Capa de salida</a:t>
              </a:r>
              <a:endParaRPr b="0" i="0" sz="2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129" name="Google Shape;129;p4"/>
          <p:cNvCxnSpPr/>
          <p:nvPr/>
        </p:nvCxnSpPr>
        <p:spPr>
          <a:xfrm>
            <a:off x="4283968" y="1956676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4"/>
          <p:cNvCxnSpPr/>
          <p:nvPr/>
        </p:nvCxnSpPr>
        <p:spPr>
          <a:xfrm>
            <a:off x="4283968" y="2273531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4"/>
          <p:cNvCxnSpPr/>
          <p:nvPr/>
        </p:nvCxnSpPr>
        <p:spPr>
          <a:xfrm>
            <a:off x="4307117" y="2564904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4"/>
          <p:cNvCxnSpPr/>
          <p:nvPr/>
        </p:nvCxnSpPr>
        <p:spPr>
          <a:xfrm>
            <a:off x="4330266" y="2814201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4"/>
          <p:cNvCxnSpPr/>
          <p:nvPr/>
        </p:nvCxnSpPr>
        <p:spPr>
          <a:xfrm>
            <a:off x="4353415" y="3140968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4353415" y="3478192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4"/>
          <p:cNvCxnSpPr/>
          <p:nvPr/>
        </p:nvCxnSpPr>
        <p:spPr>
          <a:xfrm>
            <a:off x="5580112" y="2132856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4"/>
          <p:cNvCxnSpPr/>
          <p:nvPr/>
        </p:nvCxnSpPr>
        <p:spPr>
          <a:xfrm>
            <a:off x="5580112" y="2391393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4"/>
          <p:cNvCxnSpPr/>
          <p:nvPr/>
        </p:nvCxnSpPr>
        <p:spPr>
          <a:xfrm>
            <a:off x="5580112" y="2708920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4"/>
          <p:cNvCxnSpPr/>
          <p:nvPr/>
        </p:nvCxnSpPr>
        <p:spPr>
          <a:xfrm>
            <a:off x="5580112" y="3068960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4"/>
          <p:cNvCxnSpPr/>
          <p:nvPr/>
        </p:nvCxnSpPr>
        <p:spPr>
          <a:xfrm>
            <a:off x="6948264" y="2708920"/>
            <a:ext cx="432048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0" name="Google Shape;140;p4"/>
          <p:cNvCxnSpPr/>
          <p:nvPr/>
        </p:nvCxnSpPr>
        <p:spPr>
          <a:xfrm>
            <a:off x="1461372" y="1340768"/>
            <a:ext cx="662356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" name="Google Shape;141;p4"/>
          <p:cNvCxnSpPr/>
          <p:nvPr/>
        </p:nvCxnSpPr>
        <p:spPr>
          <a:xfrm>
            <a:off x="1461372" y="1698797"/>
            <a:ext cx="662356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4"/>
          <p:cNvCxnSpPr/>
          <p:nvPr/>
        </p:nvCxnSpPr>
        <p:spPr>
          <a:xfrm>
            <a:off x="1461372" y="1990730"/>
            <a:ext cx="662356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3" name="Google Shape;143;p4"/>
          <p:cNvCxnSpPr/>
          <p:nvPr/>
        </p:nvCxnSpPr>
        <p:spPr>
          <a:xfrm>
            <a:off x="1461372" y="2348880"/>
            <a:ext cx="662356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4" name="Google Shape;144;p4"/>
          <p:cNvCxnSpPr/>
          <p:nvPr/>
        </p:nvCxnSpPr>
        <p:spPr>
          <a:xfrm>
            <a:off x="1461372" y="2672916"/>
            <a:ext cx="662356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5" name="Google Shape;145;p4"/>
          <p:cNvCxnSpPr/>
          <p:nvPr/>
        </p:nvCxnSpPr>
        <p:spPr>
          <a:xfrm>
            <a:off x="1475656" y="301575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" name="Google Shape;146;p4"/>
          <p:cNvCxnSpPr/>
          <p:nvPr/>
        </p:nvCxnSpPr>
        <p:spPr>
          <a:xfrm>
            <a:off x="1475656" y="3429000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7" name="Google Shape;147;p4"/>
          <p:cNvCxnSpPr/>
          <p:nvPr/>
        </p:nvCxnSpPr>
        <p:spPr>
          <a:xfrm>
            <a:off x="1475656" y="4077072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" name="Google Shape;148;p4"/>
          <p:cNvCxnSpPr/>
          <p:nvPr/>
        </p:nvCxnSpPr>
        <p:spPr>
          <a:xfrm>
            <a:off x="1475656" y="3789040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4"/>
          <p:cNvCxnSpPr/>
          <p:nvPr/>
        </p:nvCxnSpPr>
        <p:spPr>
          <a:xfrm>
            <a:off x="5660914" y="3419094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047" y="986749"/>
            <a:ext cx="5029200" cy="52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</a:pPr>
            <a:r>
              <a:rPr lang="es-AR">
                <a:highlight>
                  <a:srgbClr val="FFFFFF"/>
                </a:highlight>
              </a:rPr>
              <a:t>BASE DE DATOS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-191450" y="986750"/>
            <a:ext cx="40635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AR" sz="2400"/>
              <a:t>Hltv.org</a:t>
            </a:r>
            <a:endParaRPr sz="2400"/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64592" lvl="2" marL="402336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Char char="▪"/>
            </a:pPr>
            <a:r>
              <a:rPr lang="es-AR" sz="2000"/>
              <a:t>Porcentaje de victorias </a:t>
            </a:r>
            <a:r>
              <a:rPr lang="es-AR" sz="2000"/>
              <a:t>histórico</a:t>
            </a:r>
            <a:r>
              <a:rPr lang="es-AR" sz="2000"/>
              <a:t> de cada equipo</a:t>
            </a:r>
            <a:endParaRPr/>
          </a:p>
          <a:p>
            <a:pPr indent="-164592" lvl="2" marL="402336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Char char="▪"/>
            </a:pPr>
            <a:r>
              <a:rPr lang="es-AR" sz="2000"/>
              <a:t>Porcentaje de victorias </a:t>
            </a:r>
            <a:r>
              <a:rPr lang="es-AR" sz="2000"/>
              <a:t>histórico</a:t>
            </a:r>
            <a:r>
              <a:rPr lang="es-AR" sz="2000"/>
              <a:t> de cada equipo en todos los mapas</a:t>
            </a:r>
            <a:endParaRPr sz="2000"/>
          </a:p>
          <a:p>
            <a:pPr indent="-164592" lvl="2" marL="402336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Char char="▪"/>
            </a:pPr>
            <a:r>
              <a:rPr lang="es-AR" sz="2000"/>
              <a:t>Todos los partidos del torneo ESEA norte america 2020</a:t>
            </a:r>
            <a:endParaRPr sz="2000"/>
          </a:p>
          <a:p>
            <a:pPr indent="0" lvl="0" marL="402336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02336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192" lvl="2" marL="402336" rtl="0" algn="l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2192" lvl="2" marL="402336" rtl="0" algn="l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827584" y="332656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</a:pPr>
            <a:r>
              <a:rPr lang="es-AR"/>
              <a:t>PREPROCESAMIENTO</a:t>
            </a:r>
            <a:r>
              <a:rPr lang="es-AR"/>
              <a:t> 1</a:t>
            </a:r>
            <a:endParaRPr/>
          </a:p>
        </p:txBody>
      </p:sp>
      <p:pic>
        <p:nvPicPr>
          <p:cNvPr id="162" name="Google Shape;1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00" y="881307"/>
            <a:ext cx="8732200" cy="56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</a:pPr>
            <a:r>
              <a:rPr lang="es-AR"/>
              <a:t>PREPROCESAMIENTO</a:t>
            </a:r>
            <a:r>
              <a:rPr lang="es-AR"/>
              <a:t> 2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3680475" y="914400"/>
            <a:ext cx="2260200" cy="7818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 procesamientos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5940741" y="2503825"/>
            <a:ext cx="1963800" cy="7818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 </a:t>
            </a:r>
            <a:r>
              <a:rPr b="1" lang="es-A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histórico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420211" y="2503825"/>
            <a:ext cx="1963800" cy="7818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 historico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341024" y="4093250"/>
            <a:ext cx="1963800" cy="7818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porcentaje de victoria general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2499398" y="4093250"/>
            <a:ext cx="1963800" cy="7818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porcentaje de victoria de cada mapa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5940762" y="4093250"/>
            <a:ext cx="1963800" cy="7818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Promedio ponderado 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174" name="Google Shape;174;p7"/>
          <p:cNvCxnSpPr>
            <a:stCxn id="168" idx="2"/>
            <a:endCxn id="169" idx="0"/>
          </p:cNvCxnSpPr>
          <p:nvPr/>
        </p:nvCxnSpPr>
        <p:spPr>
          <a:xfrm flipH="1" rot="-5400000">
            <a:off x="5462775" y="1044000"/>
            <a:ext cx="807600" cy="2112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7"/>
          <p:cNvCxnSpPr>
            <a:stCxn id="170" idx="0"/>
            <a:endCxn id="168" idx="2"/>
          </p:cNvCxnSpPr>
          <p:nvPr/>
        </p:nvCxnSpPr>
        <p:spPr>
          <a:xfrm rot="-5400000">
            <a:off x="3202511" y="895825"/>
            <a:ext cx="807600" cy="2408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7"/>
          <p:cNvCxnSpPr>
            <a:stCxn id="170" idx="2"/>
            <a:endCxn id="172" idx="0"/>
          </p:cNvCxnSpPr>
          <p:nvPr/>
        </p:nvCxnSpPr>
        <p:spPr>
          <a:xfrm flipH="1" rot="-5400000">
            <a:off x="2537861" y="3149875"/>
            <a:ext cx="807600" cy="107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>
            <a:stCxn id="171" idx="0"/>
            <a:endCxn id="170" idx="2"/>
          </p:cNvCxnSpPr>
          <p:nvPr/>
        </p:nvCxnSpPr>
        <p:spPr>
          <a:xfrm rot="-5400000">
            <a:off x="1458674" y="3149900"/>
            <a:ext cx="807600" cy="107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7"/>
          <p:cNvCxnSpPr>
            <a:stCxn id="173" idx="0"/>
            <a:endCxn id="169" idx="2"/>
          </p:cNvCxnSpPr>
          <p:nvPr/>
        </p:nvCxnSpPr>
        <p:spPr>
          <a:xfrm rot="-5400000">
            <a:off x="6519162" y="3689150"/>
            <a:ext cx="8076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7"/>
          <p:cNvSpPr/>
          <p:nvPr/>
        </p:nvSpPr>
        <p:spPr>
          <a:xfrm>
            <a:off x="4884674" y="5682675"/>
            <a:ext cx="1963800" cy="7818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porcentaje de victoria general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7031473" y="5682675"/>
            <a:ext cx="1963800" cy="7818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porcentaje de victoria de cada mapa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181" name="Google Shape;181;p7"/>
          <p:cNvCxnSpPr/>
          <p:nvPr/>
        </p:nvCxnSpPr>
        <p:spPr>
          <a:xfrm flipH="1" rot="-5400000">
            <a:off x="7058749" y="4739300"/>
            <a:ext cx="807600" cy="107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7"/>
          <p:cNvCxnSpPr/>
          <p:nvPr/>
        </p:nvCxnSpPr>
        <p:spPr>
          <a:xfrm rot="-5400000">
            <a:off x="5979562" y="4739325"/>
            <a:ext cx="807600" cy="107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05c049ebd_2_0"/>
          <p:cNvSpPr txBox="1"/>
          <p:nvPr>
            <p:ph type="title"/>
          </p:nvPr>
        </p:nvSpPr>
        <p:spPr>
          <a:xfrm>
            <a:off x="811510" y="494085"/>
            <a:ext cx="75210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</a:pPr>
            <a:r>
              <a:rPr lang="es-AR"/>
              <a:t>TABLA FINAL DE ENTRADA DE DATOS SIN HISTÓRICO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b05c049ebd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50" y="1156850"/>
            <a:ext cx="8629875" cy="35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b05c049ebd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50" y="1156850"/>
            <a:ext cx="8629875" cy="35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2020-12-08T16:09:39Z</dcterms:created>
  <dc:creator>Geroo.-</dc:creator>
</cp:coreProperties>
</file>