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E4A67A-9900-48CE-9C37-DF8747D5F5C3}">
  <a:tblStyle styleId="{7AE4A67A-9900-48CE-9C37-DF8747D5F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7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19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96cf8ca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96cf8c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96cf8ca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96cf8c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96cf8ca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96cf8c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96cf8ca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96cf8c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b086bd8e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b086bd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96cf8ca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96cf8c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307ad373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307ad3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307ad373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307ad3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307ad373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307ad3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b086bd8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b086bd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b086bd8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b086bd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b086bd8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b086bd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307ad37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307ad3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307ad373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307ad3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96cf8ca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96cf8c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307ad373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307ad3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07ad373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307ad3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c8689314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c86893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307ad373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b307ad3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307ad373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b307ad3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c8689314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c86893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96cf8ca1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96cf8ca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b086bd8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b086b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96cf8ca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96cf8c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307ad37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307ad3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8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métodos de clasificación del sueño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0150" y="32853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Bourlot, Jimena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Eberle, Gerónimo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Garay, Ramiro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2052750" y="455580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PROCESAMIENTO DIGITAL DE SEÑALES - 2020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90250" y="526350"/>
            <a:ext cx="785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MÉTODO 1: REGRESIÓN LINEAL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VARIABLES A USAR</a:t>
            </a:r>
            <a:endParaRPr sz="2000"/>
          </a:p>
        </p:txBody>
      </p:sp>
      <p:sp>
        <p:nvSpPr>
          <p:cNvPr id="164" name="Google Shape;164;p23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ETIQUETAS DE PSG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</a:t>
            </a:r>
            <a:endParaRPr sz="2000"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APLICACIÓN DE ECUACIÓN DE REGRESIÓN.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NORMALIZACIÓN A 0-1: UMBRAL.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304525" y="3709200"/>
            <a:ext cx="8546400" cy="47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type="ctrTitle"/>
          </p:nvPr>
        </p:nvSpPr>
        <p:spPr>
          <a:xfrm>
            <a:off x="730800" y="743075"/>
            <a:ext cx="8183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DESARROLLO: ECUACIÓN DE REGRESIÓN</a:t>
            </a:r>
            <a:endParaRPr sz="2500"/>
          </a:p>
        </p:txBody>
      </p:sp>
      <p:pic>
        <p:nvPicPr>
          <p:cNvPr descr="&lt;math xmlns=&quot;http://www.w3.org/1998/Math/MathML&quot;&gt;&lt;mi&gt;D&lt;/mi&gt;&lt;mo&gt;&amp;#xA0;&lt;/mo&gt;&lt;mo&gt;=&lt;/mo&gt;&lt;mo&gt;&amp;#xA0;&lt;/mo&gt;&lt;mn&gt;0&lt;/mn&gt;&lt;mo&gt;.&lt;/mo&gt;&lt;mn&gt;0001&lt;/mn&gt;&lt;mo&gt;&amp;#xA0;&lt;/mo&gt;&lt;mo&gt;(&lt;/mo&gt;&lt;mn&gt;404&lt;/mn&gt;&lt;mo&gt;&amp;#xD7;&lt;/mo&gt;&lt;msub&gt;&lt;mi&gt;A&lt;/mi&gt;&lt;mrow&gt;&lt;mo&gt;-&lt;/mo&gt;&lt;mn&gt;4&lt;/mn&gt;&lt;/mrow&gt;&lt;/msub&gt;&lt;mo&gt;+&lt;/mo&gt;&lt;mn&gt;598&lt;/mn&gt;&lt;msub&gt;&lt;mi&gt;A&lt;/mi&gt;&lt;mrow&gt;&lt;mo&gt;-&lt;/mo&gt;&lt;mn&gt;3&lt;/mn&gt;&lt;/mrow&gt;&lt;/msub&gt;&lt;mo&gt;&amp;#xA0;&lt;/mo&gt;&lt;mo&gt;+&lt;/mo&gt;&lt;mn&gt;326&lt;/mn&gt;&lt;msub&gt;&lt;mi&gt;A&lt;/mi&gt;&lt;mrow&gt;&lt;mo&gt;-&lt;/mo&gt;&lt;mn&gt;2&lt;/mn&gt;&lt;/mrow&gt;&lt;/msub&gt;&lt;mo&gt;+&lt;/mo&gt;&lt;mn&gt;441&lt;/mn&gt;&lt;msub&gt;&lt;mi&gt;A&lt;/mi&gt;&lt;mrow&gt;&lt;mo&gt;-&lt;/mo&gt;&lt;mn&gt;1&lt;/mn&gt;&lt;/mrow&gt;&lt;/msub&gt;&lt;mo&gt;+&lt;/mo&gt;&lt;mn&gt;1&lt;/mn&gt;&lt;mo&gt;.&lt;/mo&gt;&lt;mn&gt;408&lt;/mn&gt;&lt;mo&gt;&amp;#xD7;&lt;/mo&gt;&lt;msub&gt;&lt;mi&gt;A&lt;/mi&gt;&lt;mn&gt;0&lt;/mn&gt;&lt;/msub&gt;&lt;mo&gt;+&lt;/mo&gt;&lt;mo&gt;&amp;#xA0;&lt;/mo&gt;&lt;mn&gt;508&lt;/mn&gt;&lt;msub&gt;&lt;mi&gt;A&lt;/mi&gt;&lt;mrow&gt;&lt;mo&gt;+&lt;/mo&gt;&lt;mn&gt;1&lt;/mn&gt;&lt;/mrow&gt;&lt;/msub&gt;&lt;mo&gt;+&lt;/mo&gt;&lt;mn&gt;350&lt;/mn&gt;&lt;msub&gt;&lt;mi&gt;A&lt;/mi&gt;&lt;mrow&gt;&lt;mo&gt;+&lt;/mo&gt;&lt;mn&gt;2&lt;/mn&gt;&lt;/mrow&gt;&lt;/msub&gt;&lt;mo&gt;)&lt;/mo&gt;&lt;/math&gt;" id="177" name="Google Shape;177;p25" title="D space equals space 0.0001 space left parenthesis 404 cross times A subscript negative 4 end subscript plus 598 A subscript negative 3 end subscript space plus 326 A subscript negative 2 end subscript plus 441 A subscript negative 1 end subscript plus 1.408 cross times A subscript 0 plus space 508 A subscript plus 1 end subscript plus 350 A subscript plus 2 end subscript right parenthes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" y="3834263"/>
            <a:ext cx="8469025" cy="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730800" y="1461575"/>
            <a:ext cx="8183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 datos de 4 ventanas anteriores, la ventana actual, y dos ventanas siguientes.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 ecuación es la siguiente: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730800" y="743075"/>
            <a:ext cx="8183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DESARROLLO: ELECCIÓN DEL UMBRAL</a:t>
            </a:r>
            <a:endParaRPr sz="2500"/>
          </a:p>
        </p:txBody>
      </p:sp>
      <p:sp>
        <p:nvSpPr>
          <p:cNvPr id="184" name="Google Shape;184;p26"/>
          <p:cNvSpPr txBox="1"/>
          <p:nvPr/>
        </p:nvSpPr>
        <p:spPr>
          <a:xfrm>
            <a:off x="730800" y="1428750"/>
            <a:ext cx="81837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Optamos por un umbral basado en un percentil determinado de la muestra.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hallar el umbral, encontramos el percentil que producía el máximo valor del estadístico F1 con un grupo de entrenamiento, que permite un buen balance entre una buena especificidad y una buena sensibilidad del método.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percentiles obtenidos estaban alrededor del 70.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Bajo ese percentil, se toma al paciente como “dormido”.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encima del valor del percentil, el paciente se clasifica como “despierto”.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99000" y="526350"/>
            <a:ext cx="790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MÉTODO 2: K-NEAREST NEIGHBOURS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VARIABLES A USAR</a:t>
            </a:r>
            <a:endParaRPr sz="2000"/>
          </a:p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HR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ENTROPÍA APROXIMADA DEL HR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ETIQUETAS DE PSG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</a:t>
            </a:r>
            <a:endParaRPr sz="2000"/>
          </a:p>
        </p:txBody>
      </p:sp>
      <p:sp>
        <p:nvSpPr>
          <p:cNvPr id="201" name="Google Shape;201;p29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GENERAR VECTORES DE CARACTERÍSTICAS EN</a:t>
            </a:r>
            <a:r>
              <a:rPr lang="es" sz="1800"/>
              <a:t> GRUPO DE ENTRENAMIENTO.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BUSCAR K VECINOS MÁS CERCANOS.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DECIDIR EL ESTADO.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ctrTitle"/>
          </p:nvPr>
        </p:nvSpPr>
        <p:spPr>
          <a:xfrm>
            <a:off x="730800" y="743075"/>
            <a:ext cx="8183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DESARROLLO: GENERACIÓN DE LOS VECTORES</a:t>
            </a:r>
            <a:endParaRPr sz="2300"/>
          </a:p>
        </p:txBody>
      </p:sp>
      <p:sp>
        <p:nvSpPr>
          <p:cNvPr id="207" name="Google Shape;207;p30"/>
          <p:cNvSpPr txBox="1"/>
          <p:nvPr/>
        </p:nvSpPr>
        <p:spPr>
          <a:xfrm>
            <a:off x="730800" y="1461575"/>
            <a:ext cx="81837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cada paciente del grupo de entrenamiento, para cada ventana, se genera un vector de características.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Las características que forman cada vector pueden ser una o una combinación de: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máximos de la aceleración.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máximos de HR.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entropía aproximada del HR.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máximos de aceleración y máximos de HR están normalizados respecto a la media aritmética de su paciente.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730800" y="743075"/>
            <a:ext cx="8183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DESARROLLO: DISTANCIA ENTRE VECTORES</a:t>
            </a:r>
            <a:endParaRPr sz="2500"/>
          </a:p>
        </p:txBody>
      </p:sp>
      <p:sp>
        <p:nvSpPr>
          <p:cNvPr id="213" name="Google Shape;213;p31"/>
          <p:cNvSpPr txBox="1"/>
          <p:nvPr/>
        </p:nvSpPr>
        <p:spPr>
          <a:xfrm>
            <a:off x="730800" y="1898950"/>
            <a:ext cx="81837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buscan los K vectores más cercanos al analizado en cada instante de tiempo.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Tomamos una distancia euclídea en el espacio de los vectores de características del grupo de entrenamiento.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90250" y="526350"/>
            <a:ext cx="660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730800" y="743075"/>
            <a:ext cx="8183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DESARROLLO: ELECCIÓN DE K Y DECISIÓN</a:t>
            </a:r>
            <a:endParaRPr sz="2500"/>
          </a:p>
        </p:txBody>
      </p:sp>
      <p:sp>
        <p:nvSpPr>
          <p:cNvPr id="219" name="Google Shape;219;p32"/>
          <p:cNvSpPr txBox="1"/>
          <p:nvPr/>
        </p:nvSpPr>
        <p:spPr>
          <a:xfrm>
            <a:off x="730800" y="1461575"/>
            <a:ext cx="81837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usaron distintos valores de K para analizar si al aumentar el valor se obtenían mejores resultados.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evitar empates si se eligen valores pares de K, probamos valores K IMPARES.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 etiqueta más representada entre los k vecinos (dormido o despierto) es la asignada a la medición en cuestión.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99000" y="526350"/>
            <a:ext cx="790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ENTRENAMIENTO Y PRUEBA DE LOS MÉTODOS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ctrTitle"/>
          </p:nvPr>
        </p:nvSpPr>
        <p:spPr>
          <a:xfrm>
            <a:off x="727950" y="745150"/>
            <a:ext cx="7688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ENTRENAMIENTO Y PRUEBA</a:t>
            </a:r>
            <a:endParaRPr sz="2500"/>
          </a:p>
        </p:txBody>
      </p:sp>
      <p:sp>
        <p:nvSpPr>
          <p:cNvPr id="230" name="Google Shape;230;p34"/>
          <p:cNvSpPr txBox="1"/>
          <p:nvPr/>
        </p:nvSpPr>
        <p:spPr>
          <a:xfrm>
            <a:off x="801850" y="1673675"/>
            <a:ext cx="76143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ntrenamiento en el método de la regresión p</a:t>
            </a: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ara obtener el umbral.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ntrenamiento en el método KNN p</a:t>
            </a: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ara la obtención del espacio de vectores de características.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 de entrenamiento: 15 pacientes elegidos aleatoriamente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 de prueba: 16 pacientes restantes.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EVALUACIÓN DE LOS MÉTODOS: PRUEBA</a:t>
            </a:r>
            <a:endParaRPr sz="2500"/>
          </a:p>
        </p:txBody>
      </p:sp>
      <p:sp>
        <p:nvSpPr>
          <p:cNvPr id="236" name="Google Shape;236;p35"/>
          <p:cNvSpPr txBox="1"/>
          <p:nvPr/>
        </p:nvSpPr>
        <p:spPr>
          <a:xfrm>
            <a:off x="733800" y="1504350"/>
            <a:ext cx="81837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realizaron 10 pruebas. Luego, se obtuvo un promedio de las siguientes características obtenidas en cada una: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especificidad (E): mide los dormidos correctamente identificados.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sensibilidad (S): mide los despiertos correctamente identificados.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mide la cantidad total de aciertos (exactitud).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cobertura: es sólo un indicador de qué porcentaje de ventanas tienen los datos requeridos para utilizar los métodos.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F1: relaciona la especificidad y la sensibilidad.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99000" y="526350"/>
            <a:ext cx="790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TABLAS COMPARATIVAS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COMPARACIONES SEGÚN ESTADÍSTICAS</a:t>
            </a:r>
            <a:endParaRPr sz="2500"/>
          </a:p>
        </p:txBody>
      </p:sp>
      <p:sp>
        <p:nvSpPr>
          <p:cNvPr id="247" name="Google Shape;247;p37"/>
          <p:cNvSpPr txBox="1"/>
          <p:nvPr/>
        </p:nvSpPr>
        <p:spPr>
          <a:xfrm>
            <a:off x="733800" y="1761150"/>
            <a:ext cx="818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la comparación, ejecutamos los métodos de la siguiente forma: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Método de la regresión usando aceleración.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KNN para distintos valores de K usando aceleración.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KNN para distintos valores de K y distintas combinaciones entre HR, aceleración, entropía aproximada del HR. Además también variamos los valores del parámetro R de la entropía para ver los cambios.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COMPARACIONES SEGÚN ESTADÍSTICAS</a:t>
            </a:r>
            <a:endParaRPr sz="2500"/>
          </a:p>
        </p:txBody>
      </p:sp>
      <p:sp>
        <p:nvSpPr>
          <p:cNvPr id="253" name="Google Shape;253;p38"/>
          <p:cNvSpPr txBox="1"/>
          <p:nvPr/>
        </p:nvSpPr>
        <p:spPr>
          <a:xfrm>
            <a:off x="733800" y="4594200"/>
            <a:ext cx="7957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COMPARACIÓN DE LOS MÉTODOS UTILIZADOS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1232375" y="13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{7AE4A67A-9900-48CE-9C37-DF8747D5F5C3}</a:tableStyleId>
              </a:tblPr>
              <a:tblGrid>
                <a:gridCol w="542300"/>
                <a:gridCol w="1931475"/>
                <a:gridCol w="913400"/>
                <a:gridCol w="865850"/>
                <a:gridCol w="780200"/>
                <a:gridCol w="932450"/>
                <a:gridCol w="713575"/>
              </a:tblGrid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K 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Método de predicción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Sensibilidad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Especificidad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Cobertura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Accuracy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F1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Paper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0.546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0.963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0.469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Aceleración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0.247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B2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0.322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A2D3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0.120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B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0.908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0.822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2F3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0.234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4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0.888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0.267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EDB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0.113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0.926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0.113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0F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0.112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0.919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0.777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1F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0.116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C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0.912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0.772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3F3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9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0.116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C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0.912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0.772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3F3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0.249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B1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0.325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A1D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0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0.940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4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D4F4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0.235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B4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0.275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ACDA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CF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3F3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E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0.926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3F4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E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0.777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11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0.105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E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0.777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0.250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B1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0.327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D3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0.947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2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0.853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D7F6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0.233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4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0.274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ACDA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1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0.949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2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D3F4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1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D5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2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7F6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13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2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7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COMPARACIONES SEGÚN ESTADÍSTICAS</a:t>
            </a:r>
            <a:endParaRPr sz="2500"/>
          </a:p>
        </p:txBody>
      </p:sp>
      <p:sp>
        <p:nvSpPr>
          <p:cNvPr id="260" name="Google Shape;260;p39"/>
          <p:cNvSpPr txBox="1"/>
          <p:nvPr/>
        </p:nvSpPr>
        <p:spPr>
          <a:xfrm>
            <a:off x="733800" y="4594200"/>
            <a:ext cx="7957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COMPARACIÓN DE LOS MÉTODOS UTILIZADOS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1232375" y="13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{7AE4A67A-9900-48CE-9C37-DF8747D5F5C3}</a:tableStyleId>
              </a:tblPr>
              <a:tblGrid>
                <a:gridCol w="542300"/>
                <a:gridCol w="1931475"/>
                <a:gridCol w="913400"/>
                <a:gridCol w="865850"/>
                <a:gridCol w="780200"/>
                <a:gridCol w="932450"/>
                <a:gridCol w="713575"/>
              </a:tblGrid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K 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Método de predicción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Sensibilidad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Especificidad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Cobertura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Accuracy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F1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0.252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B1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0.330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0D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3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2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0.856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D6F6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0.230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0.281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BD9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2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2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D4F4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D3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1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6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0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4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15</a:t>
                      </a:r>
                      <a:endParaRPr sz="10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0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0.939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A4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0.091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0.252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B1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0.330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0D2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0.068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0.964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0.867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8F7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0.230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A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0.285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AAD8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4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0.805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6F6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4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0.802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D6F6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1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0.946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3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6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1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0.946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3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0.795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0.087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6F5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0.255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0.333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0D1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0.060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D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0.648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0.880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D9F8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Aceleracion+Ritmo Cardiaco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0.224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B6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0.982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A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0.637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0.898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0.279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ABD9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3)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0.055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0.969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0.811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0.065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4)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0.063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D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0.968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0.812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D9F8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5)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4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0.802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8F7"/>
                    </a:solidFill>
                  </a:tcPr>
                </a:tc>
              </a:tr>
              <a:tr h="7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CCCCCC"/>
                          </a:solidFill>
                        </a:rPr>
                        <a:t>21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Ritmo Cardíaco+ApEn (r = 6)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4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0.956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0.166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0.802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0.074</a:t>
                      </a:r>
                      <a:endParaRPr sz="1000"/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8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499000" y="526350"/>
            <a:ext cx="790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CONCLUSIONES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CONCLUSIONES</a:t>
            </a:r>
            <a:endParaRPr sz="2500"/>
          </a:p>
        </p:txBody>
      </p:sp>
      <p:sp>
        <p:nvSpPr>
          <p:cNvPr id="272" name="Google Shape;272;p41"/>
          <p:cNvSpPr txBox="1"/>
          <p:nvPr/>
        </p:nvSpPr>
        <p:spPr>
          <a:xfrm>
            <a:off x="733800" y="1489975"/>
            <a:ext cx="81837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método de la regresión se desempeña considerablemente mejor que cualquier clasificador KNN.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KNN tiene, en general, valores altos de especificidad, exactitud y cobertura cuando se utiliza la aceleración.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HR se desempeña pobremente sola. Con la aceleración empeora los resultados.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valores más altos de K, se ve un buen desempeño al utilizar la aceleración. Sin embargo, para el caso del HR ocurre lo contrario.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altos valores de K se puede ver que aumenta la sensibilidad, sin comprometer la especificidad.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Comparamos el funcionamiento de dos métodos para clasificar el estado de una persona al dormir, a partir de distintas variables obtenidas de un reloj inteligente, y otras calculadas a partir de las mismas, según: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“1” si está despierto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“0” si está dormido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métodos son 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Regresión lineal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KNN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ctrTitle"/>
          </p:nvPr>
        </p:nvSpPr>
        <p:spPr>
          <a:xfrm>
            <a:off x="733800" y="738225"/>
            <a:ext cx="8183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CONCLUSIONES</a:t>
            </a:r>
            <a:endParaRPr sz="2500"/>
          </a:p>
        </p:txBody>
      </p:sp>
      <p:sp>
        <p:nvSpPr>
          <p:cNvPr id="278" name="Google Shape;278;p42"/>
          <p:cNvSpPr txBox="1"/>
          <p:nvPr/>
        </p:nvSpPr>
        <p:spPr>
          <a:xfrm>
            <a:off x="733800" y="1489975"/>
            <a:ext cx="81837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Añadir la entropía no mejoró notablemente los resultados, por lo que descartamos usarla en un clasificador que la involucre.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Mejora posible: analizar valores mayores de K a los utilizados en este experimento.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Posible explicación del pobre desempeño de los clasificadores KNN: hay una pérdida de información temporal que no se da en el clasificador que emplea regresión lineal.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0250" y="526350"/>
            <a:ext cx="660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A PASO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800" y="697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A PASO</a:t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1" name="Google Shape;111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2" name="Google Shape;112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17"/>
            <p:cNvCxnSpPr>
              <a:stCxn id="112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728675" y="1299975"/>
            <a:ext cx="2618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PREPROCESAMIENTO DE LOS DATOS</a:t>
            </a:r>
            <a:endParaRPr b="1" sz="1600">
              <a:solidFill>
                <a:schemeClr val="dk2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1075475" y="2692171"/>
            <a:ext cx="196200" cy="1404905"/>
            <a:chOff x="2512925" y="2768371"/>
            <a:chExt cx="196200" cy="1404905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1271675" y="3775950"/>
            <a:ext cx="27843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VENTANEO Y OBTENCIÓN DE CARACTERÍSTICAS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3584875" y="1299975"/>
            <a:ext cx="3476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APLICACIÓN DE LOS MÉTODOS Y AJUSTE DE PARÁMETROS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ENTRENAMIENTO - PRUEBA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4185300" y="2692171"/>
            <a:ext cx="196200" cy="1404905"/>
            <a:chOff x="6045475" y="2768371"/>
            <a:chExt cx="196200" cy="1404905"/>
          </a:xfrm>
        </p:grpSpPr>
        <p:cxnSp>
          <p:nvCxnSpPr>
            <p:cNvPr id="121" name="Google Shape;121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416502" y="3714300"/>
            <a:ext cx="3476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OBTENCIÓN DE ESTADÍSTICAS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ESPECIFICIDAD</a:t>
            </a:r>
            <a:r>
              <a:rPr lang="es" sz="1400"/>
              <a:t> - SE</a:t>
            </a:r>
            <a:r>
              <a:rPr lang="es" sz="1400"/>
              <a:t>NSIBILIDAD - ACCURACY - COBERTURA - F1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3347075" y="1483171"/>
            <a:ext cx="196200" cy="1404900"/>
            <a:chOff x="4279200" y="1559371"/>
            <a:chExt cx="196200" cy="1404900"/>
          </a:xfrm>
        </p:grpSpPr>
        <p:cxnSp>
          <p:nvCxnSpPr>
            <p:cNvPr id="125" name="Google Shape;125;p17"/>
            <p:cNvCxnSpPr>
              <a:stCxn id="12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045475" y="2790125"/>
            <a:ext cx="28215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COMPARACIÓN ENTRE MÉTODOS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400"/>
              <a:t> RESULTADOS- CONCLUSIONES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936600" y="2688275"/>
            <a:ext cx="196200" cy="19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flipH="1">
            <a:off x="6032900" y="2888075"/>
            <a:ext cx="1800" cy="474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BASE DE DATOS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PHYSIO.NET</a:t>
            </a:r>
            <a:endParaRPr sz="2000"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TIEMPO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CLASIFICACIÓN PSG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 (X,Y,Z)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HEART RATE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31 SUJETOS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VARIABLES A USAR</a:t>
            </a:r>
            <a:endParaRPr sz="20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PULSO CARDÍACO (HR)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ENTROPÍA APROXIMADA DEL HR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PRE-PROCESAMIENTO</a:t>
            </a:r>
            <a:endParaRPr sz="2000"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TIEMPOS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FALTAS DE DATOS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ETIQUETAS PSG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NORMALIZACIÓN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VENTANEO Y OBTENCIÓN DE CARACTERÍSTICAS</a:t>
            </a:r>
            <a:endParaRPr sz="2000"/>
          </a:p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4939500" y="724200"/>
            <a:ext cx="393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VENTANAS: 30 Y 60 SEGUNDOS.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ACELERACIÓN: MÁXIMOS.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HR: MÁXIMOS.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ENTROPÍA CADA 60 SEGUNDOS Y REPETICIÓN PARA VENTANAS DE 30.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MATRIZ DEL PACIENTE.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