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1E3C12-2F1D-4FC3-8159-907E41AB8A21}" v="2" dt="2024-01-13T12:20:13.762"/>
    <p1510:client id="{CB14A7BC-2B9D-4DD2-A36C-4D845C9AC29B}" v="45" dt="2024-01-13T11:39:32.3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A3D60F-61FF-4244-A1CD-74E2587BEDF2}" type="datetimeFigureOut">
              <a:rPr lang="en-GH" smtClean="0"/>
              <a:t>14/01/2024</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8CA1AEC1-E786-45ED-90AC-029FE6B42917}" type="slidenum">
              <a:rPr lang="en-GH" smtClean="0"/>
              <a:t>‹#›</a:t>
            </a:fld>
            <a:endParaRPr lang="en-GH"/>
          </a:p>
        </p:txBody>
      </p:sp>
    </p:spTree>
    <p:extLst>
      <p:ext uri="{BB962C8B-B14F-4D97-AF65-F5344CB8AC3E}">
        <p14:creationId xmlns:p14="http://schemas.microsoft.com/office/powerpoint/2010/main" val="2265444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A3D60F-61FF-4244-A1CD-74E2587BEDF2}" type="datetimeFigureOut">
              <a:rPr lang="en-GH" smtClean="0"/>
              <a:t>14/01/2024</a:t>
            </a:fld>
            <a:endParaRPr lang="en-GH"/>
          </a:p>
        </p:txBody>
      </p:sp>
      <p:sp>
        <p:nvSpPr>
          <p:cNvPr id="6" name="Footer Placeholder 5"/>
          <p:cNvSpPr>
            <a:spLocks noGrp="1"/>
          </p:cNvSpPr>
          <p:nvPr>
            <p:ph type="ftr" sz="quarter" idx="11"/>
          </p:nvPr>
        </p:nvSpPr>
        <p:spPr/>
        <p:txBody>
          <a:bodyPr/>
          <a:lstStyle/>
          <a:p>
            <a:endParaRPr lang="en-GH"/>
          </a:p>
        </p:txBody>
      </p:sp>
      <p:sp>
        <p:nvSpPr>
          <p:cNvPr id="7" name="Slide Number Placeholder 6"/>
          <p:cNvSpPr>
            <a:spLocks noGrp="1"/>
          </p:cNvSpPr>
          <p:nvPr>
            <p:ph type="sldNum" sz="quarter" idx="12"/>
          </p:nvPr>
        </p:nvSpPr>
        <p:spPr/>
        <p:txBody>
          <a:bodyPr/>
          <a:lstStyle/>
          <a:p>
            <a:fld id="{8CA1AEC1-E786-45ED-90AC-029FE6B42917}" type="slidenum">
              <a:rPr lang="en-GH" smtClean="0"/>
              <a:t>‹#›</a:t>
            </a:fld>
            <a:endParaRPr lang="en-GH"/>
          </a:p>
        </p:txBody>
      </p:sp>
    </p:spTree>
    <p:extLst>
      <p:ext uri="{BB962C8B-B14F-4D97-AF65-F5344CB8AC3E}">
        <p14:creationId xmlns:p14="http://schemas.microsoft.com/office/powerpoint/2010/main" val="1290397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A3D60F-61FF-4244-A1CD-74E2587BEDF2}" type="datetimeFigureOut">
              <a:rPr lang="en-GH" smtClean="0"/>
              <a:t>14/01/2024</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8CA1AEC1-E786-45ED-90AC-029FE6B42917}" type="slidenum">
              <a:rPr lang="en-GH" smtClean="0"/>
              <a:t>‹#›</a:t>
            </a:fld>
            <a:endParaRPr lang="en-GH"/>
          </a:p>
        </p:txBody>
      </p:sp>
    </p:spTree>
    <p:extLst>
      <p:ext uri="{BB962C8B-B14F-4D97-AF65-F5344CB8AC3E}">
        <p14:creationId xmlns:p14="http://schemas.microsoft.com/office/powerpoint/2010/main" val="1245172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A3D60F-61FF-4244-A1CD-74E2587BEDF2}" type="datetimeFigureOut">
              <a:rPr lang="en-GH" smtClean="0"/>
              <a:t>14/01/2024</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8CA1AEC1-E786-45ED-90AC-029FE6B42917}" type="slidenum">
              <a:rPr lang="en-GH" smtClean="0"/>
              <a:t>‹#›</a:t>
            </a:fld>
            <a:endParaRPr lang="en-G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68029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A3D60F-61FF-4244-A1CD-74E2587BEDF2}" type="datetimeFigureOut">
              <a:rPr lang="en-GH" smtClean="0"/>
              <a:t>14/01/2024</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8CA1AEC1-E786-45ED-90AC-029FE6B42917}" type="slidenum">
              <a:rPr lang="en-GH" smtClean="0"/>
              <a:t>‹#›</a:t>
            </a:fld>
            <a:endParaRPr lang="en-GH"/>
          </a:p>
        </p:txBody>
      </p:sp>
    </p:spTree>
    <p:extLst>
      <p:ext uri="{BB962C8B-B14F-4D97-AF65-F5344CB8AC3E}">
        <p14:creationId xmlns:p14="http://schemas.microsoft.com/office/powerpoint/2010/main" val="3541698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A3D60F-61FF-4244-A1CD-74E2587BEDF2}" type="datetimeFigureOut">
              <a:rPr lang="en-GH" smtClean="0"/>
              <a:t>14/01/2024</a:t>
            </a:fld>
            <a:endParaRPr lang="en-GH"/>
          </a:p>
        </p:txBody>
      </p:sp>
      <p:sp>
        <p:nvSpPr>
          <p:cNvPr id="4"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8CA1AEC1-E786-45ED-90AC-029FE6B42917}" type="slidenum">
              <a:rPr lang="en-GH" smtClean="0"/>
              <a:t>‹#›</a:t>
            </a:fld>
            <a:endParaRPr lang="en-GH"/>
          </a:p>
        </p:txBody>
      </p:sp>
    </p:spTree>
    <p:extLst>
      <p:ext uri="{BB962C8B-B14F-4D97-AF65-F5344CB8AC3E}">
        <p14:creationId xmlns:p14="http://schemas.microsoft.com/office/powerpoint/2010/main" val="74989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A3D60F-61FF-4244-A1CD-74E2587BEDF2}" type="datetimeFigureOut">
              <a:rPr lang="en-GH" smtClean="0"/>
              <a:t>14/01/2024</a:t>
            </a:fld>
            <a:endParaRPr lang="en-GH"/>
          </a:p>
        </p:txBody>
      </p:sp>
      <p:sp>
        <p:nvSpPr>
          <p:cNvPr id="4"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8CA1AEC1-E786-45ED-90AC-029FE6B42917}" type="slidenum">
              <a:rPr lang="en-GH" smtClean="0"/>
              <a:t>‹#›</a:t>
            </a:fld>
            <a:endParaRPr lang="en-GH"/>
          </a:p>
        </p:txBody>
      </p:sp>
    </p:spTree>
    <p:extLst>
      <p:ext uri="{BB962C8B-B14F-4D97-AF65-F5344CB8AC3E}">
        <p14:creationId xmlns:p14="http://schemas.microsoft.com/office/powerpoint/2010/main" val="4253436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A3D60F-61FF-4244-A1CD-74E2587BEDF2}" type="datetimeFigureOut">
              <a:rPr lang="en-GH" smtClean="0"/>
              <a:t>14/01/2024</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8CA1AEC1-E786-45ED-90AC-029FE6B42917}" type="slidenum">
              <a:rPr lang="en-GH" smtClean="0"/>
              <a:t>‹#›</a:t>
            </a:fld>
            <a:endParaRPr lang="en-GH"/>
          </a:p>
        </p:txBody>
      </p:sp>
    </p:spTree>
    <p:extLst>
      <p:ext uri="{BB962C8B-B14F-4D97-AF65-F5344CB8AC3E}">
        <p14:creationId xmlns:p14="http://schemas.microsoft.com/office/powerpoint/2010/main" val="1298155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A3D60F-61FF-4244-A1CD-74E2587BEDF2}" type="datetimeFigureOut">
              <a:rPr lang="en-GH" smtClean="0"/>
              <a:t>14/01/2024</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8CA1AEC1-E786-45ED-90AC-029FE6B42917}" type="slidenum">
              <a:rPr lang="en-GH" smtClean="0"/>
              <a:t>‹#›</a:t>
            </a:fld>
            <a:endParaRPr lang="en-GH"/>
          </a:p>
        </p:txBody>
      </p:sp>
    </p:spTree>
    <p:extLst>
      <p:ext uri="{BB962C8B-B14F-4D97-AF65-F5344CB8AC3E}">
        <p14:creationId xmlns:p14="http://schemas.microsoft.com/office/powerpoint/2010/main" val="2905625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DA3D60F-61FF-4244-A1CD-74E2587BEDF2}" type="datetimeFigureOut">
              <a:rPr lang="en-GH" smtClean="0"/>
              <a:t>14/01/2024</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8CA1AEC1-E786-45ED-90AC-029FE6B42917}" type="slidenum">
              <a:rPr lang="en-GH" smtClean="0"/>
              <a:t>‹#›</a:t>
            </a:fld>
            <a:endParaRPr lang="en-GH"/>
          </a:p>
        </p:txBody>
      </p:sp>
    </p:spTree>
    <p:extLst>
      <p:ext uri="{BB962C8B-B14F-4D97-AF65-F5344CB8AC3E}">
        <p14:creationId xmlns:p14="http://schemas.microsoft.com/office/powerpoint/2010/main" val="166237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A3D60F-61FF-4244-A1CD-74E2587BEDF2}" type="datetimeFigureOut">
              <a:rPr lang="en-GH" smtClean="0"/>
              <a:t>14/01/2024</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8CA1AEC1-E786-45ED-90AC-029FE6B42917}" type="slidenum">
              <a:rPr lang="en-GH" smtClean="0"/>
              <a:t>‹#›</a:t>
            </a:fld>
            <a:endParaRPr lang="en-GH"/>
          </a:p>
        </p:txBody>
      </p:sp>
    </p:spTree>
    <p:extLst>
      <p:ext uri="{BB962C8B-B14F-4D97-AF65-F5344CB8AC3E}">
        <p14:creationId xmlns:p14="http://schemas.microsoft.com/office/powerpoint/2010/main" val="2453054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A3D60F-61FF-4244-A1CD-74E2587BEDF2}" type="datetimeFigureOut">
              <a:rPr lang="en-GH" smtClean="0"/>
              <a:t>14/01/2024</a:t>
            </a:fld>
            <a:endParaRPr lang="en-GH"/>
          </a:p>
        </p:txBody>
      </p:sp>
      <p:sp>
        <p:nvSpPr>
          <p:cNvPr id="6" name="Footer Placeholder 5"/>
          <p:cNvSpPr>
            <a:spLocks noGrp="1"/>
          </p:cNvSpPr>
          <p:nvPr>
            <p:ph type="ftr" sz="quarter" idx="11"/>
          </p:nvPr>
        </p:nvSpPr>
        <p:spPr/>
        <p:txBody>
          <a:bodyPr/>
          <a:lstStyle/>
          <a:p>
            <a:endParaRPr lang="en-GH"/>
          </a:p>
        </p:txBody>
      </p:sp>
      <p:sp>
        <p:nvSpPr>
          <p:cNvPr id="7" name="Slide Number Placeholder 6"/>
          <p:cNvSpPr>
            <a:spLocks noGrp="1"/>
          </p:cNvSpPr>
          <p:nvPr>
            <p:ph type="sldNum" sz="quarter" idx="12"/>
          </p:nvPr>
        </p:nvSpPr>
        <p:spPr/>
        <p:txBody>
          <a:bodyPr/>
          <a:lstStyle/>
          <a:p>
            <a:fld id="{8CA1AEC1-E786-45ED-90AC-029FE6B42917}" type="slidenum">
              <a:rPr lang="en-GH" smtClean="0"/>
              <a:t>‹#›</a:t>
            </a:fld>
            <a:endParaRPr lang="en-GH"/>
          </a:p>
        </p:txBody>
      </p:sp>
    </p:spTree>
    <p:extLst>
      <p:ext uri="{BB962C8B-B14F-4D97-AF65-F5344CB8AC3E}">
        <p14:creationId xmlns:p14="http://schemas.microsoft.com/office/powerpoint/2010/main" val="56209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A3D60F-61FF-4244-A1CD-74E2587BEDF2}" type="datetimeFigureOut">
              <a:rPr lang="en-GH" smtClean="0"/>
              <a:t>14/01/2024</a:t>
            </a:fld>
            <a:endParaRPr lang="en-GH"/>
          </a:p>
        </p:txBody>
      </p:sp>
      <p:sp>
        <p:nvSpPr>
          <p:cNvPr id="8" name="Footer Placeholder 7"/>
          <p:cNvSpPr>
            <a:spLocks noGrp="1"/>
          </p:cNvSpPr>
          <p:nvPr>
            <p:ph type="ftr" sz="quarter" idx="11"/>
          </p:nvPr>
        </p:nvSpPr>
        <p:spPr/>
        <p:txBody>
          <a:bodyPr/>
          <a:lstStyle/>
          <a:p>
            <a:endParaRPr lang="en-GH"/>
          </a:p>
        </p:txBody>
      </p:sp>
      <p:sp>
        <p:nvSpPr>
          <p:cNvPr id="9" name="Slide Number Placeholder 8"/>
          <p:cNvSpPr>
            <a:spLocks noGrp="1"/>
          </p:cNvSpPr>
          <p:nvPr>
            <p:ph type="sldNum" sz="quarter" idx="12"/>
          </p:nvPr>
        </p:nvSpPr>
        <p:spPr/>
        <p:txBody>
          <a:bodyPr/>
          <a:lstStyle/>
          <a:p>
            <a:fld id="{8CA1AEC1-E786-45ED-90AC-029FE6B42917}" type="slidenum">
              <a:rPr lang="en-GH" smtClean="0"/>
              <a:t>‹#›</a:t>
            </a:fld>
            <a:endParaRPr lang="en-GH"/>
          </a:p>
        </p:txBody>
      </p:sp>
    </p:spTree>
    <p:extLst>
      <p:ext uri="{BB962C8B-B14F-4D97-AF65-F5344CB8AC3E}">
        <p14:creationId xmlns:p14="http://schemas.microsoft.com/office/powerpoint/2010/main" val="3789538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DA3D60F-61FF-4244-A1CD-74E2587BEDF2}" type="datetimeFigureOut">
              <a:rPr lang="en-GH" smtClean="0"/>
              <a:t>14/01/2024</a:t>
            </a:fld>
            <a:endParaRPr lang="en-GH"/>
          </a:p>
        </p:txBody>
      </p:sp>
      <p:sp>
        <p:nvSpPr>
          <p:cNvPr id="5" name="Footer Placeholder 3"/>
          <p:cNvSpPr>
            <a:spLocks noGrp="1"/>
          </p:cNvSpPr>
          <p:nvPr>
            <p:ph type="ftr" sz="quarter" idx="11"/>
          </p:nvPr>
        </p:nvSpPr>
        <p:spPr/>
        <p:txBody>
          <a:bodyPr/>
          <a:lstStyle/>
          <a:p>
            <a:endParaRPr lang="en-GH"/>
          </a:p>
        </p:txBody>
      </p:sp>
      <p:sp>
        <p:nvSpPr>
          <p:cNvPr id="6" name="Slide Number Placeholder 4"/>
          <p:cNvSpPr>
            <a:spLocks noGrp="1"/>
          </p:cNvSpPr>
          <p:nvPr>
            <p:ph type="sldNum" sz="quarter" idx="12"/>
          </p:nvPr>
        </p:nvSpPr>
        <p:spPr/>
        <p:txBody>
          <a:bodyPr/>
          <a:lstStyle/>
          <a:p>
            <a:fld id="{8CA1AEC1-E786-45ED-90AC-029FE6B42917}" type="slidenum">
              <a:rPr lang="en-GH" smtClean="0"/>
              <a:t>‹#›</a:t>
            </a:fld>
            <a:endParaRPr lang="en-GH"/>
          </a:p>
        </p:txBody>
      </p:sp>
    </p:spTree>
    <p:extLst>
      <p:ext uri="{BB962C8B-B14F-4D97-AF65-F5344CB8AC3E}">
        <p14:creationId xmlns:p14="http://schemas.microsoft.com/office/powerpoint/2010/main" val="1853244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DA3D60F-61FF-4244-A1CD-74E2587BEDF2}" type="datetimeFigureOut">
              <a:rPr lang="en-GH" smtClean="0"/>
              <a:t>14/01/2024</a:t>
            </a:fld>
            <a:endParaRPr lang="en-GH"/>
          </a:p>
        </p:txBody>
      </p:sp>
      <p:sp>
        <p:nvSpPr>
          <p:cNvPr id="5" name="Footer Placeholder 2"/>
          <p:cNvSpPr>
            <a:spLocks noGrp="1"/>
          </p:cNvSpPr>
          <p:nvPr>
            <p:ph type="ftr" sz="quarter" idx="11"/>
          </p:nvPr>
        </p:nvSpPr>
        <p:spPr/>
        <p:txBody>
          <a:bodyPr/>
          <a:lstStyle/>
          <a:p>
            <a:endParaRPr lang="en-GH"/>
          </a:p>
        </p:txBody>
      </p:sp>
      <p:sp>
        <p:nvSpPr>
          <p:cNvPr id="6" name="Slide Number Placeholder 3"/>
          <p:cNvSpPr>
            <a:spLocks noGrp="1"/>
          </p:cNvSpPr>
          <p:nvPr>
            <p:ph type="sldNum" sz="quarter" idx="12"/>
          </p:nvPr>
        </p:nvSpPr>
        <p:spPr/>
        <p:txBody>
          <a:bodyPr/>
          <a:lstStyle/>
          <a:p>
            <a:fld id="{8CA1AEC1-E786-45ED-90AC-029FE6B42917}" type="slidenum">
              <a:rPr lang="en-GH" smtClean="0"/>
              <a:t>‹#›</a:t>
            </a:fld>
            <a:endParaRPr lang="en-GH"/>
          </a:p>
        </p:txBody>
      </p:sp>
    </p:spTree>
    <p:extLst>
      <p:ext uri="{BB962C8B-B14F-4D97-AF65-F5344CB8AC3E}">
        <p14:creationId xmlns:p14="http://schemas.microsoft.com/office/powerpoint/2010/main" val="122833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DA3D60F-61FF-4244-A1CD-74E2587BEDF2}" type="datetimeFigureOut">
              <a:rPr lang="en-GH" smtClean="0"/>
              <a:t>14/01/2024</a:t>
            </a:fld>
            <a:endParaRPr lang="en-GH"/>
          </a:p>
        </p:txBody>
      </p:sp>
      <p:sp>
        <p:nvSpPr>
          <p:cNvPr id="5" name="Footer Placeholder 5"/>
          <p:cNvSpPr>
            <a:spLocks noGrp="1"/>
          </p:cNvSpPr>
          <p:nvPr>
            <p:ph type="ftr" sz="quarter" idx="11"/>
          </p:nvPr>
        </p:nvSpPr>
        <p:spPr/>
        <p:txBody>
          <a:bodyPr/>
          <a:lstStyle/>
          <a:p>
            <a:endParaRPr lang="en-GH"/>
          </a:p>
        </p:txBody>
      </p:sp>
      <p:sp>
        <p:nvSpPr>
          <p:cNvPr id="6" name="Slide Number Placeholder 6"/>
          <p:cNvSpPr>
            <a:spLocks noGrp="1"/>
          </p:cNvSpPr>
          <p:nvPr>
            <p:ph type="sldNum" sz="quarter" idx="12"/>
          </p:nvPr>
        </p:nvSpPr>
        <p:spPr/>
        <p:txBody>
          <a:bodyPr/>
          <a:lstStyle/>
          <a:p>
            <a:fld id="{8CA1AEC1-E786-45ED-90AC-029FE6B42917}" type="slidenum">
              <a:rPr lang="en-GH" smtClean="0"/>
              <a:t>‹#›</a:t>
            </a:fld>
            <a:endParaRPr lang="en-GH"/>
          </a:p>
        </p:txBody>
      </p:sp>
    </p:spTree>
    <p:extLst>
      <p:ext uri="{BB962C8B-B14F-4D97-AF65-F5344CB8AC3E}">
        <p14:creationId xmlns:p14="http://schemas.microsoft.com/office/powerpoint/2010/main" val="1879067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A3D60F-61FF-4244-A1CD-74E2587BEDF2}" type="datetimeFigureOut">
              <a:rPr lang="en-GH" smtClean="0"/>
              <a:t>14/01/2024</a:t>
            </a:fld>
            <a:endParaRPr lang="en-GH"/>
          </a:p>
        </p:txBody>
      </p:sp>
      <p:sp>
        <p:nvSpPr>
          <p:cNvPr id="6" name="Footer Placeholder 5"/>
          <p:cNvSpPr>
            <a:spLocks noGrp="1"/>
          </p:cNvSpPr>
          <p:nvPr>
            <p:ph type="ftr" sz="quarter" idx="11"/>
          </p:nvPr>
        </p:nvSpPr>
        <p:spPr/>
        <p:txBody>
          <a:bodyPr/>
          <a:lstStyle/>
          <a:p>
            <a:endParaRPr lang="en-GH"/>
          </a:p>
        </p:txBody>
      </p:sp>
      <p:sp>
        <p:nvSpPr>
          <p:cNvPr id="7" name="Slide Number Placeholder 6"/>
          <p:cNvSpPr>
            <a:spLocks noGrp="1"/>
          </p:cNvSpPr>
          <p:nvPr>
            <p:ph type="sldNum" sz="quarter" idx="12"/>
          </p:nvPr>
        </p:nvSpPr>
        <p:spPr/>
        <p:txBody>
          <a:bodyPr/>
          <a:lstStyle/>
          <a:p>
            <a:fld id="{8CA1AEC1-E786-45ED-90AC-029FE6B42917}" type="slidenum">
              <a:rPr lang="en-GH" smtClean="0"/>
              <a:t>‹#›</a:t>
            </a:fld>
            <a:endParaRPr lang="en-GH"/>
          </a:p>
        </p:txBody>
      </p:sp>
    </p:spTree>
    <p:extLst>
      <p:ext uri="{BB962C8B-B14F-4D97-AF65-F5344CB8AC3E}">
        <p14:creationId xmlns:p14="http://schemas.microsoft.com/office/powerpoint/2010/main" val="1243219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DA3D60F-61FF-4244-A1CD-74E2587BEDF2}" type="datetimeFigureOut">
              <a:rPr lang="en-GH" smtClean="0"/>
              <a:t>14/01/2024</a:t>
            </a:fld>
            <a:endParaRPr lang="en-G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H"/>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CA1AEC1-E786-45ED-90AC-029FE6B42917}" type="slidenum">
              <a:rPr lang="en-GH" smtClean="0"/>
              <a:t>‹#›</a:t>
            </a:fld>
            <a:endParaRPr lang="en-GH"/>
          </a:p>
        </p:txBody>
      </p:sp>
    </p:spTree>
    <p:extLst>
      <p:ext uri="{BB962C8B-B14F-4D97-AF65-F5344CB8AC3E}">
        <p14:creationId xmlns:p14="http://schemas.microsoft.com/office/powerpoint/2010/main" val="4183926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chat.openai.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B23279-29B2-BAE4-0F97-21A13D733E9D}"/>
              </a:ext>
            </a:extLst>
          </p:cNvPr>
          <p:cNvSpPr>
            <a:spLocks noGrp="1"/>
          </p:cNvSpPr>
          <p:nvPr>
            <p:ph type="ctrTitle"/>
          </p:nvPr>
        </p:nvSpPr>
        <p:spPr>
          <a:xfrm>
            <a:off x="965505" y="623571"/>
            <a:ext cx="10260990" cy="3523885"/>
          </a:xfrm>
        </p:spPr>
        <p:txBody>
          <a:bodyPr>
            <a:normAutofit/>
          </a:bodyPr>
          <a:lstStyle/>
          <a:p>
            <a:pPr algn="ctr"/>
            <a:r>
              <a:rPr lang="en-US" sz="8000" b="1" dirty="0">
                <a:latin typeface="Calibri" panose="020F0502020204030204" pitchFamily="34" charset="0"/>
                <a:cs typeface="Calibri" panose="020F0502020204030204" pitchFamily="34" charset="0"/>
              </a:rPr>
              <a:t>Fields related or within data analytics</a:t>
            </a:r>
            <a:endParaRPr lang="en-GH" sz="8000" b="1"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6870B4BF-853F-89F7-54F9-CCB3236735EC}"/>
              </a:ext>
            </a:extLst>
          </p:cNvPr>
          <p:cNvSpPr>
            <a:spLocks noGrp="1"/>
          </p:cNvSpPr>
          <p:nvPr>
            <p:ph type="subTitle" idx="1"/>
          </p:nvPr>
        </p:nvSpPr>
        <p:spPr>
          <a:xfrm>
            <a:off x="965505" y="4777380"/>
            <a:ext cx="10260990" cy="1209763"/>
          </a:xfrm>
        </p:spPr>
        <p:txBody>
          <a:bodyPr>
            <a:normAutofit/>
          </a:bodyPr>
          <a:lstStyle/>
          <a:p>
            <a:pPr algn="ctr"/>
            <a:r>
              <a:rPr lang="en-US" sz="2400" b="1" dirty="0">
                <a:solidFill>
                  <a:schemeClr val="bg2"/>
                </a:solidFill>
                <a:latin typeface="Calibri" panose="020F0502020204030204" pitchFamily="34" charset="0"/>
                <a:cs typeface="Calibri" panose="020F0502020204030204" pitchFamily="34" charset="0"/>
              </a:rPr>
              <a:t>An Overview, presentation by Gerrard Agbenyenu</a:t>
            </a:r>
            <a:endParaRPr lang="en-GH" sz="2400" b="1"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48750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680CE-1EC5-6E7A-CAC7-69D0F2F92BCC}"/>
              </a:ext>
            </a:extLst>
          </p:cNvPr>
          <p:cNvSpPr>
            <a:spLocks noGrp="1"/>
          </p:cNvSpPr>
          <p:nvPr>
            <p:ph type="title"/>
          </p:nvPr>
        </p:nvSpPr>
        <p:spPr>
          <a:xfrm>
            <a:off x="6742108" y="629266"/>
            <a:ext cx="3307744" cy="1641986"/>
          </a:xfrm>
        </p:spPr>
        <p:txBody>
          <a:bodyPr>
            <a:normAutofit/>
          </a:bodyPr>
          <a:lstStyle/>
          <a:p>
            <a:r>
              <a:rPr lang="en-US" b="1" dirty="0">
                <a:latin typeface="Calibri" panose="020F0502020204030204" pitchFamily="34" charset="0"/>
                <a:cs typeface="Calibri" panose="020F0502020204030204" pitchFamily="34" charset="0"/>
              </a:rPr>
              <a:t>9. Predictive Modelling</a:t>
            </a:r>
            <a:endParaRPr lang="en-GH" b="1" dirty="0">
              <a:latin typeface="Calibri" panose="020F0502020204030204" pitchFamily="34" charset="0"/>
              <a:cs typeface="Calibri" panose="020F0502020204030204" pitchFamily="34" charset="0"/>
            </a:endParaRPr>
          </a:p>
        </p:txBody>
      </p:sp>
      <p:pic>
        <p:nvPicPr>
          <p:cNvPr id="5" name="Picture 4" descr="Graphs on a display with reflection of office">
            <a:extLst>
              <a:ext uri="{FF2B5EF4-FFF2-40B4-BE49-F238E27FC236}">
                <a16:creationId xmlns:a16="http://schemas.microsoft.com/office/drawing/2014/main" id="{8B06A72A-6562-0F14-A0D9-F759D020665D}"/>
              </a:ext>
            </a:extLst>
          </p:cNvPr>
          <p:cNvPicPr>
            <a:picLocks noChangeAspect="1"/>
          </p:cNvPicPr>
          <p:nvPr/>
        </p:nvPicPr>
        <p:blipFill rotWithShape="1">
          <a:blip r:embed="rId3"/>
          <a:srcRect l="11822" r="28946" b="-3"/>
          <a:stretch/>
        </p:blipFill>
        <p:spPr>
          <a:xfrm>
            <a:off x="-2" y="10"/>
            <a:ext cx="6094407" cy="6857990"/>
          </a:xfrm>
          <a:prstGeom prst="rect">
            <a:avLst/>
          </a:prstGeom>
        </p:spPr>
      </p:pic>
      <p:sp>
        <p:nvSpPr>
          <p:cNvPr id="3" name="Content Placeholder 2">
            <a:extLst>
              <a:ext uri="{FF2B5EF4-FFF2-40B4-BE49-F238E27FC236}">
                <a16:creationId xmlns:a16="http://schemas.microsoft.com/office/drawing/2014/main" id="{2629F47C-0234-6BFB-13B9-ECB5BBC0DD93}"/>
              </a:ext>
            </a:extLst>
          </p:cNvPr>
          <p:cNvSpPr>
            <a:spLocks noGrp="1"/>
          </p:cNvSpPr>
          <p:nvPr>
            <p:ph idx="1"/>
          </p:nvPr>
        </p:nvSpPr>
        <p:spPr>
          <a:xfrm>
            <a:off x="6742108" y="2438400"/>
            <a:ext cx="4558574" cy="4356338"/>
          </a:xfrm>
        </p:spPr>
        <p:txBody>
          <a:bodyPr vert="horz" lIns="91440" tIns="45720" rIns="91440" bIns="45720" rtlCol="0" anchor="t">
            <a:normAutofit/>
          </a:bodyPr>
          <a:lstStyle/>
          <a:p>
            <a:pPr marL="342900" lvl="0" indent="-342900">
              <a:lnSpc>
                <a:spcPct val="150000"/>
              </a:lnSpc>
              <a:buFont typeface="Symbol" panose="05050102010706020507" pitchFamily="18" charset="2"/>
              <a:buChar char=""/>
            </a:pPr>
            <a:r>
              <a:rPr lang="en-US" b="1" u="sng" dirty="0">
                <a:effectLst/>
                <a:latin typeface="Calibri" panose="020F0502020204030204" pitchFamily="34" charset="0"/>
                <a:ea typeface="Calibri" panose="020F0502020204030204" pitchFamily="34" charset="0"/>
                <a:cs typeface="Times New Roman" panose="02020603050405020304" pitchFamily="18" charset="0"/>
              </a:rPr>
              <a:t>Definition</a:t>
            </a:r>
            <a:r>
              <a:rPr lang="en-US" b="1" dirty="0">
                <a:effectLst/>
                <a:latin typeface="Calibri" panose="020F0502020204030204" pitchFamily="34" charset="0"/>
                <a:ea typeface="Calibri" panose="020F0502020204030204" pitchFamily="34" charset="0"/>
                <a:cs typeface="Times New Roman" panose="02020603050405020304" pitchFamily="18" charset="0"/>
              </a:rPr>
              <a:t>: Involves creating models that can predict future outcomes based on historical and current data. Commonly used in areas like finance, marketing, and healthcare.</a:t>
            </a:r>
            <a:endParaRPr lang="en-GH"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b="1" u="sng" dirty="0">
                <a:effectLst/>
                <a:latin typeface="Calibri" panose="020F0502020204030204" pitchFamily="34" charset="0"/>
                <a:ea typeface="Calibri" panose="020F0502020204030204" pitchFamily="34" charset="0"/>
                <a:cs typeface="Times New Roman" panose="02020603050405020304" pitchFamily="18" charset="0"/>
              </a:rPr>
              <a:t>Applications</a:t>
            </a:r>
            <a:r>
              <a:rPr lang="en-US" b="1" dirty="0">
                <a:effectLst/>
                <a:latin typeface="Calibri" panose="020F0502020204030204" pitchFamily="34" charset="0"/>
                <a:ea typeface="Calibri" panose="020F0502020204030204" pitchFamily="34" charset="0"/>
                <a:cs typeface="Times New Roman" panose="02020603050405020304" pitchFamily="18" charset="0"/>
              </a:rPr>
              <a:t>: Sales forecasting, customer churn prediction, disease outbreak modeling.</a:t>
            </a:r>
            <a:endParaRPr lang="en-GH"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90000"/>
              </a:lnSpc>
              <a:buNone/>
            </a:pPr>
            <a:endParaRPr lang="en-GH" dirty="0"/>
          </a:p>
        </p:txBody>
      </p:sp>
    </p:spTree>
    <p:extLst>
      <p:ext uri="{BB962C8B-B14F-4D97-AF65-F5344CB8AC3E}">
        <p14:creationId xmlns:p14="http://schemas.microsoft.com/office/powerpoint/2010/main" val="434241212"/>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9" presetClass="entr" presetSubtype="0" decel="10000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9"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20" dur="500"/>
                                        <p:tgtEl>
                                          <p:spTgt spid="3">
                                            <p:txEl>
                                              <p:pRg st="0" end="0"/>
                                            </p:txEl>
                                          </p:spTgt>
                                        </p:tgtEl>
                                      </p:cBhvr>
                                    </p:animEffect>
                                  </p:childTnLst>
                                </p:cTn>
                              </p:par>
                              <p:par>
                                <p:cTn id="21" presetID="49" presetClass="entr" presetSubtype="0" decel="10000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5" dur="5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2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0923-725A-5C60-5736-6753749B9B59}"/>
              </a:ext>
            </a:extLst>
          </p:cNvPr>
          <p:cNvSpPr>
            <a:spLocks noGrp="1"/>
          </p:cNvSpPr>
          <p:nvPr>
            <p:ph type="title"/>
          </p:nvPr>
        </p:nvSpPr>
        <p:spPr>
          <a:xfrm>
            <a:off x="5282381" y="629266"/>
            <a:ext cx="4767471" cy="1641986"/>
          </a:xfrm>
        </p:spPr>
        <p:txBody>
          <a:bodyPr>
            <a:normAutofit/>
          </a:bodyPr>
          <a:lstStyle/>
          <a:p>
            <a:pPr>
              <a:lnSpc>
                <a:spcPct val="90000"/>
              </a:lnSpc>
            </a:pPr>
            <a:r>
              <a:rPr lang="en-US" sz="3600" b="1" dirty="0">
                <a:latin typeface="Calibri"/>
                <a:cs typeface="Calibri"/>
              </a:rPr>
              <a:t>10. Text Analytics/NLP (Natural Language Processing)</a:t>
            </a:r>
            <a:endParaRPr lang="en-GH" sz="3600" b="1" dirty="0">
              <a:latin typeface="Calibri" panose="020F0502020204030204" pitchFamily="34" charset="0"/>
              <a:cs typeface="Calibri" panose="020F0502020204030204" pitchFamily="34" charset="0"/>
            </a:endParaRPr>
          </a:p>
        </p:txBody>
      </p:sp>
      <p:pic>
        <p:nvPicPr>
          <p:cNvPr id="5" name="Picture 4" descr="Programming data on computer monitor">
            <a:extLst>
              <a:ext uri="{FF2B5EF4-FFF2-40B4-BE49-F238E27FC236}">
                <a16:creationId xmlns:a16="http://schemas.microsoft.com/office/drawing/2014/main" id="{D13445DD-0A90-53C1-1A49-DD4177AC8928}"/>
              </a:ext>
            </a:extLst>
          </p:cNvPr>
          <p:cNvPicPr>
            <a:picLocks noChangeAspect="1"/>
          </p:cNvPicPr>
          <p:nvPr/>
        </p:nvPicPr>
        <p:blipFill rotWithShape="1">
          <a:blip r:embed="rId3"/>
          <a:srcRect l="45695" r="9261" b="-3"/>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674EE84E-9F2D-C775-F950-310E81D84023}"/>
              </a:ext>
            </a:extLst>
          </p:cNvPr>
          <p:cNvSpPr>
            <a:spLocks noGrp="1"/>
          </p:cNvSpPr>
          <p:nvPr>
            <p:ph idx="1"/>
          </p:nvPr>
        </p:nvSpPr>
        <p:spPr>
          <a:xfrm>
            <a:off x="5282381" y="2438400"/>
            <a:ext cx="4767471" cy="3809999"/>
          </a:xfrm>
        </p:spPr>
        <p:txBody>
          <a:bodyPr vert="horz" lIns="91440" tIns="45720" rIns="91440" bIns="45720" rtlCol="0" anchor="t">
            <a:normAutofit lnSpcReduction="10000"/>
          </a:bodyPr>
          <a:lstStyle/>
          <a:p>
            <a:pPr marL="342900" lvl="0" indent="-342900">
              <a:lnSpc>
                <a:spcPct val="150000"/>
              </a:lnSpc>
              <a:buFont typeface="Symbol" panose="05050102010706020507" pitchFamily="18" charset="2"/>
              <a:buChar char=""/>
            </a:pPr>
            <a:r>
              <a:rPr lang="en-US" b="1" u="sng" dirty="0">
                <a:effectLst/>
                <a:latin typeface="Calibri"/>
                <a:ea typeface="Calibri" panose="020F0502020204030204" pitchFamily="34" charset="0"/>
                <a:cs typeface="Times New Roman"/>
              </a:rPr>
              <a:t>Definition</a:t>
            </a:r>
            <a:r>
              <a:rPr lang="en-US" b="1" dirty="0">
                <a:effectLst/>
                <a:latin typeface="Calibri"/>
                <a:ea typeface="Calibri" panose="020F0502020204030204" pitchFamily="34" charset="0"/>
                <a:cs typeface="Times New Roman"/>
              </a:rPr>
              <a:t>: Focuses on extracting meaningful information and insights from unstructured text data, enabling machines to understand, interpret, and generate human-like text.</a:t>
            </a:r>
          </a:p>
          <a:p>
            <a:pPr marL="342900" lvl="0" indent="-342900">
              <a:lnSpc>
                <a:spcPct val="150000"/>
              </a:lnSpc>
              <a:spcAft>
                <a:spcPts val="800"/>
              </a:spcAft>
              <a:buFont typeface="Symbol" panose="05050102010706020507" pitchFamily="18" charset="2"/>
              <a:buChar char=""/>
            </a:pPr>
            <a:r>
              <a:rPr lang="en-US" b="1" u="sng" dirty="0">
                <a:effectLst/>
                <a:latin typeface="Calibri"/>
                <a:ea typeface="Calibri" panose="020F0502020204030204" pitchFamily="34" charset="0"/>
                <a:cs typeface="Times New Roman"/>
              </a:rPr>
              <a:t>Applications</a:t>
            </a:r>
            <a:r>
              <a:rPr lang="en-US" b="1" dirty="0">
                <a:effectLst/>
                <a:latin typeface="Calibri"/>
                <a:ea typeface="Calibri" panose="020F0502020204030204" pitchFamily="34" charset="0"/>
                <a:cs typeface="Times New Roman"/>
              </a:rPr>
              <a:t>: Sentiment analysis, chatbots, information retrieval from text data.</a:t>
            </a:r>
            <a:endParaRPr lang="en-GH" b="1" dirty="0">
              <a:effectLst/>
              <a:latin typeface="Calibri"/>
              <a:ea typeface="Calibri" panose="020F0502020204030204" pitchFamily="34" charset="0"/>
              <a:cs typeface="Times New Roman"/>
            </a:endParaRPr>
          </a:p>
          <a:p>
            <a:pPr marL="0" indent="0">
              <a:buNone/>
            </a:pPr>
            <a:endParaRPr lang="en-GH"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90695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0"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edge">
                                      <p:cBhvr>
                                        <p:cTn id="14" dur="2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0"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6" name="Title 5">
            <a:extLst>
              <a:ext uri="{FF2B5EF4-FFF2-40B4-BE49-F238E27FC236}">
                <a16:creationId xmlns:a16="http://schemas.microsoft.com/office/drawing/2014/main" id="{E43962C1-35C2-179E-C17C-B8A2371C79AF}"/>
              </a:ext>
            </a:extLst>
          </p:cNvPr>
          <p:cNvSpPr>
            <a:spLocks noGrp="1"/>
          </p:cNvSpPr>
          <p:nvPr>
            <p:ph type="title"/>
          </p:nvPr>
        </p:nvSpPr>
        <p:spPr>
          <a:xfrm>
            <a:off x="806195" y="804672"/>
            <a:ext cx="3521359" cy="5248656"/>
          </a:xfrm>
        </p:spPr>
        <p:txBody>
          <a:bodyPr anchor="ctr">
            <a:normAutofit/>
          </a:bodyPr>
          <a:lstStyle/>
          <a:p>
            <a:pPr algn="ctr"/>
            <a:r>
              <a:rPr lang="en-US" b="1" dirty="0">
                <a:latin typeface="Calibri" panose="020F0502020204030204" pitchFamily="34" charset="0"/>
                <a:cs typeface="Calibri" panose="020F0502020204030204" pitchFamily="34" charset="0"/>
              </a:rPr>
              <a:t>Conclusion</a:t>
            </a:r>
            <a:endParaRPr lang="en-GH" b="1">
              <a:latin typeface="Calibri" panose="020F0502020204030204" pitchFamily="34" charset="0"/>
              <a:cs typeface="Calibri" panose="020F0502020204030204" pitchFamily="34" charset="0"/>
            </a:endParaRPr>
          </a:p>
        </p:txBody>
      </p:sp>
      <p:sp>
        <p:nvSpPr>
          <p:cNvPr id="7" name="Content Placeholder 6">
            <a:extLst>
              <a:ext uri="{FF2B5EF4-FFF2-40B4-BE49-F238E27FC236}">
                <a16:creationId xmlns:a16="http://schemas.microsoft.com/office/drawing/2014/main" id="{1AEE7A3A-E4A0-7EAA-AA0B-ED0FEABED5E3}"/>
              </a:ext>
            </a:extLst>
          </p:cNvPr>
          <p:cNvSpPr>
            <a:spLocks noGrp="1"/>
          </p:cNvSpPr>
          <p:nvPr>
            <p:ph idx="1"/>
          </p:nvPr>
        </p:nvSpPr>
        <p:spPr>
          <a:xfrm>
            <a:off x="4975861" y="804671"/>
            <a:ext cx="6399930" cy="5248657"/>
          </a:xfrm>
        </p:spPr>
        <p:txBody>
          <a:bodyPr anchor="ctr">
            <a:normAutofit/>
          </a:bodyPr>
          <a:lstStyle/>
          <a:p>
            <a:pPr>
              <a:buFont typeface="Arial" panose="020B0604020202020204" pitchFamily="34" charset="0"/>
              <a:buChar char="•"/>
            </a:pPr>
            <a:endParaRPr lang="en-US" b="1">
              <a:latin typeface="Calibri"/>
              <a:cs typeface="Calibri"/>
            </a:endParaRPr>
          </a:p>
          <a:p>
            <a:pPr>
              <a:buFont typeface="Arial" panose="020B0604020202020204" pitchFamily="34" charset="0"/>
              <a:buChar char="•"/>
            </a:pPr>
            <a:r>
              <a:rPr lang="en-US" b="1">
                <a:latin typeface="Calibri"/>
                <a:cs typeface="Calibri"/>
              </a:rPr>
              <a:t>In conclusion, the diverse field of data analytics encompasses a range of disciplines that collectively contribute to extracting valuable insights from data. Data science, machine learning, big data analytics, data engineering, business intelligence, data warehousing, quantitative analysis, operations research, predictive modeling, and text analytics/NLP all play crucial roles in transforming raw data into actionable knowledge.</a:t>
            </a:r>
          </a:p>
          <a:p>
            <a:pPr>
              <a:buFont typeface="Arial" panose="020B0604020202020204" pitchFamily="34" charset="0"/>
              <a:buChar char="•"/>
            </a:pPr>
            <a:r>
              <a:rPr lang="en-US" b="1">
                <a:latin typeface="Calibri"/>
                <a:cs typeface="Calibri"/>
              </a:rPr>
              <a:t>These disciplines are not mutually exclusive; rather, they often complement each other to provide comprehensive solutions for various industries. From predicting future trends and optimizing business processes to improving decision-making through advanced analytics, the applications of data analytics are vast and continually expanding.</a:t>
            </a:r>
            <a:endParaRPr lang="en-GH" b="1">
              <a:latin typeface="Calibri"/>
              <a:cs typeface="Calibri"/>
            </a:endParaRPr>
          </a:p>
        </p:txBody>
      </p:sp>
    </p:spTree>
    <p:extLst>
      <p:ext uri="{BB962C8B-B14F-4D97-AF65-F5344CB8AC3E}">
        <p14:creationId xmlns:p14="http://schemas.microsoft.com/office/powerpoint/2010/main" val="15958401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3099E-0A4E-0223-6FBA-628CC2FBC61D}"/>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Conclusion</a:t>
            </a:r>
            <a:endParaRPr lang="en-GH"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48B4093-D906-8B2A-A1DE-BBCBE55B56C7}"/>
              </a:ext>
            </a:extLst>
          </p:cNvPr>
          <p:cNvSpPr>
            <a:spLocks noGrp="1"/>
          </p:cNvSpPr>
          <p:nvPr>
            <p:ph idx="1"/>
          </p:nvPr>
        </p:nvSpPr>
        <p:spPr>
          <a:xfrm>
            <a:off x="645130" y="1497496"/>
            <a:ext cx="9404723" cy="4750903"/>
          </a:xfrm>
        </p:spPr>
        <p:txBody>
          <a:bodyPr>
            <a:normAutofit lnSpcReduction="10000"/>
          </a:bodyPr>
          <a:lstStyle/>
          <a:p>
            <a:pPr>
              <a:lnSpc>
                <a:spcPct val="150000"/>
              </a:lnSpc>
              <a:buFont typeface="Arial" panose="020B0604020202020204" pitchFamily="34" charset="0"/>
              <a:buChar char="•"/>
            </a:pPr>
            <a:r>
              <a:rPr lang="en-US" b="1" dirty="0">
                <a:latin typeface="Calibri" panose="020F0502020204030204" pitchFamily="34" charset="0"/>
                <a:cs typeface="Calibri" panose="020F0502020204030204" pitchFamily="34" charset="0"/>
              </a:rPr>
              <a:t>As technology evolves, so does the landscape of data analytics, presenting new opportunities and challenges. It is essential for professionals in this field to stay updated on emerging trends, tools, and methodologies to harness the full potential of data-driven insights.</a:t>
            </a:r>
          </a:p>
          <a:p>
            <a:pPr>
              <a:lnSpc>
                <a:spcPct val="150000"/>
              </a:lnSpc>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b="1" dirty="0">
                <a:latin typeface="Calibri" panose="020F0502020204030204" pitchFamily="34" charset="0"/>
                <a:cs typeface="Calibri" panose="020F0502020204030204" pitchFamily="34" charset="0"/>
              </a:rPr>
              <a:t>In a world where data is abundant and complex, the expertise and synergy of these analytical fields are indispensable for organizations aiming to thrive in the era of information. The journey from raw data to meaningful conclusions is a collaborative effort that continues to shape industries, drive innovation, and pave the way for more effective and informed decision-making.</a:t>
            </a:r>
          </a:p>
          <a:p>
            <a:pPr>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a:buFont typeface="Arial" panose="020B0604020202020204" pitchFamily="34" charset="0"/>
              <a:buChar char="•"/>
            </a:pPr>
            <a:endParaRPr lang="en-GH"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48559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plus(in)">
                                      <p:cBhvr>
                                        <p:cTn id="7" dur="2000"/>
                                        <p:tgtEl>
                                          <p:spTgt spid="3">
                                            <p:txEl>
                                              <p:pRg st="0" end="0"/>
                                            </p:txEl>
                                          </p:spTgt>
                                        </p:tgtEl>
                                      </p:cBhvr>
                                    </p:animEffect>
                                  </p:childTnLst>
                                </p:cTn>
                              </p:par>
                              <p:par>
                                <p:cTn id="8" presetID="13"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plus(in)">
                                      <p:cBhvr>
                                        <p:cTn id="10" dur="20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CE84B6-AABA-00B8-00B2-8437095348DF}"/>
              </a:ext>
            </a:extLst>
          </p:cNvPr>
          <p:cNvSpPr>
            <a:spLocks noGrp="1"/>
          </p:cNvSpPr>
          <p:nvPr>
            <p:ph type="title"/>
          </p:nvPr>
        </p:nvSpPr>
        <p:spPr>
          <a:xfrm>
            <a:off x="646111" y="452718"/>
            <a:ext cx="9404723" cy="6173369"/>
          </a:xfrm>
        </p:spPr>
        <p:txBody>
          <a:bodyPr/>
          <a:lstStyle/>
          <a:p>
            <a:pPr algn="ctr">
              <a:lnSpc>
                <a:spcPct val="150000"/>
              </a:lnSpc>
            </a:pPr>
            <a:r>
              <a:rPr lang="en-US" sz="2000" b="1" dirty="0">
                <a:latin typeface="Calibri" panose="020F0502020204030204" pitchFamily="34" charset="0"/>
                <a:cs typeface="Calibri" panose="020F0502020204030204" pitchFamily="34" charset="0"/>
              </a:rPr>
              <a:t>Thanks for your time</a:t>
            </a: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Document by Gerrard Agbenyenu</a:t>
            </a: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Source information:</a:t>
            </a: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hlinkClick r:id="rId2"/>
              </a:rPr>
              <a:t>chat.openai.com</a:t>
            </a: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Images by</a:t>
            </a:r>
            <a:br>
              <a:rPr lang="en-US" sz="2000" b="1" dirty="0">
                <a:latin typeface="Calibri" panose="020F0502020204030204" pitchFamily="34" charset="0"/>
                <a:cs typeface="Calibri" panose="020F0502020204030204" pitchFamily="34" charset="0"/>
              </a:rPr>
            </a:br>
            <a:br>
              <a:rPr lang="en-US" sz="2000" b="1" dirty="0">
                <a:latin typeface="Calibri" panose="020F0502020204030204" pitchFamily="34" charset="0"/>
                <a:cs typeface="Calibri" panose="020F0502020204030204" pitchFamily="34" charset="0"/>
              </a:rPr>
            </a:br>
            <a:r>
              <a:rPr lang="en-US" sz="2000" b="1" dirty="0" err="1">
                <a:latin typeface="Calibri" panose="020F0502020204030204" pitchFamily="34" charset="0"/>
                <a:cs typeface="Calibri" panose="020F0502020204030204" pitchFamily="34" charset="0"/>
              </a:rPr>
              <a:t>Powerpoint</a:t>
            </a:r>
            <a:r>
              <a:rPr lang="en-US" sz="2000" b="1" dirty="0">
                <a:latin typeface="Calibri" panose="020F0502020204030204" pitchFamily="34" charset="0"/>
                <a:cs typeface="Calibri" panose="020F0502020204030204" pitchFamily="34" charset="0"/>
              </a:rPr>
              <a:t> designer</a:t>
            </a:r>
            <a:endParaRPr lang="en-GH"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73919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A083-91F1-D4B8-73B6-7924CFC37405}"/>
              </a:ext>
            </a:extLst>
          </p:cNvPr>
          <p:cNvSpPr>
            <a:spLocks noGrp="1"/>
          </p:cNvSpPr>
          <p:nvPr>
            <p:ph type="title"/>
          </p:nvPr>
        </p:nvSpPr>
        <p:spPr>
          <a:xfrm>
            <a:off x="5282381" y="629266"/>
            <a:ext cx="4767471" cy="1641986"/>
          </a:xfrm>
        </p:spPr>
        <p:txBody>
          <a:bodyPr>
            <a:normAutofit/>
          </a:bodyPr>
          <a:lstStyle/>
          <a:p>
            <a:r>
              <a:rPr lang="en-US" b="1" dirty="0">
                <a:latin typeface="Calibri" panose="020F0502020204030204" pitchFamily="34" charset="0"/>
                <a:cs typeface="Calibri" panose="020F0502020204030204" pitchFamily="34" charset="0"/>
              </a:rPr>
              <a:t>1. Data Science</a:t>
            </a:r>
            <a:endParaRPr lang="en-GH"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3B533C06-477B-5DE0-B94B-DC13F25126B5}"/>
              </a:ext>
            </a:extLst>
          </p:cNvPr>
          <p:cNvPicPr>
            <a:picLocks noChangeAspect="1"/>
          </p:cNvPicPr>
          <p:nvPr/>
        </p:nvPicPr>
        <p:blipFill rotWithShape="1">
          <a:blip r:embed="rId3"/>
          <a:srcRect l="28591" r="30853" b="-2"/>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EBAC48B3-75EF-65AD-8D67-960B02419218}"/>
              </a:ext>
            </a:extLst>
          </p:cNvPr>
          <p:cNvSpPr>
            <a:spLocks noGrp="1"/>
          </p:cNvSpPr>
          <p:nvPr>
            <p:ph idx="1"/>
          </p:nvPr>
        </p:nvSpPr>
        <p:spPr>
          <a:xfrm>
            <a:off x="5282381" y="2438400"/>
            <a:ext cx="4767471" cy="3809999"/>
          </a:xfrm>
        </p:spPr>
        <p:txBody>
          <a:bodyPr vert="horz" lIns="91440" tIns="45720" rIns="91440" bIns="45720" rtlCol="0" anchor="t">
            <a:normAutofit fontScale="92500"/>
          </a:bodyPr>
          <a:lstStyle/>
          <a:p>
            <a:pPr marL="342900" lvl="0" indent="-342900">
              <a:lnSpc>
                <a:spcPct val="150000"/>
              </a:lnSpc>
              <a:buFont typeface="Symbol" panose="05050102010706020507" pitchFamily="18" charset="2"/>
              <a:buChar char=""/>
            </a:pPr>
            <a:r>
              <a:rPr lang="en-US" b="1" u="sng" dirty="0">
                <a:effectLst/>
                <a:latin typeface="Calibri" panose="020F0502020204030204" pitchFamily="34" charset="0"/>
                <a:ea typeface="Calibri" panose="020F0502020204030204" pitchFamily="34" charset="0"/>
                <a:cs typeface="Times New Roman" panose="02020603050405020304" pitchFamily="18" charset="0"/>
              </a:rPr>
              <a:t>Definition</a:t>
            </a:r>
            <a:r>
              <a:rPr lang="en-US" b="1" dirty="0">
                <a:effectLst/>
                <a:latin typeface="Calibri" panose="020F0502020204030204" pitchFamily="34" charset="0"/>
                <a:ea typeface="Calibri" panose="020F0502020204030204" pitchFamily="34" charset="0"/>
                <a:cs typeface="Times New Roman" panose="02020603050405020304" pitchFamily="18" charset="0"/>
              </a:rPr>
              <a:t>: Involves the extraction of knowledge and insights from structured and unstructured data through various techniques, including statistical analysis, machine learning algorithms, and data visualization.</a:t>
            </a:r>
            <a:endParaRPr lang="en-GH"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b="1" u="sng" dirty="0">
                <a:effectLst/>
                <a:latin typeface="Calibri" panose="020F0502020204030204" pitchFamily="34" charset="0"/>
                <a:ea typeface="Calibri" panose="020F0502020204030204" pitchFamily="34" charset="0"/>
                <a:cs typeface="Times New Roman" panose="02020603050405020304" pitchFamily="18" charset="0"/>
              </a:rPr>
              <a:t>Applications</a:t>
            </a:r>
            <a:r>
              <a:rPr lang="en-US" b="1" dirty="0">
                <a:effectLst/>
                <a:latin typeface="Calibri" panose="020F0502020204030204" pitchFamily="34" charset="0"/>
                <a:ea typeface="Calibri" panose="020F0502020204030204" pitchFamily="34" charset="0"/>
                <a:cs typeface="Times New Roman" panose="02020603050405020304" pitchFamily="18" charset="0"/>
              </a:rPr>
              <a:t>: Predictive modeling, pattern recognition, data-driven decision-making.</a:t>
            </a:r>
            <a:endParaRPr lang="en-GH"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H" dirty="0"/>
          </a:p>
        </p:txBody>
      </p:sp>
    </p:spTree>
    <p:extLst>
      <p:ext uri="{BB962C8B-B14F-4D97-AF65-F5344CB8AC3E}">
        <p14:creationId xmlns:p14="http://schemas.microsoft.com/office/powerpoint/2010/main" val="36448170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
                                        <p:tgtEl>
                                          <p:spTgt spid="5"/>
                                        </p:tgtEl>
                                      </p:cBhvr>
                                    </p:animEffect>
                                    <p:anim calcmode="lin" valueType="num">
                                      <p:cBhvr>
                                        <p:cTn id="8" dur="400" fill="hold"/>
                                        <p:tgtEl>
                                          <p:spTgt spid="5"/>
                                        </p:tgtEl>
                                        <p:attrNameLst>
                                          <p:attrName>ppt_x</p:attrName>
                                        </p:attrNameLst>
                                      </p:cBhvr>
                                      <p:tavLst>
                                        <p:tav tm="0">
                                          <p:val>
                                            <p:strVal val="#ppt_x"/>
                                          </p:val>
                                        </p:tav>
                                        <p:tav tm="100000">
                                          <p:val>
                                            <p:strVal val="#ppt_x"/>
                                          </p:val>
                                        </p:tav>
                                      </p:tavLst>
                                    </p:anim>
                                    <p:anim calcmode="lin" valueType="num">
                                      <p:cBhvr>
                                        <p:cTn id="9" dur="400" fill="hold"/>
                                        <p:tgtEl>
                                          <p:spTgt spid="5"/>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6" presetClass="entr" presetSubtype="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wipe(down)">
                                      <p:cBhvr>
                                        <p:cTn id="16" dur="580">
                                          <p:stCondLst>
                                            <p:cond delay="0"/>
                                          </p:stCondLst>
                                        </p:cTn>
                                        <p:tgtEl>
                                          <p:spTgt spid="3">
                                            <p:txEl>
                                              <p:pRg st="0" end="0"/>
                                            </p:txEl>
                                          </p:spTgt>
                                        </p:tgtEl>
                                      </p:cBhvr>
                                    </p:animEffect>
                                    <p:anim calcmode="lin" valueType="num">
                                      <p:cBhvr>
                                        <p:cTn id="17"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2" dur="26">
                                          <p:stCondLst>
                                            <p:cond delay="650"/>
                                          </p:stCondLst>
                                        </p:cTn>
                                        <p:tgtEl>
                                          <p:spTgt spid="3">
                                            <p:txEl>
                                              <p:pRg st="0" end="0"/>
                                            </p:txEl>
                                          </p:spTgt>
                                        </p:tgtEl>
                                      </p:cBhvr>
                                      <p:to x="100000" y="60000"/>
                                    </p:animScale>
                                    <p:animScale>
                                      <p:cBhvr>
                                        <p:cTn id="23" dur="166" decel="50000">
                                          <p:stCondLst>
                                            <p:cond delay="676"/>
                                          </p:stCondLst>
                                        </p:cTn>
                                        <p:tgtEl>
                                          <p:spTgt spid="3">
                                            <p:txEl>
                                              <p:pRg st="0" end="0"/>
                                            </p:txEl>
                                          </p:spTgt>
                                        </p:tgtEl>
                                      </p:cBhvr>
                                      <p:to x="100000" y="100000"/>
                                    </p:animScale>
                                    <p:animScale>
                                      <p:cBhvr>
                                        <p:cTn id="24" dur="26">
                                          <p:stCondLst>
                                            <p:cond delay="1312"/>
                                          </p:stCondLst>
                                        </p:cTn>
                                        <p:tgtEl>
                                          <p:spTgt spid="3">
                                            <p:txEl>
                                              <p:pRg st="0" end="0"/>
                                            </p:txEl>
                                          </p:spTgt>
                                        </p:tgtEl>
                                      </p:cBhvr>
                                      <p:to x="100000" y="80000"/>
                                    </p:animScale>
                                    <p:animScale>
                                      <p:cBhvr>
                                        <p:cTn id="25" dur="166" decel="50000">
                                          <p:stCondLst>
                                            <p:cond delay="1338"/>
                                          </p:stCondLst>
                                        </p:cTn>
                                        <p:tgtEl>
                                          <p:spTgt spid="3">
                                            <p:txEl>
                                              <p:pRg st="0" end="0"/>
                                            </p:txEl>
                                          </p:spTgt>
                                        </p:tgtEl>
                                      </p:cBhvr>
                                      <p:to x="100000" y="100000"/>
                                    </p:animScale>
                                    <p:animScale>
                                      <p:cBhvr>
                                        <p:cTn id="26" dur="26">
                                          <p:stCondLst>
                                            <p:cond delay="1642"/>
                                          </p:stCondLst>
                                        </p:cTn>
                                        <p:tgtEl>
                                          <p:spTgt spid="3">
                                            <p:txEl>
                                              <p:pRg st="0" end="0"/>
                                            </p:txEl>
                                          </p:spTgt>
                                        </p:tgtEl>
                                      </p:cBhvr>
                                      <p:to x="100000" y="90000"/>
                                    </p:animScale>
                                    <p:animScale>
                                      <p:cBhvr>
                                        <p:cTn id="27" dur="166" decel="50000">
                                          <p:stCondLst>
                                            <p:cond delay="1668"/>
                                          </p:stCondLst>
                                        </p:cTn>
                                        <p:tgtEl>
                                          <p:spTgt spid="3">
                                            <p:txEl>
                                              <p:pRg st="0" end="0"/>
                                            </p:txEl>
                                          </p:spTgt>
                                        </p:tgtEl>
                                      </p:cBhvr>
                                      <p:to x="100000" y="100000"/>
                                    </p:animScale>
                                    <p:animScale>
                                      <p:cBhvr>
                                        <p:cTn id="28" dur="26">
                                          <p:stCondLst>
                                            <p:cond delay="1808"/>
                                          </p:stCondLst>
                                        </p:cTn>
                                        <p:tgtEl>
                                          <p:spTgt spid="3">
                                            <p:txEl>
                                              <p:pRg st="0" end="0"/>
                                            </p:txEl>
                                          </p:spTgt>
                                        </p:tgtEl>
                                      </p:cBhvr>
                                      <p:to x="100000" y="95000"/>
                                    </p:animScale>
                                    <p:animScale>
                                      <p:cBhvr>
                                        <p:cTn id="29" dur="166" decel="50000">
                                          <p:stCondLst>
                                            <p:cond delay="1834"/>
                                          </p:stCondLst>
                                        </p:cTn>
                                        <p:tgtEl>
                                          <p:spTgt spid="3">
                                            <p:txEl>
                                              <p:pRg st="0" end="0"/>
                                            </p:txEl>
                                          </p:spTgt>
                                        </p:tgtEl>
                                      </p:cBhvr>
                                      <p:to x="100000" y="100000"/>
                                    </p:animScale>
                                  </p:childTnLst>
                                </p:cTn>
                              </p:par>
                              <p:par>
                                <p:cTn id="30" presetID="26" presetClass="entr" presetSubtype="0" fill="hold" nodeType="with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wipe(down)">
                                      <p:cBhvr>
                                        <p:cTn id="32" dur="580">
                                          <p:stCondLst>
                                            <p:cond delay="0"/>
                                          </p:stCondLst>
                                        </p:cTn>
                                        <p:tgtEl>
                                          <p:spTgt spid="3">
                                            <p:txEl>
                                              <p:pRg st="1" end="1"/>
                                            </p:txEl>
                                          </p:spTgt>
                                        </p:tgtEl>
                                      </p:cBhvr>
                                    </p:animEffect>
                                    <p:anim calcmode="lin" valueType="num">
                                      <p:cBhvr>
                                        <p:cTn id="33"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8" dur="26">
                                          <p:stCondLst>
                                            <p:cond delay="650"/>
                                          </p:stCondLst>
                                        </p:cTn>
                                        <p:tgtEl>
                                          <p:spTgt spid="3">
                                            <p:txEl>
                                              <p:pRg st="1" end="1"/>
                                            </p:txEl>
                                          </p:spTgt>
                                        </p:tgtEl>
                                      </p:cBhvr>
                                      <p:to x="100000" y="60000"/>
                                    </p:animScale>
                                    <p:animScale>
                                      <p:cBhvr>
                                        <p:cTn id="39" dur="166" decel="50000">
                                          <p:stCondLst>
                                            <p:cond delay="676"/>
                                          </p:stCondLst>
                                        </p:cTn>
                                        <p:tgtEl>
                                          <p:spTgt spid="3">
                                            <p:txEl>
                                              <p:pRg st="1" end="1"/>
                                            </p:txEl>
                                          </p:spTgt>
                                        </p:tgtEl>
                                      </p:cBhvr>
                                      <p:to x="100000" y="100000"/>
                                    </p:animScale>
                                    <p:animScale>
                                      <p:cBhvr>
                                        <p:cTn id="40" dur="26">
                                          <p:stCondLst>
                                            <p:cond delay="1312"/>
                                          </p:stCondLst>
                                        </p:cTn>
                                        <p:tgtEl>
                                          <p:spTgt spid="3">
                                            <p:txEl>
                                              <p:pRg st="1" end="1"/>
                                            </p:txEl>
                                          </p:spTgt>
                                        </p:tgtEl>
                                      </p:cBhvr>
                                      <p:to x="100000" y="80000"/>
                                    </p:animScale>
                                    <p:animScale>
                                      <p:cBhvr>
                                        <p:cTn id="41" dur="166" decel="50000">
                                          <p:stCondLst>
                                            <p:cond delay="1338"/>
                                          </p:stCondLst>
                                        </p:cTn>
                                        <p:tgtEl>
                                          <p:spTgt spid="3">
                                            <p:txEl>
                                              <p:pRg st="1" end="1"/>
                                            </p:txEl>
                                          </p:spTgt>
                                        </p:tgtEl>
                                      </p:cBhvr>
                                      <p:to x="100000" y="100000"/>
                                    </p:animScale>
                                    <p:animScale>
                                      <p:cBhvr>
                                        <p:cTn id="42" dur="26">
                                          <p:stCondLst>
                                            <p:cond delay="1642"/>
                                          </p:stCondLst>
                                        </p:cTn>
                                        <p:tgtEl>
                                          <p:spTgt spid="3">
                                            <p:txEl>
                                              <p:pRg st="1" end="1"/>
                                            </p:txEl>
                                          </p:spTgt>
                                        </p:tgtEl>
                                      </p:cBhvr>
                                      <p:to x="100000" y="90000"/>
                                    </p:animScale>
                                    <p:animScale>
                                      <p:cBhvr>
                                        <p:cTn id="43" dur="166" decel="50000">
                                          <p:stCondLst>
                                            <p:cond delay="1668"/>
                                          </p:stCondLst>
                                        </p:cTn>
                                        <p:tgtEl>
                                          <p:spTgt spid="3">
                                            <p:txEl>
                                              <p:pRg st="1" end="1"/>
                                            </p:txEl>
                                          </p:spTgt>
                                        </p:tgtEl>
                                      </p:cBhvr>
                                      <p:to x="100000" y="100000"/>
                                    </p:animScale>
                                    <p:animScale>
                                      <p:cBhvr>
                                        <p:cTn id="44" dur="26">
                                          <p:stCondLst>
                                            <p:cond delay="1808"/>
                                          </p:stCondLst>
                                        </p:cTn>
                                        <p:tgtEl>
                                          <p:spTgt spid="3">
                                            <p:txEl>
                                              <p:pRg st="1" end="1"/>
                                            </p:txEl>
                                          </p:spTgt>
                                        </p:tgtEl>
                                      </p:cBhvr>
                                      <p:to x="100000" y="95000"/>
                                    </p:animScale>
                                    <p:animScale>
                                      <p:cBhvr>
                                        <p:cTn id="45" dur="166" decel="50000">
                                          <p:stCondLst>
                                            <p:cond delay="1834"/>
                                          </p:stCondLst>
                                        </p:cTn>
                                        <p:tgtEl>
                                          <p:spTgt spid="3">
                                            <p:txEl>
                                              <p:pRg st="1" end="1"/>
                                            </p:txEl>
                                          </p:spTgt>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barn(inVertical)">
                                      <p:cBhvr>
                                        <p:cTn id="5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28EEB1-EF94-34CE-5EF0-DE9BD9E9987C}"/>
              </a:ext>
            </a:extLst>
          </p:cNvPr>
          <p:cNvSpPr>
            <a:spLocks noGrp="1"/>
          </p:cNvSpPr>
          <p:nvPr>
            <p:ph type="title"/>
          </p:nvPr>
        </p:nvSpPr>
        <p:spPr>
          <a:xfrm>
            <a:off x="5411931" y="452718"/>
            <a:ext cx="4638903" cy="1400530"/>
          </a:xfrm>
        </p:spPr>
        <p:txBody>
          <a:bodyPr>
            <a:normAutofit/>
          </a:bodyPr>
          <a:lstStyle/>
          <a:p>
            <a:r>
              <a:rPr lang="en-US" b="1" dirty="0">
                <a:latin typeface="Calibri" panose="020F0502020204030204" pitchFamily="34" charset="0"/>
                <a:cs typeface="Calibri" panose="020F0502020204030204" pitchFamily="34" charset="0"/>
              </a:rPr>
              <a:t>2. Machine Learning</a:t>
            </a:r>
            <a:endParaRPr lang="en-GH" b="1" dirty="0">
              <a:latin typeface="Calibri" panose="020F0502020204030204" pitchFamily="34" charset="0"/>
              <a:cs typeface="Calibri" panose="020F0502020204030204" pitchFamily="34" charset="0"/>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F553777A-1153-50E9-671D-5919F93DAA28}"/>
              </a:ext>
            </a:extLst>
          </p:cNvPr>
          <p:cNvPicPr>
            <a:picLocks noChangeAspect="1"/>
          </p:cNvPicPr>
          <p:nvPr/>
        </p:nvPicPr>
        <p:blipFill rotWithShape="1">
          <a:blip r:embed="rId3"/>
          <a:srcRect l="48856" r="6531" b="3"/>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28550CC-DA13-35AA-F23F-DD144A3AB552}"/>
              </a:ext>
            </a:extLst>
          </p:cNvPr>
          <p:cNvSpPr>
            <a:spLocks noGrp="1"/>
          </p:cNvSpPr>
          <p:nvPr>
            <p:ph idx="1"/>
          </p:nvPr>
        </p:nvSpPr>
        <p:spPr>
          <a:xfrm>
            <a:off x="5410950" y="2052918"/>
            <a:ext cx="4638903" cy="4195481"/>
          </a:xfrm>
        </p:spPr>
        <p:txBody>
          <a:bodyPr vert="horz" lIns="91440" tIns="45720" rIns="91440" bIns="45720" rtlCol="0" anchor="t">
            <a:normAutofit lnSpcReduction="10000"/>
          </a:bodyPr>
          <a:lstStyle/>
          <a:p>
            <a:pPr marL="342900" lvl="0" indent="-342900">
              <a:lnSpc>
                <a:spcPct val="150000"/>
              </a:lnSpc>
              <a:buFont typeface="Symbol" panose="05050102010706020507" pitchFamily="18" charset="2"/>
              <a:buChar char=""/>
            </a:pPr>
            <a:r>
              <a:rPr lang="en-US" b="1" u="sng" dirty="0">
                <a:effectLst/>
                <a:latin typeface="Calibri" panose="020F0502020204030204" pitchFamily="34" charset="0"/>
                <a:ea typeface="Calibri" panose="020F0502020204030204" pitchFamily="34" charset="0"/>
                <a:cs typeface="Times New Roman" panose="02020603050405020304" pitchFamily="18" charset="0"/>
              </a:rPr>
              <a:t>Definition</a:t>
            </a:r>
            <a:r>
              <a:rPr lang="en-US" b="1" dirty="0">
                <a:effectLst/>
                <a:latin typeface="Calibri" panose="020F0502020204030204" pitchFamily="34" charset="0"/>
                <a:ea typeface="Calibri" panose="020F0502020204030204" pitchFamily="34" charset="0"/>
                <a:cs typeface="Times New Roman" panose="02020603050405020304" pitchFamily="18" charset="0"/>
              </a:rPr>
              <a:t>: A subset of artificial intelligence that focuses on developing algorithms and models that enable systems to learn and make predictions or decisions without being explicitly programmed.</a:t>
            </a:r>
            <a:endParaRPr lang="en-GH"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b="1" u="sng" dirty="0">
                <a:effectLst/>
                <a:latin typeface="Calibri" panose="020F0502020204030204" pitchFamily="34" charset="0"/>
                <a:ea typeface="Calibri" panose="020F0502020204030204" pitchFamily="34" charset="0"/>
                <a:cs typeface="Times New Roman" panose="02020603050405020304" pitchFamily="18" charset="0"/>
              </a:rPr>
              <a:t>Applications</a:t>
            </a:r>
            <a:r>
              <a:rPr lang="en-US" b="1" dirty="0">
                <a:effectLst/>
                <a:latin typeface="Calibri" panose="020F0502020204030204" pitchFamily="34" charset="0"/>
                <a:ea typeface="Calibri" panose="020F0502020204030204" pitchFamily="34" charset="0"/>
                <a:cs typeface="Times New Roman" panose="02020603050405020304" pitchFamily="18" charset="0"/>
              </a:rPr>
              <a:t>: Image and speech recognition, recommendation systems, autonomous vehicles.</a:t>
            </a:r>
            <a:endParaRPr lang="en-GH"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H" dirty="0"/>
          </a:p>
        </p:txBody>
      </p:sp>
    </p:spTree>
    <p:extLst>
      <p:ext uri="{BB962C8B-B14F-4D97-AF65-F5344CB8AC3E}">
        <p14:creationId xmlns:p14="http://schemas.microsoft.com/office/powerpoint/2010/main" val="41336271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16566-713E-3C97-7477-1A14504751E6}"/>
              </a:ext>
            </a:extLst>
          </p:cNvPr>
          <p:cNvSpPr>
            <a:spLocks noGrp="1"/>
          </p:cNvSpPr>
          <p:nvPr>
            <p:ph type="title"/>
          </p:nvPr>
        </p:nvSpPr>
        <p:spPr>
          <a:xfrm>
            <a:off x="648930" y="629266"/>
            <a:ext cx="6188190" cy="1622321"/>
          </a:xfrm>
        </p:spPr>
        <p:txBody>
          <a:bodyPr>
            <a:normAutofit/>
          </a:bodyPr>
          <a:lstStyle/>
          <a:p>
            <a:r>
              <a:rPr lang="en-US" b="1" dirty="0">
                <a:solidFill>
                  <a:srgbClr val="EBEBEB"/>
                </a:solidFill>
                <a:latin typeface="Calibri Bold" panose="020F0702030404030204" pitchFamily="34" charset="0"/>
                <a:cs typeface="Calibri Bold" panose="020F0702030404030204" pitchFamily="34" charset="0"/>
              </a:rPr>
              <a:t>3. Big Data Analytics</a:t>
            </a:r>
            <a:endParaRPr lang="en-GH" b="1" dirty="0">
              <a:solidFill>
                <a:srgbClr val="EBEBEB"/>
              </a:solidFill>
              <a:latin typeface="Calibri Bold" panose="020F0702030404030204" pitchFamily="34" charset="0"/>
              <a:cs typeface="Calibri Bold" panose="020F0702030404030204" pitchFamily="34" charset="0"/>
            </a:endParaRPr>
          </a:p>
        </p:txBody>
      </p:sp>
      <p:sp>
        <p:nvSpPr>
          <p:cNvPr id="3" name="Content Placeholder 2">
            <a:extLst>
              <a:ext uri="{FF2B5EF4-FFF2-40B4-BE49-F238E27FC236}">
                <a16:creationId xmlns:a16="http://schemas.microsoft.com/office/drawing/2014/main" id="{C6E1B9A5-2CE9-7DA7-E983-60DDE9F6D214}"/>
              </a:ext>
            </a:extLst>
          </p:cNvPr>
          <p:cNvSpPr>
            <a:spLocks noGrp="1"/>
          </p:cNvSpPr>
          <p:nvPr>
            <p:ph idx="1"/>
          </p:nvPr>
        </p:nvSpPr>
        <p:spPr>
          <a:xfrm>
            <a:off x="648930" y="2438400"/>
            <a:ext cx="6188189" cy="3785419"/>
          </a:xfrm>
        </p:spPr>
        <p:txBody>
          <a:bodyPr vert="horz" lIns="91440" tIns="45720" rIns="91440" bIns="45720" rtlCol="0" anchor="t">
            <a:normAutofit/>
          </a:bodyPr>
          <a:lstStyle/>
          <a:p>
            <a:pPr marL="0" indent="0">
              <a:lnSpc>
                <a:spcPct val="150000"/>
              </a:lnSpc>
              <a:buNone/>
            </a:pPr>
            <a:r>
              <a:rPr lang="en-US" b="1" dirty="0">
                <a:solidFill>
                  <a:srgbClr val="FFFFFF"/>
                </a:solidFill>
                <a:latin typeface="Calibri Bold" panose="020F0702030404030204" pitchFamily="34" charset="0"/>
                <a:cs typeface="Calibri Bold" panose="020F0702030404030204" pitchFamily="34" charset="0"/>
              </a:rPr>
              <a:t>•	Definition: Deals with processing and analyzing large and complex datasets that traditional data processing applications may struggle to handle. Involves technologies like Hadoop and Spark for distributed computing.</a:t>
            </a:r>
            <a:endParaRPr lang="en-US" dirty="0"/>
          </a:p>
          <a:p>
            <a:pPr marL="0" indent="0">
              <a:lnSpc>
                <a:spcPct val="150000"/>
              </a:lnSpc>
              <a:buNone/>
            </a:pPr>
            <a:r>
              <a:rPr lang="en-US" b="1" dirty="0">
                <a:solidFill>
                  <a:srgbClr val="FFFFFF"/>
                </a:solidFill>
                <a:latin typeface="Calibri Bold" panose="020F0702030404030204" pitchFamily="34" charset="0"/>
                <a:cs typeface="Calibri Bold" panose="020F0702030404030204" pitchFamily="34" charset="0"/>
              </a:rPr>
              <a:t>•	Applications: Large-scale data processing, real-time analytics, business intelligence on massive datasets.</a:t>
            </a:r>
          </a:p>
          <a:p>
            <a:pPr marL="0" indent="0">
              <a:buNone/>
            </a:pPr>
            <a:endParaRPr lang="en-GH" b="1" dirty="0">
              <a:solidFill>
                <a:srgbClr val="FFFFFF"/>
              </a:solidFill>
              <a:latin typeface="Calibri Bold" panose="020F0702030404030204" pitchFamily="34" charset="0"/>
              <a:cs typeface="Calibri Bold" panose="020F0702030404030204" pitchFamily="34" charset="0"/>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Graph">
            <a:extLst>
              <a:ext uri="{FF2B5EF4-FFF2-40B4-BE49-F238E27FC236}">
                <a16:creationId xmlns:a16="http://schemas.microsoft.com/office/drawing/2014/main" id="{45A94CFD-0E35-CC71-2143-8D632B65D5D4}"/>
              </a:ext>
            </a:extLst>
          </p:cNvPr>
          <p:cNvPicPr>
            <a:picLocks noChangeAspect="1"/>
          </p:cNvPicPr>
          <p:nvPr/>
        </p:nvPicPr>
        <p:blipFill rotWithShape="1">
          <a:blip r:embed="rId3"/>
          <a:srcRect l="26128" r="28641" b="3"/>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10039476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58868-BDBD-9C04-AA22-35F50C4EDEEB}"/>
              </a:ext>
            </a:extLst>
          </p:cNvPr>
          <p:cNvSpPr>
            <a:spLocks noGrp="1"/>
          </p:cNvSpPr>
          <p:nvPr>
            <p:ph type="title"/>
          </p:nvPr>
        </p:nvSpPr>
        <p:spPr>
          <a:xfrm>
            <a:off x="5411931" y="452718"/>
            <a:ext cx="4638903" cy="1400530"/>
          </a:xfrm>
        </p:spPr>
        <p:txBody>
          <a:bodyPr>
            <a:normAutofit/>
          </a:bodyPr>
          <a:lstStyle/>
          <a:p>
            <a:r>
              <a:rPr lang="en-US" b="1" dirty="0">
                <a:latin typeface="Calibri Bold"/>
                <a:cs typeface="Calibri Bold"/>
              </a:rPr>
              <a:t>4. Data Engineering</a:t>
            </a:r>
            <a:endParaRPr lang="en-GH" b="1" dirty="0">
              <a:latin typeface="Calibri Bold"/>
              <a:cs typeface="Calibri Bold"/>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Electronic circuit board">
            <a:extLst>
              <a:ext uri="{FF2B5EF4-FFF2-40B4-BE49-F238E27FC236}">
                <a16:creationId xmlns:a16="http://schemas.microsoft.com/office/drawing/2014/main" id="{DBB6F088-7F03-0BDB-BCAB-4CB504420AD1}"/>
              </a:ext>
            </a:extLst>
          </p:cNvPr>
          <p:cNvPicPr>
            <a:picLocks noChangeAspect="1"/>
          </p:cNvPicPr>
          <p:nvPr/>
        </p:nvPicPr>
        <p:blipFill rotWithShape="1">
          <a:blip r:embed="rId3"/>
          <a:srcRect l="44220" r="7447" b="-3"/>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A71AC73-DC18-12C3-CAF2-DC65BC411F50}"/>
              </a:ext>
            </a:extLst>
          </p:cNvPr>
          <p:cNvSpPr>
            <a:spLocks noGrp="1"/>
          </p:cNvSpPr>
          <p:nvPr>
            <p:ph idx="1"/>
          </p:nvPr>
        </p:nvSpPr>
        <p:spPr>
          <a:xfrm>
            <a:off x="5410950" y="2052918"/>
            <a:ext cx="4638903" cy="4195481"/>
          </a:xfrm>
        </p:spPr>
        <p:txBody>
          <a:bodyPr vert="horz" lIns="91440" tIns="45720" rIns="91440" bIns="45720" rtlCol="0" anchor="t">
            <a:normAutofit lnSpcReduction="10000"/>
          </a:bodyPr>
          <a:lstStyle/>
          <a:p>
            <a:pPr marL="0" indent="0">
              <a:lnSpc>
                <a:spcPct val="150000"/>
              </a:lnSpc>
              <a:buNone/>
            </a:pPr>
            <a:r>
              <a:rPr lang="en-US" b="1" dirty="0">
                <a:latin typeface="Calibri Bold"/>
                <a:cs typeface="Calibri Bold"/>
              </a:rPr>
              <a:t>•	Definition: Concerned with the practical application of data collection and processing methods. Involves designing, building, and maintaining the architecture and infrastructure for data generation, transformation, and storage.</a:t>
            </a:r>
            <a:endParaRPr lang="en-US" dirty="0"/>
          </a:p>
          <a:p>
            <a:pPr marL="0" indent="0">
              <a:lnSpc>
                <a:spcPct val="150000"/>
              </a:lnSpc>
              <a:buNone/>
            </a:pPr>
            <a:r>
              <a:rPr lang="en-US" b="1" dirty="0">
                <a:latin typeface="Calibri Bold"/>
                <a:cs typeface="Calibri Bold"/>
              </a:rPr>
              <a:t>•	Applications: ETL (Extract, Transform, Load) processes, database management, data pipeline development.</a:t>
            </a:r>
          </a:p>
          <a:p>
            <a:pPr marL="0" indent="0">
              <a:buNone/>
            </a:pPr>
            <a:endParaRPr lang="en-GH" dirty="0">
              <a:latin typeface="Calibri Bold" panose="020F0702030404030204" pitchFamily="34" charset="0"/>
              <a:cs typeface="Calibri Bold" panose="020F0702030404030204" pitchFamily="34" charset="0"/>
            </a:endParaRPr>
          </a:p>
        </p:txBody>
      </p:sp>
    </p:spTree>
    <p:extLst>
      <p:ext uri="{BB962C8B-B14F-4D97-AF65-F5344CB8AC3E}">
        <p14:creationId xmlns:p14="http://schemas.microsoft.com/office/powerpoint/2010/main" val="370004016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5"/>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4" presetClass="emph" presetSubtype="0" fill="hold" nodeType="clickEffect">
                                  <p:stCondLst>
                                    <p:cond delay="0"/>
                                  </p:stCondLst>
                                  <p:childTnLst>
                                    <p:animClr clrSpc="hsl" dir="cw">
                                      <p:cBhvr override="childStyle">
                                        <p:cTn id="10" dur="500" fill="hold"/>
                                        <p:tgtEl>
                                          <p:spTgt spid="3">
                                            <p:txEl>
                                              <p:pRg st="0" end="0"/>
                                            </p:txEl>
                                          </p:spTgt>
                                        </p:tgtEl>
                                        <p:attrNameLst>
                                          <p:attrName>style.color</p:attrName>
                                        </p:attrNameLst>
                                      </p:cBhvr>
                                      <p:by>
                                        <p:hsl h="0" s="-12549" l="-25098"/>
                                      </p:by>
                                    </p:animClr>
                                    <p:animClr clrSpc="hsl" dir="cw">
                                      <p:cBhvr>
                                        <p:cTn id="11" dur="500" fill="hold"/>
                                        <p:tgtEl>
                                          <p:spTgt spid="3">
                                            <p:txEl>
                                              <p:pRg st="0" end="0"/>
                                            </p:txEl>
                                          </p:spTgt>
                                        </p:tgtEl>
                                        <p:attrNameLst>
                                          <p:attrName>fillcolor</p:attrName>
                                        </p:attrNameLst>
                                      </p:cBhvr>
                                      <p:by>
                                        <p:hsl h="0" s="-12549" l="-25098"/>
                                      </p:by>
                                    </p:animClr>
                                    <p:animClr clrSpc="hsl" dir="cw">
                                      <p:cBhvr>
                                        <p:cTn id="12" dur="500" fill="hold"/>
                                        <p:tgtEl>
                                          <p:spTgt spid="3">
                                            <p:txEl>
                                              <p:pRg st="0" end="0"/>
                                            </p:txEl>
                                          </p:spTgt>
                                        </p:tgtEl>
                                        <p:attrNameLst>
                                          <p:attrName>stroke.color</p:attrName>
                                        </p:attrNameLst>
                                      </p:cBhvr>
                                      <p:by>
                                        <p:hsl h="0" s="-12549" l="-25098"/>
                                      </p:by>
                                    </p:animClr>
                                    <p:set>
                                      <p:cBhvr>
                                        <p:cTn id="13" dur="500" fill="hold"/>
                                        <p:tgtEl>
                                          <p:spTgt spid="3">
                                            <p:txEl>
                                              <p:pRg st="0" end="0"/>
                                            </p:txEl>
                                          </p:spTgt>
                                        </p:tgtEl>
                                        <p:attrNameLst>
                                          <p:attrName>fill.type</p:attrName>
                                        </p:attrNameLst>
                                      </p:cBhvr>
                                      <p:to>
                                        <p:strVal val="solid"/>
                                      </p:to>
                                    </p:set>
                                  </p:childTnLst>
                                </p:cTn>
                              </p:par>
                              <p:par>
                                <p:cTn id="14" presetID="24" presetClass="emph" presetSubtype="0" fill="hold" nodeType="withEffect">
                                  <p:stCondLst>
                                    <p:cond delay="0"/>
                                  </p:stCondLst>
                                  <p:childTnLst>
                                    <p:animClr clrSpc="hsl" dir="cw">
                                      <p:cBhvr override="childStyle">
                                        <p:cTn id="15" dur="500" fill="hold"/>
                                        <p:tgtEl>
                                          <p:spTgt spid="3">
                                            <p:txEl>
                                              <p:pRg st="1" end="1"/>
                                            </p:txEl>
                                          </p:spTgt>
                                        </p:tgtEl>
                                        <p:attrNameLst>
                                          <p:attrName>style.color</p:attrName>
                                        </p:attrNameLst>
                                      </p:cBhvr>
                                      <p:by>
                                        <p:hsl h="0" s="-12549" l="-25098"/>
                                      </p:by>
                                    </p:animClr>
                                    <p:animClr clrSpc="hsl" dir="cw">
                                      <p:cBhvr>
                                        <p:cTn id="16" dur="500" fill="hold"/>
                                        <p:tgtEl>
                                          <p:spTgt spid="3">
                                            <p:txEl>
                                              <p:pRg st="1" end="1"/>
                                            </p:txEl>
                                          </p:spTgt>
                                        </p:tgtEl>
                                        <p:attrNameLst>
                                          <p:attrName>fillcolor</p:attrName>
                                        </p:attrNameLst>
                                      </p:cBhvr>
                                      <p:by>
                                        <p:hsl h="0" s="-12549" l="-25098"/>
                                      </p:by>
                                    </p:animClr>
                                    <p:animClr clrSpc="hsl" dir="cw">
                                      <p:cBhvr>
                                        <p:cTn id="17" dur="500" fill="hold"/>
                                        <p:tgtEl>
                                          <p:spTgt spid="3">
                                            <p:txEl>
                                              <p:pRg st="1" end="1"/>
                                            </p:txEl>
                                          </p:spTgt>
                                        </p:tgtEl>
                                        <p:attrNameLst>
                                          <p:attrName>stroke.color</p:attrName>
                                        </p:attrNameLst>
                                      </p:cBhvr>
                                      <p:by>
                                        <p:hsl h="0" s="-12549" l="-25098"/>
                                      </p:by>
                                    </p:animClr>
                                    <p:set>
                                      <p:cBhvr>
                                        <p:cTn id="18" dur="500" fill="hold"/>
                                        <p:tgtEl>
                                          <p:spTgt spid="3">
                                            <p:txEl>
                                              <p:pRg st="1" end="1"/>
                                            </p:txEl>
                                          </p:spTgt>
                                        </p:tgtEl>
                                        <p:attrNameLst>
                                          <p:attrName>fill.type</p:attrName>
                                        </p:attrNameLst>
                                      </p:cBhvr>
                                      <p:to>
                                        <p:strVal val="solid"/>
                                      </p:to>
                                    </p:set>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2"/>
                                        </p:tgtEl>
                                      </p:cBhvr>
                                    </p:animEffect>
                                    <p:animScale>
                                      <p:cBhvr>
                                        <p:cTn id="23"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3EB8B9-1FFF-A42F-5500-9F0EA64887FC}"/>
              </a:ext>
            </a:extLst>
          </p:cNvPr>
          <p:cNvSpPr>
            <a:spLocks noGrp="1"/>
          </p:cNvSpPr>
          <p:nvPr>
            <p:ph type="title"/>
          </p:nvPr>
        </p:nvSpPr>
        <p:spPr>
          <a:xfrm>
            <a:off x="5411931" y="452718"/>
            <a:ext cx="4638903" cy="1400530"/>
          </a:xfrm>
        </p:spPr>
        <p:txBody>
          <a:bodyPr>
            <a:normAutofit/>
          </a:bodyPr>
          <a:lstStyle/>
          <a:p>
            <a:r>
              <a:rPr lang="en-US" b="1" dirty="0">
                <a:latin typeface="Calibri Bold"/>
                <a:cs typeface="Calibri Bold"/>
              </a:rPr>
              <a:t>5. Business Intelligence (BI)</a:t>
            </a:r>
            <a:endParaRPr lang="en-GH" b="1" dirty="0">
              <a:latin typeface="Calibri Bold"/>
              <a:cs typeface="Calibri Bold"/>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7E46E405-4FCE-D126-DB9F-148D684D937D}"/>
              </a:ext>
            </a:extLst>
          </p:cNvPr>
          <p:cNvPicPr>
            <a:picLocks noChangeAspect="1"/>
          </p:cNvPicPr>
          <p:nvPr/>
        </p:nvPicPr>
        <p:blipFill rotWithShape="1">
          <a:blip r:embed="rId3"/>
          <a:srcRect l="27803" r="23863" b="-3"/>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211BC4A-A6EE-3291-C6EE-A59918413951}"/>
              </a:ext>
            </a:extLst>
          </p:cNvPr>
          <p:cNvSpPr>
            <a:spLocks noGrp="1"/>
          </p:cNvSpPr>
          <p:nvPr>
            <p:ph idx="1"/>
          </p:nvPr>
        </p:nvSpPr>
        <p:spPr>
          <a:xfrm>
            <a:off x="5410950" y="2052918"/>
            <a:ext cx="5587808" cy="4612424"/>
          </a:xfrm>
        </p:spPr>
        <p:txBody>
          <a:bodyPr vert="horz" lIns="91440" tIns="45720" rIns="91440" bIns="45720" rtlCol="0" anchor="t">
            <a:normAutofit lnSpcReduction="10000"/>
          </a:bodyPr>
          <a:lstStyle/>
          <a:p>
            <a:pPr marL="0" indent="0">
              <a:lnSpc>
                <a:spcPct val="160000"/>
              </a:lnSpc>
              <a:buNone/>
            </a:pPr>
            <a:r>
              <a:rPr lang="en-US" sz="2400" b="1" dirty="0">
                <a:latin typeface="Calibri Bold"/>
                <a:cs typeface="Calibri Bold"/>
              </a:rPr>
              <a:t>•	Definition: Involves the use of tools and techniques for collecting, analyzing, and presenting business data to support decision-making processes within organizations.</a:t>
            </a:r>
            <a:endParaRPr lang="en-US" dirty="0"/>
          </a:p>
          <a:p>
            <a:pPr marL="0" indent="0">
              <a:lnSpc>
                <a:spcPct val="160000"/>
              </a:lnSpc>
              <a:buNone/>
            </a:pPr>
            <a:r>
              <a:rPr lang="en-US" sz="2400" b="1" dirty="0">
                <a:latin typeface="Calibri Bold"/>
                <a:cs typeface="Calibri Bold"/>
              </a:rPr>
              <a:t>•	Applications: Reporting and dashboards, data visualization, ad-hoc querying for business insights.</a:t>
            </a:r>
          </a:p>
          <a:p>
            <a:pPr marL="0" indent="0">
              <a:buNone/>
            </a:pPr>
            <a:endParaRPr lang="en-GH" dirty="0">
              <a:latin typeface="Calibri Bold" panose="020F0702030404030204" pitchFamily="34" charset="0"/>
              <a:cs typeface="Calibri Bold" panose="020F0702030404030204" pitchFamily="34" charset="0"/>
            </a:endParaRPr>
          </a:p>
        </p:txBody>
      </p:sp>
    </p:spTree>
    <p:extLst>
      <p:ext uri="{BB962C8B-B14F-4D97-AF65-F5344CB8AC3E}">
        <p14:creationId xmlns:p14="http://schemas.microsoft.com/office/powerpoint/2010/main" val="95102531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mph" presetSubtype="0" fill="hold" grpId="0" nodeType="clickEffect">
                                  <p:stCondLst>
                                    <p:cond delay="0"/>
                                  </p:stCondLst>
                                  <p:childTnLst>
                                    <p:animRot by="21600000">
                                      <p:cBhvr>
                                        <p:cTn id="13" dur="2000" fill="hold"/>
                                        <p:tgtEl>
                                          <p:spTgt spid="2"/>
                                        </p:tgtEl>
                                        <p:attrNameLst>
                                          <p:attrName>r</p:attrName>
                                        </p:attrNameLst>
                                      </p:cBhvr>
                                    </p:animRo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p:cTn id="18"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9"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0"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1" dur="1000"/>
                                        <p:tgtEl>
                                          <p:spTgt spid="3">
                                            <p:txEl>
                                              <p:pRg st="0" end="0"/>
                                            </p:txEl>
                                          </p:spTgt>
                                        </p:tgtEl>
                                      </p:cBhvr>
                                    </p:animEffect>
                                  </p:childTnLst>
                                </p:cTn>
                              </p:par>
                              <p:par>
                                <p:cTn id="22" presetID="31" presetClass="entr" presetSubtype="0" fill="hold" nodeType="with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p:cTn id="24"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5"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6"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7"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A3BB9-7264-8D90-0325-1EBCD069031B}"/>
              </a:ext>
            </a:extLst>
          </p:cNvPr>
          <p:cNvSpPr>
            <a:spLocks noGrp="1"/>
          </p:cNvSpPr>
          <p:nvPr>
            <p:ph type="title"/>
          </p:nvPr>
        </p:nvSpPr>
        <p:spPr>
          <a:xfrm>
            <a:off x="5282381" y="629266"/>
            <a:ext cx="4767471" cy="1641986"/>
          </a:xfrm>
        </p:spPr>
        <p:txBody>
          <a:bodyPr>
            <a:normAutofit/>
          </a:bodyPr>
          <a:lstStyle/>
          <a:p>
            <a:r>
              <a:rPr lang="en-US" b="1" dirty="0">
                <a:latin typeface="Calibri"/>
                <a:cs typeface="Calibri Bold"/>
              </a:rPr>
              <a:t>6. Data Warehousing</a:t>
            </a:r>
            <a:endParaRPr lang="en-GH" b="1" dirty="0">
              <a:latin typeface="Calibri"/>
              <a:cs typeface="Calibri Bold"/>
            </a:endParaRPr>
          </a:p>
        </p:txBody>
      </p:sp>
      <p:pic>
        <p:nvPicPr>
          <p:cNvPr id="5" name="Picture 4" descr="An abstract design with lines and financial symbols">
            <a:extLst>
              <a:ext uri="{FF2B5EF4-FFF2-40B4-BE49-F238E27FC236}">
                <a16:creationId xmlns:a16="http://schemas.microsoft.com/office/drawing/2014/main" id="{8A3E4E3C-CC2F-BA26-B383-65EFB017DE0A}"/>
              </a:ext>
            </a:extLst>
          </p:cNvPr>
          <p:cNvPicPr>
            <a:picLocks noChangeAspect="1"/>
          </p:cNvPicPr>
          <p:nvPr/>
        </p:nvPicPr>
        <p:blipFill rotWithShape="1">
          <a:blip r:embed="rId3"/>
          <a:srcRect l="26041" r="28950" b="3"/>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DBED82D0-425C-8C38-F242-8B064D686E23}"/>
              </a:ext>
            </a:extLst>
          </p:cNvPr>
          <p:cNvSpPr>
            <a:spLocks noGrp="1"/>
          </p:cNvSpPr>
          <p:nvPr>
            <p:ph idx="1"/>
          </p:nvPr>
        </p:nvSpPr>
        <p:spPr>
          <a:xfrm>
            <a:off x="5282381" y="2208363"/>
            <a:ext cx="5802640" cy="4643885"/>
          </a:xfrm>
        </p:spPr>
        <p:txBody>
          <a:bodyPr vert="horz" lIns="91440" tIns="45720" rIns="91440" bIns="45720" rtlCol="0" anchor="t">
            <a:noAutofit/>
          </a:bodyPr>
          <a:lstStyle/>
          <a:p>
            <a:pPr marL="0" indent="0">
              <a:lnSpc>
                <a:spcPct val="150000"/>
              </a:lnSpc>
              <a:buNone/>
            </a:pPr>
            <a:r>
              <a:rPr lang="en-US" sz="2400" b="1" dirty="0">
                <a:latin typeface="Calibri Bold"/>
                <a:cs typeface="Calibri Bold"/>
              </a:rPr>
              <a:t>•	Definition: The process of collecting, storing, and managing data from various sources to provide a centralized and comprehensive view of an organization's data for reporting and analysis.</a:t>
            </a:r>
            <a:endParaRPr lang="en-US" dirty="0"/>
          </a:p>
          <a:p>
            <a:pPr marL="0" indent="0">
              <a:lnSpc>
                <a:spcPct val="150000"/>
              </a:lnSpc>
              <a:buNone/>
            </a:pPr>
            <a:r>
              <a:rPr lang="en-US" sz="2400" b="1" dirty="0">
                <a:latin typeface="Calibri Bold"/>
                <a:cs typeface="Calibri Bold"/>
              </a:rPr>
              <a:t>•	Applications: Centralized data storage, historical data analysis, support for business intelligence.</a:t>
            </a:r>
          </a:p>
          <a:p>
            <a:pPr marL="0" indent="0">
              <a:buNone/>
            </a:pPr>
            <a:endParaRPr lang="en-GH" dirty="0">
              <a:latin typeface="Calibri Bold" panose="020F0702030404030204" pitchFamily="34" charset="0"/>
              <a:cs typeface="Calibri Bold" panose="020F0702030404030204" pitchFamily="34" charset="0"/>
            </a:endParaRPr>
          </a:p>
        </p:txBody>
      </p:sp>
    </p:spTree>
    <p:extLst>
      <p:ext uri="{BB962C8B-B14F-4D97-AF65-F5344CB8AC3E}">
        <p14:creationId xmlns:p14="http://schemas.microsoft.com/office/powerpoint/2010/main" val="343999201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ipe(down)">
                                      <p:cBhvr>
                                        <p:cTn id="28" dur="580">
                                          <p:stCondLst>
                                            <p:cond delay="0"/>
                                          </p:stCondLst>
                                        </p:cTn>
                                        <p:tgtEl>
                                          <p:spTgt spid="3">
                                            <p:txEl>
                                              <p:pRg st="1" end="1"/>
                                            </p:txEl>
                                          </p:spTgt>
                                        </p:tgtEl>
                                      </p:cBhvr>
                                    </p:animEffect>
                                    <p:anim calcmode="lin" valueType="num">
                                      <p:cBhvr>
                                        <p:cTn id="29"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3">
                                            <p:txEl>
                                              <p:pRg st="1" end="1"/>
                                            </p:txEl>
                                          </p:spTgt>
                                        </p:tgtEl>
                                      </p:cBhvr>
                                      <p:to x="100000" y="60000"/>
                                    </p:animScale>
                                    <p:animScale>
                                      <p:cBhvr>
                                        <p:cTn id="35" dur="166" decel="50000">
                                          <p:stCondLst>
                                            <p:cond delay="676"/>
                                          </p:stCondLst>
                                        </p:cTn>
                                        <p:tgtEl>
                                          <p:spTgt spid="3">
                                            <p:txEl>
                                              <p:pRg st="1" end="1"/>
                                            </p:txEl>
                                          </p:spTgt>
                                        </p:tgtEl>
                                      </p:cBhvr>
                                      <p:to x="100000" y="100000"/>
                                    </p:animScale>
                                    <p:animScale>
                                      <p:cBhvr>
                                        <p:cTn id="36" dur="26">
                                          <p:stCondLst>
                                            <p:cond delay="1312"/>
                                          </p:stCondLst>
                                        </p:cTn>
                                        <p:tgtEl>
                                          <p:spTgt spid="3">
                                            <p:txEl>
                                              <p:pRg st="1" end="1"/>
                                            </p:txEl>
                                          </p:spTgt>
                                        </p:tgtEl>
                                      </p:cBhvr>
                                      <p:to x="100000" y="80000"/>
                                    </p:animScale>
                                    <p:animScale>
                                      <p:cBhvr>
                                        <p:cTn id="37" dur="166" decel="50000">
                                          <p:stCondLst>
                                            <p:cond delay="1338"/>
                                          </p:stCondLst>
                                        </p:cTn>
                                        <p:tgtEl>
                                          <p:spTgt spid="3">
                                            <p:txEl>
                                              <p:pRg st="1" end="1"/>
                                            </p:txEl>
                                          </p:spTgt>
                                        </p:tgtEl>
                                      </p:cBhvr>
                                      <p:to x="100000" y="100000"/>
                                    </p:animScale>
                                    <p:animScale>
                                      <p:cBhvr>
                                        <p:cTn id="38" dur="26">
                                          <p:stCondLst>
                                            <p:cond delay="1642"/>
                                          </p:stCondLst>
                                        </p:cTn>
                                        <p:tgtEl>
                                          <p:spTgt spid="3">
                                            <p:txEl>
                                              <p:pRg st="1" end="1"/>
                                            </p:txEl>
                                          </p:spTgt>
                                        </p:tgtEl>
                                      </p:cBhvr>
                                      <p:to x="100000" y="90000"/>
                                    </p:animScale>
                                    <p:animScale>
                                      <p:cBhvr>
                                        <p:cTn id="39" dur="166" decel="50000">
                                          <p:stCondLst>
                                            <p:cond delay="1668"/>
                                          </p:stCondLst>
                                        </p:cTn>
                                        <p:tgtEl>
                                          <p:spTgt spid="3">
                                            <p:txEl>
                                              <p:pRg st="1" end="1"/>
                                            </p:txEl>
                                          </p:spTgt>
                                        </p:tgtEl>
                                      </p:cBhvr>
                                      <p:to x="100000" y="100000"/>
                                    </p:animScale>
                                    <p:animScale>
                                      <p:cBhvr>
                                        <p:cTn id="40" dur="26">
                                          <p:stCondLst>
                                            <p:cond delay="1808"/>
                                          </p:stCondLst>
                                        </p:cTn>
                                        <p:tgtEl>
                                          <p:spTgt spid="3">
                                            <p:txEl>
                                              <p:pRg st="1" end="1"/>
                                            </p:txEl>
                                          </p:spTgt>
                                        </p:tgtEl>
                                      </p:cBhvr>
                                      <p:to x="100000" y="95000"/>
                                    </p:animScale>
                                    <p:animScale>
                                      <p:cBhvr>
                                        <p:cTn id="41" dur="166" decel="50000">
                                          <p:stCondLst>
                                            <p:cond delay="1834"/>
                                          </p:stCondLst>
                                        </p:cTn>
                                        <p:tgtEl>
                                          <p:spTgt spid="3">
                                            <p:txEl>
                                              <p:pRg st="1" end="1"/>
                                            </p:txEl>
                                          </p:spTgt>
                                        </p:tgtEl>
                                      </p:cBhvr>
                                      <p:to x="100000" y="100000"/>
                                    </p:animScale>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p:cTn id="46" dur="500" fill="hold"/>
                                        <p:tgtEl>
                                          <p:spTgt spid="5"/>
                                        </p:tgtEl>
                                        <p:attrNameLst>
                                          <p:attrName>ppt_w</p:attrName>
                                        </p:attrNameLst>
                                      </p:cBhvr>
                                      <p:tavLst>
                                        <p:tav tm="0">
                                          <p:val>
                                            <p:fltVal val="0"/>
                                          </p:val>
                                        </p:tav>
                                        <p:tav tm="100000">
                                          <p:val>
                                            <p:strVal val="#ppt_w"/>
                                          </p:val>
                                        </p:tav>
                                      </p:tavLst>
                                    </p:anim>
                                    <p:anim calcmode="lin" valueType="num">
                                      <p:cBhvr>
                                        <p:cTn id="47" dur="500" fill="hold"/>
                                        <p:tgtEl>
                                          <p:spTgt spid="5"/>
                                        </p:tgtEl>
                                        <p:attrNameLst>
                                          <p:attrName>ppt_h</p:attrName>
                                        </p:attrNameLst>
                                      </p:cBhvr>
                                      <p:tavLst>
                                        <p:tav tm="0">
                                          <p:val>
                                            <p:fltVal val="0"/>
                                          </p:val>
                                        </p:tav>
                                        <p:tav tm="100000">
                                          <p:val>
                                            <p:strVal val="#ppt_h"/>
                                          </p:val>
                                        </p:tav>
                                      </p:tavLst>
                                    </p:anim>
                                    <p:animEffect transition="in" filter="fade">
                                      <p:cBhvr>
                                        <p:cTn id="4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6745-79AE-D81D-D652-8879ADCF1E6A}"/>
              </a:ext>
            </a:extLst>
          </p:cNvPr>
          <p:cNvSpPr>
            <a:spLocks noGrp="1"/>
          </p:cNvSpPr>
          <p:nvPr>
            <p:ph type="title"/>
          </p:nvPr>
        </p:nvSpPr>
        <p:spPr>
          <a:xfrm>
            <a:off x="5282381" y="629266"/>
            <a:ext cx="4767471" cy="1641986"/>
          </a:xfrm>
        </p:spPr>
        <p:txBody>
          <a:bodyPr>
            <a:normAutofit/>
          </a:bodyPr>
          <a:lstStyle/>
          <a:p>
            <a:r>
              <a:rPr lang="en-US" b="1" dirty="0">
                <a:latin typeface="Calibri"/>
                <a:cs typeface="Calibri Bold"/>
              </a:rPr>
              <a:t>7. </a:t>
            </a:r>
            <a:r>
              <a:rPr lang="en-US" b="1" dirty="0" err="1">
                <a:latin typeface="Calibri"/>
                <a:cs typeface="Calibri Bold"/>
              </a:rPr>
              <a:t>Quantitive</a:t>
            </a:r>
            <a:r>
              <a:rPr lang="en-US" b="1" dirty="0">
                <a:latin typeface="Calibri"/>
                <a:cs typeface="Calibri Bold"/>
              </a:rPr>
              <a:t> Analysis</a:t>
            </a:r>
            <a:endParaRPr lang="en-GH" b="1" dirty="0">
              <a:latin typeface="Calibri"/>
              <a:cs typeface="Calibri Bold"/>
            </a:endParaRPr>
          </a:p>
        </p:txBody>
      </p:sp>
      <p:pic>
        <p:nvPicPr>
          <p:cNvPr id="5" name="Picture 4" descr="Calculator, pen, compass, money and a paper with graphs printed on it">
            <a:extLst>
              <a:ext uri="{FF2B5EF4-FFF2-40B4-BE49-F238E27FC236}">
                <a16:creationId xmlns:a16="http://schemas.microsoft.com/office/drawing/2014/main" id="{9E3978C4-B612-91EA-EADB-6D793C8B419F}"/>
              </a:ext>
            </a:extLst>
          </p:cNvPr>
          <p:cNvPicPr>
            <a:picLocks noChangeAspect="1"/>
          </p:cNvPicPr>
          <p:nvPr/>
        </p:nvPicPr>
        <p:blipFill rotWithShape="1">
          <a:blip r:embed="rId3"/>
          <a:srcRect l="30257" r="28960" b="8"/>
          <a:stretch/>
        </p:blipFill>
        <p:spPr>
          <a:xfrm>
            <a:off x="-175193" y="10"/>
            <a:ext cx="4767471" cy="6857990"/>
          </a:xfrm>
          <a:prstGeom prst="rect">
            <a:avLst/>
          </a:prstGeom>
        </p:spPr>
      </p:pic>
      <p:sp>
        <p:nvSpPr>
          <p:cNvPr id="3" name="Content Placeholder 2">
            <a:extLst>
              <a:ext uri="{FF2B5EF4-FFF2-40B4-BE49-F238E27FC236}">
                <a16:creationId xmlns:a16="http://schemas.microsoft.com/office/drawing/2014/main" id="{4CB5D271-F05A-E85A-B272-583D95804BA5}"/>
              </a:ext>
            </a:extLst>
          </p:cNvPr>
          <p:cNvSpPr>
            <a:spLocks noGrp="1"/>
          </p:cNvSpPr>
          <p:nvPr>
            <p:ph idx="1"/>
          </p:nvPr>
        </p:nvSpPr>
        <p:spPr>
          <a:xfrm>
            <a:off x="5282381" y="2438400"/>
            <a:ext cx="5586980" cy="4241319"/>
          </a:xfrm>
        </p:spPr>
        <p:txBody>
          <a:bodyPr vert="horz" lIns="91440" tIns="45720" rIns="91440" bIns="45720" rtlCol="0" anchor="t">
            <a:normAutofit/>
          </a:bodyPr>
          <a:lstStyle/>
          <a:p>
            <a:pPr marL="0" indent="0">
              <a:lnSpc>
                <a:spcPct val="150000"/>
              </a:lnSpc>
              <a:buNone/>
            </a:pPr>
            <a:r>
              <a:rPr lang="en-US" sz="2400" b="1" dirty="0">
                <a:latin typeface="Calibri"/>
                <a:cs typeface="Calibri Bold"/>
              </a:rPr>
              <a:t>•	Definition: Quantitative analysts, or quants, apply mathematical and statistical techniques to financial and risk management problems, prevalent in finance and investment.</a:t>
            </a:r>
            <a:endParaRPr lang="en-US" sz="2400" b="1" dirty="0">
              <a:latin typeface="Calibri"/>
              <a:cs typeface="Calibri"/>
            </a:endParaRPr>
          </a:p>
          <a:p>
            <a:pPr marL="0" indent="0">
              <a:lnSpc>
                <a:spcPct val="150000"/>
              </a:lnSpc>
              <a:buNone/>
            </a:pPr>
            <a:r>
              <a:rPr lang="en-US" sz="2400" b="1" dirty="0">
                <a:latin typeface="Calibri"/>
                <a:cs typeface="Calibri Bold"/>
              </a:rPr>
              <a:t>•	Applications: Risk assessment, portfolio optimization, financial modeling.</a:t>
            </a:r>
          </a:p>
          <a:p>
            <a:pPr marL="0" indent="0">
              <a:buNone/>
            </a:pPr>
            <a:endParaRPr lang="en-GH" dirty="0">
              <a:latin typeface="Calibri Bold" panose="020F0702030404030204" pitchFamily="34" charset="0"/>
              <a:cs typeface="Calibri Bold" panose="020F0702030404030204" pitchFamily="34" charset="0"/>
            </a:endParaRPr>
          </a:p>
        </p:txBody>
      </p:sp>
    </p:spTree>
    <p:extLst>
      <p:ext uri="{BB962C8B-B14F-4D97-AF65-F5344CB8AC3E}">
        <p14:creationId xmlns:p14="http://schemas.microsoft.com/office/powerpoint/2010/main" val="6230389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heel(1)">
                                      <p:cBhvr>
                                        <p:cTn id="17" dur="2000"/>
                                        <p:tgtEl>
                                          <p:spTgt spid="3">
                                            <p:txEl>
                                              <p:pRg st="0" end="0"/>
                                            </p:txEl>
                                          </p:spTgt>
                                        </p:tgtEl>
                                      </p:cBhvr>
                                    </p:animEffect>
                                  </p:childTnLst>
                                </p:cTn>
                              </p:par>
                              <p:par>
                                <p:cTn id="18" presetID="21" presetClass="entr" presetSubtype="1"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heel(1)">
                                      <p:cBhvr>
                                        <p:cTn id="2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9E7767-99D8-0B9A-FC70-68F28B0BB978}"/>
              </a:ext>
            </a:extLst>
          </p:cNvPr>
          <p:cNvSpPr>
            <a:spLocks noGrp="1"/>
          </p:cNvSpPr>
          <p:nvPr>
            <p:ph type="title"/>
          </p:nvPr>
        </p:nvSpPr>
        <p:spPr>
          <a:xfrm>
            <a:off x="648930" y="629266"/>
            <a:ext cx="6188190" cy="1622321"/>
          </a:xfrm>
        </p:spPr>
        <p:txBody>
          <a:bodyPr>
            <a:normAutofit/>
          </a:bodyPr>
          <a:lstStyle/>
          <a:p>
            <a:r>
              <a:rPr lang="en-US" b="1" dirty="0">
                <a:solidFill>
                  <a:srgbClr val="EBEBEB"/>
                </a:solidFill>
                <a:latin typeface="Calibri" panose="020F0502020204030204" pitchFamily="34" charset="0"/>
                <a:cs typeface="Calibri" panose="020F0502020204030204" pitchFamily="34" charset="0"/>
              </a:rPr>
              <a:t>8. Operations Research</a:t>
            </a:r>
            <a:endParaRPr lang="en-GH" b="1" dirty="0">
              <a:solidFill>
                <a:srgbClr val="EBEBEB"/>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8B68439-2501-6399-FB01-8379E0365018}"/>
              </a:ext>
            </a:extLst>
          </p:cNvPr>
          <p:cNvSpPr>
            <a:spLocks noGrp="1"/>
          </p:cNvSpPr>
          <p:nvPr>
            <p:ph idx="1"/>
          </p:nvPr>
        </p:nvSpPr>
        <p:spPr>
          <a:xfrm>
            <a:off x="648930" y="2107721"/>
            <a:ext cx="6188189" cy="4648060"/>
          </a:xfrm>
        </p:spPr>
        <p:txBody>
          <a:bodyPr vert="horz" lIns="91440" tIns="45720" rIns="91440" bIns="45720" rtlCol="0" anchor="t">
            <a:normAutofit/>
          </a:bodyPr>
          <a:lstStyle/>
          <a:p>
            <a:pPr marL="342900" lvl="0" indent="-342900">
              <a:lnSpc>
                <a:spcPct val="200000"/>
              </a:lnSpc>
              <a:buFont typeface="Symbol" panose="05050102010706020507" pitchFamily="18" charset="2"/>
              <a:buChar char=""/>
            </a:pPr>
            <a:r>
              <a:rPr lang="en-US" b="1" u="sng"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Definition</a:t>
            </a:r>
            <a:r>
              <a:rPr lang="en-US"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Uses mathematical models and analytical methods to optimize decision-making processes and solve complex problems in areas like logistics, supply chain management, and resource allocation.</a:t>
            </a:r>
            <a:endParaRPr lang="en-GH"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800"/>
              </a:spcAft>
              <a:buFont typeface="Symbol" panose="05050102010706020507" pitchFamily="18" charset="2"/>
              <a:buChar char=""/>
            </a:pPr>
            <a:r>
              <a:rPr lang="en-US" b="1" u="sng"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Applications</a:t>
            </a:r>
            <a:r>
              <a:rPr lang="en-US"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Supply chain optimization, production scheduling, transportation planning.</a:t>
            </a:r>
            <a:endParaRPr lang="en-GH"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H" dirty="0">
              <a:solidFill>
                <a:srgbClr val="FFFFFF"/>
              </a:solidFill>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Person watching empty phone">
            <a:extLst>
              <a:ext uri="{FF2B5EF4-FFF2-40B4-BE49-F238E27FC236}">
                <a16:creationId xmlns:a16="http://schemas.microsoft.com/office/drawing/2014/main" id="{637E2463-1112-4B2B-39EC-84DA8D104E34}"/>
              </a:ext>
            </a:extLst>
          </p:cNvPr>
          <p:cNvPicPr>
            <a:picLocks noChangeAspect="1"/>
          </p:cNvPicPr>
          <p:nvPr/>
        </p:nvPicPr>
        <p:blipFill rotWithShape="1">
          <a:blip r:embed="rId3"/>
          <a:srcRect l="42570" r="9154" b="-10"/>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5000567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trips(down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1600000">
                                      <p:cBhvr>
                                        <p:cTn id="14" dur="2000" fill="hold"/>
                                        <p:tgtEl>
                                          <p:spTgt spid="5"/>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146</TotalTime>
  <Words>771</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Bold</vt:lpstr>
      <vt:lpstr>Century Gothic</vt:lpstr>
      <vt:lpstr>Symbol</vt:lpstr>
      <vt:lpstr>Wingdings 3</vt:lpstr>
      <vt:lpstr>Ion</vt:lpstr>
      <vt:lpstr>Fields related or within data analytics</vt:lpstr>
      <vt:lpstr>1. Data Science</vt:lpstr>
      <vt:lpstr>2. Machine Learning</vt:lpstr>
      <vt:lpstr>3. Big Data Analytics</vt:lpstr>
      <vt:lpstr>4. Data Engineering</vt:lpstr>
      <vt:lpstr>5. Business Intelligence (BI)</vt:lpstr>
      <vt:lpstr>6. Data Warehousing</vt:lpstr>
      <vt:lpstr>7. Quantitive Analysis</vt:lpstr>
      <vt:lpstr>8. Operations Research</vt:lpstr>
      <vt:lpstr>9. Predictive Modelling</vt:lpstr>
      <vt:lpstr>10. Text Analytics/NLP (Natural Language Processing)</vt:lpstr>
      <vt:lpstr>Conclusion</vt:lpstr>
      <vt:lpstr>Conclusion</vt:lpstr>
      <vt:lpstr>Thanks for your time   Document by Gerrard Agbenyenu   Source information:  chat.openai.com  Images by  Powerpoint designer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Fields related or within data analytics</dc:title>
  <dc:creator>Gerrard Agbenyenu</dc:creator>
  <cp:lastModifiedBy>Gerrard Agbenyenu</cp:lastModifiedBy>
  <cp:revision>10</cp:revision>
  <dcterms:created xsi:type="dcterms:W3CDTF">2024-01-07T16:01:25Z</dcterms:created>
  <dcterms:modified xsi:type="dcterms:W3CDTF">2024-01-14T14:12:55Z</dcterms:modified>
</cp:coreProperties>
</file>