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61" r:id="rId2"/>
    <p:sldId id="273" r:id="rId3"/>
    <p:sldId id="274" r:id="rId4"/>
    <p:sldId id="275" r:id="rId5"/>
    <p:sldId id="276" r:id="rId6"/>
    <p:sldId id="286" r:id="rId7"/>
    <p:sldId id="277" r:id="rId8"/>
    <p:sldId id="280" r:id="rId9"/>
    <p:sldId id="281" r:id="rId10"/>
    <p:sldId id="283" r:id="rId11"/>
    <p:sldId id="282" r:id="rId12"/>
    <p:sldId id="284" r:id="rId13"/>
    <p:sldId id="285" r:id="rId14"/>
    <p:sldId id="294" r:id="rId15"/>
    <p:sldId id="287" r:id="rId16"/>
    <p:sldId id="289" r:id="rId17"/>
    <p:sldId id="296" r:id="rId18"/>
    <p:sldId id="297" r:id="rId19"/>
    <p:sldId id="298" r:id="rId20"/>
    <p:sldId id="288" r:id="rId21"/>
    <p:sldId id="299" r:id="rId22"/>
    <p:sldId id="300" r:id="rId23"/>
    <p:sldId id="290" r:id="rId24"/>
    <p:sldId id="302" r:id="rId25"/>
    <p:sldId id="301" r:id="rId26"/>
    <p:sldId id="291" r:id="rId27"/>
    <p:sldId id="303" r:id="rId28"/>
    <p:sldId id="319" r:id="rId29"/>
    <p:sldId id="315" r:id="rId30"/>
    <p:sldId id="317" r:id="rId31"/>
    <p:sldId id="316" r:id="rId32"/>
    <p:sldId id="292" r:id="rId33"/>
    <p:sldId id="304" r:id="rId34"/>
    <p:sldId id="308" r:id="rId35"/>
    <p:sldId id="293" r:id="rId36"/>
    <p:sldId id="318" r:id="rId37"/>
    <p:sldId id="310" r:id="rId38"/>
    <p:sldId id="312" r:id="rId39"/>
    <p:sldId id="306" r:id="rId40"/>
    <p:sldId id="320" r:id="rId41"/>
    <p:sldId id="309" r:id="rId42"/>
    <p:sldId id="321" r:id="rId43"/>
    <p:sldId id="279" r:id="rId4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FE"/>
    <a:srgbClr val="018BFD"/>
    <a:srgbClr val="0180E9"/>
    <a:srgbClr val="0183E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F3A7-A7E5-42B6-9154-500A7CB5E3E8}" type="datetimeFigureOut">
              <a:rPr lang="nl-BE" smtClean="0"/>
              <a:t>14/02/2022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AF20-346D-4074-B74A-C2F29A046F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157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EE442BF-C82A-418E-8E62-533CFEF9E15F}"/>
              </a:ext>
            </a:extLst>
          </p:cNvPr>
          <p:cNvSpPr/>
          <p:nvPr userDrawn="1"/>
        </p:nvSpPr>
        <p:spPr>
          <a:xfrm>
            <a:off x="1" y="6024716"/>
            <a:ext cx="12192000" cy="83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4236" y="5516542"/>
            <a:ext cx="1300725" cy="417532"/>
          </a:xfrm>
          <a:prstGeom prst="rect">
            <a:avLst/>
          </a:prstGeom>
        </p:spPr>
      </p:pic>
      <p:pic>
        <p:nvPicPr>
          <p:cNvPr id="2050" name="Picture 2" descr="Nomios - Dutch Cloud Community">
            <a:extLst>
              <a:ext uri="{FF2B5EF4-FFF2-40B4-BE49-F238E27FC236}">
                <a16:creationId xmlns:a16="http://schemas.microsoft.com/office/drawing/2014/main" id="{179220BC-6267-401D-B521-346989E675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972" y="2345811"/>
            <a:ext cx="4768056" cy="108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quote">
    <p:bg>
      <p:bgPr>
        <a:solidFill>
          <a:srgbClr val="008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727183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C9E84D4C-76DA-4E4E-9F21-DB0F8DC87F6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1" name="Picture 6" descr="Nomios (@NomiosGroup) / Twitter">
            <a:extLst>
              <a:ext uri="{FF2B5EF4-FFF2-40B4-BE49-F238E27FC236}">
                <a16:creationId xmlns:a16="http://schemas.microsoft.com/office/drawing/2014/main" id="{107F201F-2BE1-4CEF-94E5-6C091F2994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quote met na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615" y="4537479"/>
            <a:ext cx="1008000" cy="1008000"/>
          </a:xfrm>
        </p:spPr>
        <p:txBody>
          <a:bodyPr anchor="ctr"/>
          <a:lstStyle>
            <a:lvl1pPr marL="0" indent="0" algn="ctr">
              <a:buNone/>
              <a:defRPr sz="2000" baseline="-25000"/>
            </a:lvl1pPr>
          </a:lstStyle>
          <a:p>
            <a:endParaRPr lang="nl-BE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185019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65E274DD-5F46-4B35-A5AC-31E6BE89C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5982" y="4574866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DA29B528-8ACF-4D4D-B37B-A6AAB88026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55982" y="5041479"/>
            <a:ext cx="1909500" cy="46661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pic>
        <p:nvPicPr>
          <p:cNvPr id="13" name="Picture 6" descr="Nomios (@NomiosGroup) / Twitter">
            <a:extLst>
              <a:ext uri="{FF2B5EF4-FFF2-40B4-BE49-F238E27FC236}">
                <a16:creationId xmlns:a16="http://schemas.microsoft.com/office/drawing/2014/main" id="{4FCF7BD6-F835-4C96-B2B8-7276DEF08F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69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fiek en titel en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843A7B-9F3B-480D-AD2E-C3AACED1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4671" y="1769806"/>
            <a:ext cx="4036181" cy="126955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DAC10B-1AED-4A32-B7C4-E04362F3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4672" y="3047450"/>
            <a:ext cx="4036182" cy="2549854"/>
          </a:xfrm>
        </p:spPr>
        <p:txBody>
          <a:bodyPr/>
          <a:lstStyle>
            <a:lvl1pPr marL="0" indent="0">
              <a:buNone/>
              <a:defRPr/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96001" y="1295400"/>
            <a:ext cx="6401310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  <p:pic>
        <p:nvPicPr>
          <p:cNvPr id="12" name="Picture 6" descr="Nomios (@NomiosGroup) / Twitter">
            <a:extLst>
              <a:ext uri="{FF2B5EF4-FFF2-40B4-BE49-F238E27FC236}">
                <a16:creationId xmlns:a16="http://schemas.microsoft.com/office/drawing/2014/main" id="{BF878161-7A5A-4ECD-BB90-384D165F1D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662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fiek en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280400" y="1295400"/>
            <a:ext cx="9301567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  <p:pic>
        <p:nvPicPr>
          <p:cNvPr id="12" name="Picture 6" descr="Nomios (@NomiosGroup) / Twitter">
            <a:extLst>
              <a:ext uri="{FF2B5EF4-FFF2-40B4-BE49-F238E27FC236}">
                <a16:creationId xmlns:a16="http://schemas.microsoft.com/office/drawing/2014/main" id="{307BB97A-2336-49A3-9224-F736C910A7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13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CE59-2411-4F31-B2FA-A0E3C2D3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3473E5-12B3-4067-8FAB-0C045297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205202-803B-40C0-8FCF-E7381AE4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488137-6613-43C0-B311-4B1FB099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591161BA-2045-41AE-B361-A0AB563B5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7" name="Picture 6" descr="Nomios (@NomiosGroup) / Twitter">
            <a:extLst>
              <a:ext uri="{FF2B5EF4-FFF2-40B4-BE49-F238E27FC236}">
                <a16:creationId xmlns:a16="http://schemas.microsoft.com/office/drawing/2014/main" id="{5EFFFB8D-4411-4A22-880E-0E9C50B469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49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DF97DE-814F-4A02-925B-4FA8DC17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9C6991-A2F7-45F1-A24C-12CAC083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1E0077-B4BD-4C07-BC35-57BD3CDF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pic>
        <p:nvPicPr>
          <p:cNvPr id="5" name="Picture 6" descr="Nomios (@NomiosGroup) / Twitter">
            <a:extLst>
              <a:ext uri="{FF2B5EF4-FFF2-40B4-BE49-F238E27FC236}">
                <a16:creationId xmlns:a16="http://schemas.microsoft.com/office/drawing/2014/main" id="{6304456E-70D5-4526-9A39-4D891F79BF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358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2"/>
            <a:ext cx="12240000" cy="2018239"/>
          </a:xfrm>
          <a:prstGeom prst="rect">
            <a:avLst/>
          </a:prstGeom>
          <a:solidFill>
            <a:srgbClr val="0085F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575" y="5103516"/>
            <a:ext cx="9744093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8" name="Picture 6" descr="Nomios (@NomiosGroup) / Twitter">
            <a:extLst>
              <a:ext uri="{FF2B5EF4-FFF2-40B4-BE49-F238E27FC236}">
                <a16:creationId xmlns:a16="http://schemas.microsoft.com/office/drawing/2014/main" id="{A61CEBCD-D7DE-4AB5-89BA-92136B4E38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8754" y="5996754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413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510D-866F-4A54-9543-AD7E04D1A349}" type="datetime1">
              <a:rPr lang="nl-BE" smtClean="0"/>
              <a:t>14/02/2022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Datastructuren en Algoritmen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  <p:pic>
        <p:nvPicPr>
          <p:cNvPr id="7" name="Picture 6" descr="Nomios (@NomiosGroup) / Twitter">
            <a:extLst>
              <a:ext uri="{FF2B5EF4-FFF2-40B4-BE49-F238E27FC236}">
                <a16:creationId xmlns:a16="http://schemas.microsoft.com/office/drawing/2014/main" id="{A3E8047E-7146-4C1D-A8F7-2C717B8981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02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8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340FA-55B0-4685-ABAD-FAD25820F9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248" y="1424767"/>
            <a:ext cx="9806754" cy="1447247"/>
          </a:xfrm>
        </p:spPr>
        <p:txBody>
          <a:bodyPr anchor="b"/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D34407-B861-42C6-BCDB-C4A7F1C44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248" y="2793963"/>
            <a:ext cx="9144000" cy="544660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197536-820C-433C-9FB6-7C7030EE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CD3E8-9D74-4800-8114-49569A20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Gelijkbenige driehoek 6">
            <a:extLst>
              <a:ext uri="{FF2B5EF4-FFF2-40B4-BE49-F238E27FC236}">
                <a16:creationId xmlns:a16="http://schemas.microsoft.com/office/drawing/2014/main" id="{5EFC5DA7-42AD-4163-B81C-BC60400CFDEF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D3931E4-AE84-4614-95BF-CFF1449B84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3051" y="3999147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622B796-191D-402D-B39A-CDE2C6DA4F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0603" y="4493298"/>
            <a:ext cx="4662487" cy="1617663"/>
          </a:xfrm>
        </p:spPr>
        <p:txBody>
          <a:bodyPr/>
          <a:lstStyle>
            <a:lvl1pPr marL="0" indent="0">
              <a:buNone/>
              <a:defRPr sz="2200"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2F4CE03C-2446-4EC5-B5DD-A041A68BBF35}"/>
              </a:ext>
            </a:extLst>
          </p:cNvPr>
          <p:cNvSpPr/>
          <p:nvPr userDrawn="1"/>
        </p:nvSpPr>
        <p:spPr>
          <a:xfrm rot="8100000">
            <a:off x="945998" y="4240087"/>
            <a:ext cx="309905" cy="30990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6C2FF9A-F000-4BFA-9764-458F26D2BEB8}"/>
              </a:ext>
            </a:extLst>
          </p:cNvPr>
          <p:cNvSpPr/>
          <p:nvPr userDrawn="1"/>
        </p:nvSpPr>
        <p:spPr>
          <a:xfrm>
            <a:off x="945193" y="4401743"/>
            <a:ext cx="311510" cy="3115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030" name="Picture 6" descr="Nomios (@NomiosGroup) / Twitter">
            <a:extLst>
              <a:ext uri="{FF2B5EF4-FFF2-40B4-BE49-F238E27FC236}">
                <a16:creationId xmlns:a16="http://schemas.microsoft.com/office/drawing/2014/main" id="{23D48E5F-7C75-4239-9D1D-7EB46F6F00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52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CCEBE6B7-490D-4A8D-9B9C-C75E430100F2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rgbClr val="008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77031" y="1852225"/>
            <a:ext cx="5365733" cy="3090532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77031" y="6264004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304FD9A2-98F2-4A5B-A452-66B8C41A893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549883" y="1859599"/>
            <a:ext cx="1345923" cy="3090532"/>
          </a:xfrm>
        </p:spPr>
        <p:txBody>
          <a:bodyPr/>
          <a:lstStyle>
            <a:lvl1pPr marL="0" indent="0" algn="r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5400" b="1">
                <a:solidFill>
                  <a:schemeClr val="bg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1.</a:t>
            </a:r>
          </a:p>
          <a:p>
            <a:pPr lvl="0"/>
            <a:r>
              <a:rPr lang="nl-NL" dirty="0"/>
              <a:t>2.</a:t>
            </a:r>
          </a:p>
          <a:p>
            <a:pPr lvl="0"/>
            <a:r>
              <a:rPr lang="nl-NL" dirty="0"/>
              <a:t>3.</a:t>
            </a:r>
          </a:p>
          <a:p>
            <a:pPr lvl="0"/>
            <a:r>
              <a:rPr lang="nl-NL" dirty="0"/>
              <a:t>4.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DC82B8D-FA17-4BE4-A52F-A63703B07994}"/>
              </a:ext>
            </a:extLst>
          </p:cNvPr>
          <p:cNvSpPr txBox="1"/>
          <p:nvPr userDrawn="1"/>
        </p:nvSpPr>
        <p:spPr>
          <a:xfrm>
            <a:off x="532389" y="285502"/>
            <a:ext cx="1846251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nl-BE" sz="1400" b="1" dirty="0">
                <a:solidFill>
                  <a:schemeClr val="bg1"/>
                </a:solidFill>
                <a:latin typeface="+mj-lt"/>
              </a:rPr>
              <a:t>INHOUDSTAFEL</a:t>
            </a:r>
          </a:p>
        </p:txBody>
      </p:sp>
      <p:sp>
        <p:nvSpPr>
          <p:cNvPr id="15" name="Gelijkbenige driehoek 14">
            <a:extLst>
              <a:ext uri="{FF2B5EF4-FFF2-40B4-BE49-F238E27FC236}">
                <a16:creationId xmlns:a16="http://schemas.microsoft.com/office/drawing/2014/main" id="{F826CAAD-37E1-417F-AE93-7A7F7F6D5FE8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0" name="Picture 6" descr="Nomios (@NomiosGroup) / Twitter">
            <a:extLst>
              <a:ext uri="{FF2B5EF4-FFF2-40B4-BE49-F238E27FC236}">
                <a16:creationId xmlns:a16="http://schemas.microsoft.com/office/drawing/2014/main" id="{07AFC5C8-7E5B-41DD-8D9C-1C134D8DAC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2736000"/>
            <a:ext cx="9281274" cy="309053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358163" indent="0">
              <a:lnSpc>
                <a:spcPct val="100000"/>
              </a:lnSpc>
              <a:buNone/>
              <a:defRPr/>
            </a:lvl2pPr>
            <a:lvl3pPr marL="720000" indent="0">
              <a:lnSpc>
                <a:spcPct val="100000"/>
              </a:lnSpc>
              <a:buNone/>
              <a:defRPr/>
            </a:lvl3pPr>
            <a:lvl4pPr marL="1080000" indent="0">
              <a:lnSpc>
                <a:spcPct val="100000"/>
              </a:lnSpc>
              <a:buNone/>
              <a:defRPr/>
            </a:lvl4pPr>
            <a:lvl5pPr marL="14400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9" name="Picture 6" descr="Nomios (@NomiosGroup) / Twitter">
            <a:extLst>
              <a:ext uri="{FF2B5EF4-FFF2-40B4-BE49-F238E27FC236}">
                <a16:creationId xmlns:a16="http://schemas.microsoft.com/office/drawing/2014/main" id="{48DCCE72-2C5B-4446-94D7-84D88CB9AC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8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9291600" cy="313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buFont typeface="Arial" panose="020B0604020202020204" pitchFamily="34" charset="0"/>
              <a:buChar char="•"/>
              <a:defRPr/>
            </a:lvl3pPr>
            <a:lvl4pPr marL="1080000" indent="-180000">
              <a:buFont typeface="Arial" panose="020B0604020202020204" pitchFamily="34" charset="0"/>
              <a:buChar char="•"/>
              <a:defRPr/>
            </a:lvl4pPr>
            <a:lvl5pPr marL="144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9" name="Picture 6" descr="Nomios (@NomiosGroup) / Twitter">
            <a:extLst>
              <a:ext uri="{FF2B5EF4-FFF2-40B4-BE49-F238E27FC236}">
                <a16:creationId xmlns:a16="http://schemas.microsoft.com/office/drawing/2014/main" id="{D7350396-F806-4568-9BA3-D1698CAD42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0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158C-C5F8-4FA4-8D48-8495226D3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CB0CE7-11E3-4438-919C-EA7601B2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0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456A98-2404-4694-96D5-FDAB6BA7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9CE115-B374-4617-BCB4-65CE9967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0D3D96-5DFD-4E22-A20C-C1B8E4E8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F20995-02CF-40E9-A9E3-07D0889F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D35A45E-59A3-4C31-A9F3-DD73EF3BB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9" name="Picture 6" descr="Nomios (@NomiosGroup) / Twitter">
            <a:extLst>
              <a:ext uri="{FF2B5EF4-FFF2-40B4-BE49-F238E27FC236}">
                <a16:creationId xmlns:a16="http://schemas.microsoft.com/office/drawing/2014/main" id="{A97E1428-A264-4589-9467-48964531D0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4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 descr="Afbeelding met bijl&#10;&#10;Automatisch gegenereerde beschrijving">
            <a:extLst>
              <a:ext uri="{FF2B5EF4-FFF2-40B4-BE49-F238E27FC236}">
                <a16:creationId xmlns:a16="http://schemas.microsoft.com/office/drawing/2014/main" id="{26190394-04D1-435B-872B-98D9438B9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842"/>
            <a:ext cx="2485770" cy="495831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AD43DC2-455F-4EDF-A084-FEE83CFC4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829" y="2226013"/>
            <a:ext cx="7759257" cy="1429415"/>
          </a:xfrm>
        </p:spPr>
        <p:txBody>
          <a:bodyPr anchor="b"/>
          <a:lstStyle>
            <a:lvl1pPr>
              <a:defRPr sz="4400" spc="17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704646-7228-4188-9EAC-6994DE76A2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74829" y="3619988"/>
            <a:ext cx="77592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946962-0A67-44EB-A18D-73C07F9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16FD36-254F-49C1-A06F-1DBD00D9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49368-50CE-404F-865E-EF0DB77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Gelijkbenige driehoek 7">
            <a:extLst>
              <a:ext uri="{FF2B5EF4-FFF2-40B4-BE49-F238E27FC236}">
                <a16:creationId xmlns:a16="http://schemas.microsoft.com/office/drawing/2014/main" id="{939230B4-815F-440B-888A-070C90C48BA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A854FE4-B9A5-46C1-BF2D-13E51D44B0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293" y="1353110"/>
            <a:ext cx="1660525" cy="2808287"/>
          </a:xfrm>
        </p:spPr>
        <p:txBody>
          <a:bodyPr anchor="b"/>
          <a:lstStyle>
            <a:lvl1pPr marL="0" indent="0" algn="r">
              <a:buNone/>
              <a:defRPr sz="9000" b="1">
                <a:solidFill>
                  <a:schemeClr val="accent2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1.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514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4114800" cy="309053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44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2000" y="0"/>
            <a:ext cx="5400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pic>
        <p:nvPicPr>
          <p:cNvPr id="10" name="Picture 6" descr="Nomios (@NomiosGroup) / Twitter">
            <a:extLst>
              <a:ext uri="{FF2B5EF4-FFF2-40B4-BE49-F238E27FC236}">
                <a16:creationId xmlns:a16="http://schemas.microsoft.com/office/drawing/2014/main" id="{D3090786-D641-4551-9D94-7E3C41E987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81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rgbClr val="008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594002"/>
            <a:ext cx="3099759" cy="1518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099759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8000" y="0"/>
            <a:ext cx="6858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83AC5738-621C-4857-A498-30728DB03399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1" name="Picture 6" descr="Nomios (@NomiosGroup) / Twitter">
            <a:extLst>
              <a:ext uri="{FF2B5EF4-FFF2-40B4-BE49-F238E27FC236}">
                <a16:creationId xmlns:a16="http://schemas.microsoft.com/office/drawing/2014/main" id="{C5FCFB48-FC67-4ED8-8D57-F3B1FA6756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9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2C12ED-88A7-4813-9ECA-D67FA6D8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5F5B42-3528-42D1-A27E-87182BBD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328" y="2729021"/>
            <a:ext cx="9281274" cy="30905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F6AD4E-0376-4AAB-8907-1E42C4537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98576" y="6264004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1D534-2D3B-4E3E-93F0-6E17F620A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246" y="6264211"/>
            <a:ext cx="41148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C6B2CE-C5EC-498A-A0F1-8E7B718BB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291" y="6264211"/>
            <a:ext cx="2880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54CFD1D-AE9F-4E01-BB96-1FD87EDE6CC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73" y="6073683"/>
            <a:ext cx="1153603" cy="370307"/>
          </a:xfrm>
          <a:prstGeom prst="rect">
            <a:avLst/>
          </a:prstGeom>
        </p:spPr>
      </p:pic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91F4572B-450D-4A18-A92E-3CDA65745A0D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8533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67" r:id="rId3"/>
    <p:sldLayoutId id="2147483650" r:id="rId4"/>
    <p:sldLayoutId id="2147483661" r:id="rId5"/>
    <p:sldLayoutId id="2147483652" r:id="rId6"/>
    <p:sldLayoutId id="2147483651" r:id="rId7"/>
    <p:sldLayoutId id="2147483663" r:id="rId8"/>
    <p:sldLayoutId id="2147483666" r:id="rId9"/>
    <p:sldLayoutId id="2147483664" r:id="rId10"/>
    <p:sldLayoutId id="2147483665" r:id="rId11"/>
    <p:sldLayoutId id="2147483653" r:id="rId12"/>
    <p:sldLayoutId id="2147483669" r:id="rId13"/>
    <p:sldLayoutId id="2147483654" r:id="rId14"/>
    <p:sldLayoutId id="2147483655" r:id="rId15"/>
    <p:sldLayoutId id="2147483670" r:id="rId16"/>
    <p:sldLayoutId id="2147483671" r:id="rId1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FcqvBk1gNA&amp;ab_channel=Puppet" TargetMode="External"/><Relationship Id="rId2" Type="http://schemas.openxmlformats.org/officeDocument/2006/relationships/hyperlink" Target="https://www.youtube.com/watch?v=lqOJIenrwp0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1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1E843A-3190-4C6D-887B-75771F1B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Inventory files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719023-C025-44D6-800D-B16F988DE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A939F-CDEC-4DED-BDF0-EAF533D4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B5AF2-BCA5-4FF8-9C3F-FC3DF5AD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10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88A6FA-0F22-4D5F-971D-B6313D069F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3.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10" name="Tijdelijke aanduiding voor datum 1">
            <a:extLst>
              <a:ext uri="{FF2B5EF4-FFF2-40B4-BE49-F238E27FC236}">
                <a16:creationId xmlns:a16="http://schemas.microsoft.com/office/drawing/2014/main" id="{DB0D8285-FFA0-4454-85BD-00A2E4DA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115722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094534-954B-4DF7-B34B-3A9A2517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Inventory files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612C87-04F7-4D44-9EF7-C883CF9C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" y="1194134"/>
            <a:ext cx="9865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Runs against one/more/group of hosts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Located under “</a:t>
            </a:r>
            <a:r>
              <a:rPr lang="nl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\etc\ansible\hosts</a:t>
            </a:r>
            <a:r>
              <a:rPr lang="nl-BE" sz="2400" dirty="0">
                <a:latin typeface="+mn-lt"/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Can create multiple host files (hosts file location needs to be specified in .cfg)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Dynamically switch between host files with “</a:t>
            </a:r>
            <a:r>
              <a:rPr lang="nl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-i &lt;file-path&gt;</a:t>
            </a:r>
            <a:r>
              <a:rPr lang="nl-BE" sz="2400" dirty="0">
                <a:latin typeface="+mn-lt"/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Inventrory/host files can be in </a:t>
            </a:r>
            <a:r>
              <a:rPr lang="nl-BE" sz="2400" dirty="0">
                <a:latin typeface="+mn-lt"/>
                <a:cs typeface="Courier New" panose="02070309020205020404" pitchFamily="49" charset="0"/>
              </a:rPr>
              <a:t>INI</a:t>
            </a:r>
            <a:r>
              <a:rPr lang="nl-BE" sz="2400" dirty="0">
                <a:latin typeface="+mn-lt"/>
              </a:rPr>
              <a:t> format or </a:t>
            </a:r>
            <a:r>
              <a:rPr lang="nl-BE" sz="2400" dirty="0">
                <a:latin typeface="+mn-lt"/>
                <a:cs typeface="Courier New" panose="02070309020205020404" pitchFamily="49" charset="0"/>
              </a:rPr>
              <a:t>YAML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  <a:cs typeface="Courier New" panose="02070309020205020404" pitchFamily="49" charset="0"/>
              </a:rPr>
              <a:t>Personal prefference</a:t>
            </a:r>
            <a:endParaRPr lang="en-US" sz="24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9B359-8248-4E23-98B2-6B8C5CBA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6378C-4116-4B98-BA4A-E67FB09C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11</a:t>
            </a:fld>
            <a:endParaRPr lang="nl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3C7A0A-D0C4-4651-B89D-03999A813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833" y="3787869"/>
            <a:ext cx="4267796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8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A89A-C4DE-46C6-AAF0-BFCDBF10C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>
                <a:solidFill>
                  <a:srgbClr val="0085FE"/>
                </a:solidFill>
              </a:rPr>
              <a:t>Inventory file formats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175DE-F460-4C98-BB14-CEEBB0D1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5B84B-2369-4B3B-AB22-BBF5E0D4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12</a:t>
            </a:fld>
            <a:endParaRPr lang="nl-BE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E7F82C24-23E0-4367-A2C1-98D826A07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01" y="1846206"/>
            <a:ext cx="3187745" cy="3867797"/>
          </a:xfrm>
          <a:prstGeom prst="rect">
            <a:avLst/>
          </a:prstGeom>
        </p:spPr>
      </p:pic>
      <p:pic>
        <p:nvPicPr>
          <p:cNvPr id="9" name="Picture 8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A8BCABD1-8E43-451A-9234-53E1F63A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956" y="1843413"/>
            <a:ext cx="2764018" cy="38733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A254A3-5F6A-47B5-90D1-0F08ADAAECD7}"/>
              </a:ext>
            </a:extLst>
          </p:cNvPr>
          <p:cNvSpPr txBox="1"/>
          <p:nvPr/>
        </p:nvSpPr>
        <p:spPr>
          <a:xfrm>
            <a:off x="2890147" y="1320193"/>
            <a:ext cx="9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YAML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74779-5F45-4CCF-A1B6-B412744D8C63}"/>
              </a:ext>
            </a:extLst>
          </p:cNvPr>
          <p:cNvSpPr txBox="1"/>
          <p:nvPr/>
        </p:nvSpPr>
        <p:spPr>
          <a:xfrm>
            <a:off x="8302852" y="1320193"/>
            <a:ext cx="59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INI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2554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506E-0937-4635-B40E-AA748230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Inventory real world example - YAML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3E4D-43DF-4E16-A43C-4F2D4962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Start of YAML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Group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Group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Host/node adress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Common variable(s)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YAML indentation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ED224-1222-43E5-9DC0-8E94755F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1E31C-8B99-4F04-8820-5510276D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13</a:t>
            </a:fld>
            <a:endParaRPr lang="nl-BE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8FF7953-1762-4573-8551-700C50449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00" y="612000"/>
            <a:ext cx="4002800" cy="50266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EE8BDF-4C07-4B5B-9568-A41915E1E144}"/>
              </a:ext>
            </a:extLst>
          </p:cNvPr>
          <p:cNvSpPr/>
          <p:nvPr/>
        </p:nvSpPr>
        <p:spPr>
          <a:xfrm>
            <a:off x="6688666" y="1233059"/>
            <a:ext cx="999066" cy="2370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705911-A3E5-4998-A415-A11052736CA8}"/>
              </a:ext>
            </a:extLst>
          </p:cNvPr>
          <p:cNvSpPr/>
          <p:nvPr/>
        </p:nvSpPr>
        <p:spPr>
          <a:xfrm>
            <a:off x="5181601" y="2032387"/>
            <a:ext cx="237066" cy="45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7CFF8F-B190-434D-A3CD-B88643F6DE0F}"/>
              </a:ext>
            </a:extLst>
          </p:cNvPr>
          <p:cNvSpPr/>
          <p:nvPr/>
        </p:nvSpPr>
        <p:spPr>
          <a:xfrm>
            <a:off x="5181601" y="2622583"/>
            <a:ext cx="237066" cy="457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82896-D28B-4718-A098-21509BDAF90B}"/>
              </a:ext>
            </a:extLst>
          </p:cNvPr>
          <p:cNvSpPr/>
          <p:nvPr/>
        </p:nvSpPr>
        <p:spPr>
          <a:xfrm>
            <a:off x="5181601" y="3808432"/>
            <a:ext cx="237066" cy="4571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ADE1-10EB-4D63-B431-1651D11889D8}"/>
              </a:ext>
            </a:extLst>
          </p:cNvPr>
          <p:cNvSpPr/>
          <p:nvPr/>
        </p:nvSpPr>
        <p:spPr>
          <a:xfrm>
            <a:off x="5181601" y="3185529"/>
            <a:ext cx="237066" cy="4571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C85D3B-BE55-48BC-BABB-215C3DA7E865}"/>
              </a:ext>
            </a:extLst>
          </p:cNvPr>
          <p:cNvSpPr/>
          <p:nvPr/>
        </p:nvSpPr>
        <p:spPr>
          <a:xfrm>
            <a:off x="5181601" y="4330324"/>
            <a:ext cx="237066" cy="4571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FBA245-0274-45E7-B3F2-AB2FA81D263A}"/>
              </a:ext>
            </a:extLst>
          </p:cNvPr>
          <p:cNvSpPr/>
          <p:nvPr/>
        </p:nvSpPr>
        <p:spPr>
          <a:xfrm>
            <a:off x="6265800" y="612000"/>
            <a:ext cx="422866" cy="17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4FB821-CDE5-4161-B644-25798378A471}"/>
              </a:ext>
            </a:extLst>
          </p:cNvPr>
          <p:cNvSpPr/>
          <p:nvPr/>
        </p:nvSpPr>
        <p:spPr>
          <a:xfrm>
            <a:off x="6688666" y="2146357"/>
            <a:ext cx="1411394" cy="2370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D388FF-F631-4B8D-A46A-1BD77CF8E6F9}"/>
              </a:ext>
            </a:extLst>
          </p:cNvPr>
          <p:cNvSpPr/>
          <p:nvPr/>
        </p:nvSpPr>
        <p:spPr>
          <a:xfrm>
            <a:off x="6688666" y="3094458"/>
            <a:ext cx="481754" cy="18214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374424-823E-4261-8E8D-083230BA7C15}"/>
              </a:ext>
            </a:extLst>
          </p:cNvPr>
          <p:cNvSpPr/>
          <p:nvPr/>
        </p:nvSpPr>
        <p:spPr>
          <a:xfrm>
            <a:off x="8823960" y="2817832"/>
            <a:ext cx="1348739" cy="2766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A066C1-20FF-4802-97C1-4F98697300F3}"/>
              </a:ext>
            </a:extLst>
          </p:cNvPr>
          <p:cNvSpPr/>
          <p:nvPr/>
        </p:nvSpPr>
        <p:spPr>
          <a:xfrm>
            <a:off x="8823960" y="1908000"/>
            <a:ext cx="1348739" cy="2766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F6F888-9D29-4B99-9895-65EAE630852B}"/>
              </a:ext>
            </a:extLst>
          </p:cNvPr>
          <p:cNvSpPr/>
          <p:nvPr/>
        </p:nvSpPr>
        <p:spPr>
          <a:xfrm>
            <a:off x="6477233" y="5142519"/>
            <a:ext cx="487447" cy="1914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43BA17-2478-4995-AAAF-B07FA4864344}"/>
              </a:ext>
            </a:extLst>
          </p:cNvPr>
          <p:cNvSpPr/>
          <p:nvPr/>
        </p:nvSpPr>
        <p:spPr>
          <a:xfrm>
            <a:off x="8168639" y="5364884"/>
            <a:ext cx="312421" cy="1914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59DE08-2A43-46FB-B9DB-54A75F84EB68}"/>
              </a:ext>
            </a:extLst>
          </p:cNvPr>
          <p:cNvSpPr/>
          <p:nvPr/>
        </p:nvSpPr>
        <p:spPr>
          <a:xfrm>
            <a:off x="8342206" y="3310707"/>
            <a:ext cx="535094" cy="22162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DBBA3E-28A7-4FC1-870F-FB878DC6CDB8}"/>
              </a:ext>
            </a:extLst>
          </p:cNvPr>
          <p:cNvSpPr/>
          <p:nvPr/>
        </p:nvSpPr>
        <p:spPr>
          <a:xfrm>
            <a:off x="8801100" y="3526956"/>
            <a:ext cx="601980" cy="22162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BE6A56-139F-43BC-85E6-4211BB1FB23C}"/>
              </a:ext>
            </a:extLst>
          </p:cNvPr>
          <p:cNvSpPr/>
          <p:nvPr/>
        </p:nvSpPr>
        <p:spPr>
          <a:xfrm>
            <a:off x="8963235" y="3743338"/>
            <a:ext cx="439845" cy="22162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E2F673-9594-4003-AA69-F4FB455F7ED4}"/>
              </a:ext>
            </a:extLst>
          </p:cNvPr>
          <p:cNvSpPr/>
          <p:nvPr/>
        </p:nvSpPr>
        <p:spPr>
          <a:xfrm>
            <a:off x="8566992" y="4864325"/>
            <a:ext cx="1348739" cy="2766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682128-E19A-4EB0-9DB8-1976CA0C262F}"/>
              </a:ext>
            </a:extLst>
          </p:cNvPr>
          <p:cNvSpPr/>
          <p:nvPr/>
        </p:nvSpPr>
        <p:spPr>
          <a:xfrm>
            <a:off x="6688666" y="4432498"/>
            <a:ext cx="1304714" cy="2370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1508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506E-0937-4635-B40E-AA748230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Inventory real world example - INI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3E4D-43DF-4E16-A43C-4F2D4962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Group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Group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Host/node adress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Common variable(s)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No indentaion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ED224-1222-43E5-9DC0-8E94755F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1E31C-8B99-4F04-8820-5510276D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14</a:t>
            </a:fld>
            <a:endParaRPr lang="nl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7CFF8F-B190-434D-A3CD-B88643F6DE0F}"/>
              </a:ext>
            </a:extLst>
          </p:cNvPr>
          <p:cNvSpPr/>
          <p:nvPr/>
        </p:nvSpPr>
        <p:spPr>
          <a:xfrm>
            <a:off x="5181601" y="2119789"/>
            <a:ext cx="237066" cy="457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82896-D28B-4718-A098-21509BDAF90B}"/>
              </a:ext>
            </a:extLst>
          </p:cNvPr>
          <p:cNvSpPr/>
          <p:nvPr/>
        </p:nvSpPr>
        <p:spPr>
          <a:xfrm>
            <a:off x="5180646" y="3237613"/>
            <a:ext cx="237066" cy="4571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ADE1-10EB-4D63-B431-1651D11889D8}"/>
              </a:ext>
            </a:extLst>
          </p:cNvPr>
          <p:cNvSpPr/>
          <p:nvPr/>
        </p:nvSpPr>
        <p:spPr>
          <a:xfrm>
            <a:off x="5181601" y="2677932"/>
            <a:ext cx="237066" cy="4571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pic>
        <p:nvPicPr>
          <p:cNvPr id="28" name="Picture 27" descr="Text&#10;&#10;Description automatically generated">
            <a:extLst>
              <a:ext uri="{FF2B5EF4-FFF2-40B4-BE49-F238E27FC236}">
                <a16:creationId xmlns:a16="http://schemas.microsoft.com/office/drawing/2014/main" id="{49443C79-E9A7-40FD-B2DB-9153991BA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13" y="1296000"/>
            <a:ext cx="4546442" cy="396844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25ECE61-E9DF-4802-95C9-75C4C2D00D8F}"/>
              </a:ext>
            </a:extLst>
          </p:cNvPr>
          <p:cNvSpPr/>
          <p:nvPr/>
        </p:nvSpPr>
        <p:spPr>
          <a:xfrm>
            <a:off x="7509933" y="1296000"/>
            <a:ext cx="1066799" cy="2364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D436F5-2D29-4C8A-8166-8BDF4E4FD2A6}"/>
              </a:ext>
            </a:extLst>
          </p:cNvPr>
          <p:cNvSpPr/>
          <p:nvPr/>
        </p:nvSpPr>
        <p:spPr>
          <a:xfrm>
            <a:off x="7509933" y="2774983"/>
            <a:ext cx="491066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F0FE0E-BE66-4512-958B-3F0638B2353C}"/>
              </a:ext>
            </a:extLst>
          </p:cNvPr>
          <p:cNvSpPr/>
          <p:nvPr/>
        </p:nvSpPr>
        <p:spPr>
          <a:xfrm>
            <a:off x="7391400" y="3021634"/>
            <a:ext cx="491066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B33EAF-45BC-48C7-8ED8-CA7229BF4FD9}"/>
              </a:ext>
            </a:extLst>
          </p:cNvPr>
          <p:cNvSpPr/>
          <p:nvPr/>
        </p:nvSpPr>
        <p:spPr>
          <a:xfrm>
            <a:off x="7837335" y="3241177"/>
            <a:ext cx="604888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F39362-C904-422E-BA5D-E1B452F339B2}"/>
              </a:ext>
            </a:extLst>
          </p:cNvPr>
          <p:cNvSpPr/>
          <p:nvPr/>
        </p:nvSpPr>
        <p:spPr>
          <a:xfrm>
            <a:off x="8085666" y="3499547"/>
            <a:ext cx="356557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6C37D4-58D4-4F95-965A-B2F6EF189E64}"/>
              </a:ext>
            </a:extLst>
          </p:cNvPr>
          <p:cNvSpPr/>
          <p:nvPr/>
        </p:nvSpPr>
        <p:spPr>
          <a:xfrm>
            <a:off x="7399866" y="4269262"/>
            <a:ext cx="1176865" cy="18313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7A38A1-168E-43FD-80F1-118E157BAC41}"/>
              </a:ext>
            </a:extLst>
          </p:cNvPr>
          <p:cNvSpPr/>
          <p:nvPr/>
        </p:nvSpPr>
        <p:spPr>
          <a:xfrm>
            <a:off x="7391400" y="4999803"/>
            <a:ext cx="270933" cy="22886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A623D0-0C6E-4FB1-AF39-44ACB791C791}"/>
              </a:ext>
            </a:extLst>
          </p:cNvPr>
          <p:cNvSpPr/>
          <p:nvPr/>
        </p:nvSpPr>
        <p:spPr>
          <a:xfrm>
            <a:off x="7399866" y="2305101"/>
            <a:ext cx="1253067" cy="2232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45753F-EE3A-44A7-ACD8-8D9C2159F9CD}"/>
              </a:ext>
            </a:extLst>
          </p:cNvPr>
          <p:cNvSpPr/>
          <p:nvPr/>
        </p:nvSpPr>
        <p:spPr>
          <a:xfrm>
            <a:off x="7400822" y="1552126"/>
            <a:ext cx="1261533" cy="22699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E81D43-CDCC-42E6-8B24-E6E2B851B82F}"/>
              </a:ext>
            </a:extLst>
          </p:cNvPr>
          <p:cNvSpPr/>
          <p:nvPr/>
        </p:nvSpPr>
        <p:spPr>
          <a:xfrm>
            <a:off x="6510868" y="4770936"/>
            <a:ext cx="463688" cy="22886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C28A0B-1F47-4A52-B9A3-F5FABC5EC5B4}"/>
              </a:ext>
            </a:extLst>
          </p:cNvPr>
          <p:cNvSpPr/>
          <p:nvPr/>
        </p:nvSpPr>
        <p:spPr>
          <a:xfrm>
            <a:off x="7509932" y="2024416"/>
            <a:ext cx="1470336" cy="2364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1D7ED7-FB92-41B4-8463-CC4C685FE9E3}"/>
              </a:ext>
            </a:extLst>
          </p:cNvPr>
          <p:cNvSpPr/>
          <p:nvPr/>
        </p:nvSpPr>
        <p:spPr>
          <a:xfrm>
            <a:off x="7178301" y="4015769"/>
            <a:ext cx="1398430" cy="2364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B27E65-D504-47F7-9DE0-F9AA6BECEE20}"/>
              </a:ext>
            </a:extLst>
          </p:cNvPr>
          <p:cNvSpPr/>
          <p:nvPr/>
        </p:nvSpPr>
        <p:spPr>
          <a:xfrm>
            <a:off x="5180646" y="3767118"/>
            <a:ext cx="237066" cy="4571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026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44BCE9-7634-4C89-BDCB-519E9F1D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Playbooks, plays and tasks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5E6C5D-9212-43D6-A896-CAC4ACC127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1B1A2-0845-48A5-8F19-FFF6ADD7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  <a:p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011C6-8713-4547-B4C2-D28B77B8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15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9F8FFE-8992-4C8F-8D7E-88B2DC40D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4.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10" name="Tijdelijke aanduiding voor datum 1">
            <a:extLst>
              <a:ext uri="{FF2B5EF4-FFF2-40B4-BE49-F238E27FC236}">
                <a16:creationId xmlns:a16="http://schemas.microsoft.com/office/drawing/2014/main" id="{66D2EB53-615A-48E8-A9DF-E418C476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031467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Write an Ansible Playbook. - Ansible Tutorial - Digital Varys">
            <a:extLst>
              <a:ext uri="{FF2B5EF4-FFF2-40B4-BE49-F238E27FC236}">
                <a16:creationId xmlns:a16="http://schemas.microsoft.com/office/drawing/2014/main" id="{EE898F5F-6871-41BB-B820-6F6B25FA6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136727"/>
            <a:ext cx="7139754" cy="36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3D93F79-A613-4942-9C57-522CFD7D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Playbooks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CC599B-DA12-463C-B273-69C10CC5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Highest order of hirarchy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Basically, list of plays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Comparable to organized 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Run against host (single host or group)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Contains one or more plays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89E2E-AF9E-4283-BA9C-ED5364F9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ECDAC-E8D3-49C0-903D-208BD574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217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D93F79-A613-4942-9C57-522CFD7D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>
                <a:solidFill>
                  <a:srgbClr val="0085FE"/>
                </a:solidFill>
              </a:rPr>
              <a:t>Plays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CC599B-DA12-463C-B273-69C10CC5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Falls under playbook in hirarchy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Environment specific parameters (e.g., host OS)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Mapping between hosts using group or host name (correlates with inventory)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No such thing as a standard play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Contains one or more tasks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89E2E-AF9E-4283-BA9C-ED5364F9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ECDAC-E8D3-49C0-903D-208BD574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17</a:t>
            </a:fld>
            <a:endParaRPr lang="nl-BE"/>
          </a:p>
        </p:txBody>
      </p:sp>
      <p:pic>
        <p:nvPicPr>
          <p:cNvPr id="1026" name="Picture 2" descr="PLAY”: An AFD Campus Training Initiative | AFD - Agence Française de  Développement">
            <a:extLst>
              <a:ext uri="{FF2B5EF4-FFF2-40B4-BE49-F238E27FC236}">
                <a16:creationId xmlns:a16="http://schemas.microsoft.com/office/drawing/2014/main" id="{D932103E-CEFF-44F8-8598-5FA59F6B9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9" y="4072910"/>
            <a:ext cx="3606800" cy="161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76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use a task tracker for super management? – Unpaper">
            <a:extLst>
              <a:ext uri="{FF2B5EF4-FFF2-40B4-BE49-F238E27FC236}">
                <a16:creationId xmlns:a16="http://schemas.microsoft.com/office/drawing/2014/main" id="{B3B35D78-1C25-4486-B343-84E24EC66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5" t="6553" r="21389"/>
          <a:stretch/>
        </p:blipFill>
        <p:spPr bwMode="auto">
          <a:xfrm>
            <a:off x="7714651" y="129176"/>
            <a:ext cx="3943058" cy="347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3D93F79-A613-4942-9C57-522CFD7D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Tasks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CC599B-DA12-463C-B273-69C10CC5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868152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Falls under play in hirarchy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Smallest unit of 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Executed same order as defined in playbook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Pushes small modules to target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A task that runs on host define role that host fulfills/performs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89E2E-AF9E-4283-BA9C-ED5364F9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ECDAC-E8D3-49C0-903D-208BD574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0709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5986-A913-42E1-91DB-BF2BC26D7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Playbook overview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96ADF-5CD0-4C8A-A622-300B1AF5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8EC00-7409-4EAD-BD42-E2CBEA47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19</a:t>
            </a:fld>
            <a:endParaRPr lang="nl-BE"/>
          </a:p>
        </p:txBody>
      </p:sp>
      <p:pic>
        <p:nvPicPr>
          <p:cNvPr id="7" name="Picture 6" descr="Ansible | Playbook | Galaxy | Tower | K21Academy">
            <a:extLst>
              <a:ext uri="{FF2B5EF4-FFF2-40B4-BE49-F238E27FC236}">
                <a16:creationId xmlns:a16="http://schemas.microsoft.com/office/drawing/2014/main" id="{3D23F5FA-FDF2-4148-8BBE-34BF3D2C96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9" t="7792" r="14146" b="7524"/>
          <a:stretch/>
        </p:blipFill>
        <p:spPr bwMode="auto">
          <a:xfrm>
            <a:off x="7207067" y="1296000"/>
            <a:ext cx="4588933" cy="46119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 descr="Dell EMC official Ansible modules for PowerMax v1.0 – @Rawstorage">
            <a:extLst>
              <a:ext uri="{FF2B5EF4-FFF2-40B4-BE49-F238E27FC236}">
                <a16:creationId xmlns:a16="http://schemas.microsoft.com/office/drawing/2014/main" id="{0B78B620-6A94-418D-8A8F-7997F65D3A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" r="10373"/>
          <a:stretch/>
        </p:blipFill>
        <p:spPr bwMode="auto">
          <a:xfrm>
            <a:off x="396000" y="1296000"/>
            <a:ext cx="6754852" cy="413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79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Ansible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Basics and how to get started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BE92876-EB4D-4B4E-A2A9-6C7D23813E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Gerrit Van Mol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8BA82EA-754D-4A37-B85A-FD2B2AB31A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dag/maand/2022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BA1AFD5-5CDE-48CB-B77A-E7AEE93D0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03" y="466293"/>
            <a:ext cx="4352381" cy="5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64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A0EC-0B6E-4C2B-847A-FADF5E7D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Roles and handlers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FED6-05C5-44B4-90FD-AED05D5916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4BA5B-4072-4241-8BC8-14F77C6B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A7E06B-CAB2-4D0E-8F2E-7F359FB4AE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5.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C6230EF-FC94-4535-BF15-A151BCE7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7D474508-C6EF-46B5-8816-490B8CDC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179566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F6CF108-5626-429F-BA8D-83644B20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03A3BB-98AF-42F3-AF3D-C44335DC0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-119772"/>
            <a:ext cx="7026515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Hold specific parameters/variables for group of hosts</a:t>
            </a:r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Separates and organizes groups</a:t>
            </a:r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Defined in a play</a:t>
            </a:r>
          </a:p>
        </p:txBody>
      </p:sp>
      <p:pic>
        <p:nvPicPr>
          <p:cNvPr id="12" name="Picture 11" descr="Text&#10;&#10;Description automatically generated with low confidence">
            <a:extLst>
              <a:ext uri="{FF2B5EF4-FFF2-40B4-BE49-F238E27FC236}">
                <a16:creationId xmlns:a16="http://schemas.microsoft.com/office/drawing/2014/main" id="{CF27C6B3-306A-4A2E-B9CA-2C544C927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575" y="3147390"/>
            <a:ext cx="2802917" cy="16901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EA459-7465-48D7-9BD2-1850D15C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Ansible - Introduction</a:t>
            </a:r>
          </a:p>
          <a:p>
            <a:pPr>
              <a:spcAft>
                <a:spcPts val="600"/>
              </a:spcAft>
            </a:pPr>
            <a:endParaRPr lang="en-US" kern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ACEB9-F6EF-4AF8-8DAB-9CFF4217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FF88DA20-ED00-471C-9170-60F590CB400A}" type="slidenum">
              <a:rPr lang="en-US">
                <a:solidFill>
                  <a:prstClr val="black">
                    <a:tint val="75000"/>
                  </a:prstClr>
                </a:solidFill>
                <a:latin typeface="+mn-lt"/>
              </a:rPr>
              <a:pPr algn="r">
                <a:spcAft>
                  <a:spcPts val="600"/>
                </a:spcAft>
              </a:pPr>
              <a:t>21</a:t>
            </a:fld>
            <a:endParaRPr lang="en-US">
              <a:solidFill>
                <a:prstClr val="black">
                  <a:tint val="75000"/>
                </a:prstClr>
              </a:solidFill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7747BB-3951-444D-BF90-AB09351D6275}"/>
              </a:ext>
            </a:extLst>
          </p:cNvPr>
          <p:cNvSpPr/>
          <p:nvPr/>
        </p:nvSpPr>
        <p:spPr>
          <a:xfrm>
            <a:off x="4747891" y="4538133"/>
            <a:ext cx="1627509" cy="207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D38423D-7FF4-474A-A7B3-852BE36A4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641" y="1882918"/>
            <a:ext cx="4136674" cy="4473432"/>
          </a:xfrm>
          <a:prstGeom prst="rect">
            <a:avLst/>
          </a:prstGeom>
        </p:spPr>
      </p:pic>
      <p:sp>
        <p:nvSpPr>
          <p:cNvPr id="41" name="Tekstvak 40">
            <a:extLst>
              <a:ext uri="{FF2B5EF4-FFF2-40B4-BE49-F238E27FC236}">
                <a16:creationId xmlns:a16="http://schemas.microsoft.com/office/drawing/2014/main" id="{3EA7F9FE-55C0-4938-8F0A-7126D1074BAB}"/>
              </a:ext>
            </a:extLst>
          </p:cNvPr>
          <p:cNvSpPr txBox="1"/>
          <p:nvPr/>
        </p:nvSpPr>
        <p:spPr>
          <a:xfrm>
            <a:off x="4955816" y="4745473"/>
            <a:ext cx="1304140" cy="415498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100" dirty="0">
                <a:solidFill>
                  <a:srgbClr val="000000"/>
                </a:solidFill>
              </a:rPr>
              <a:t>(common)</a:t>
            </a:r>
          </a:p>
        </p:txBody>
      </p:sp>
    </p:spTree>
    <p:extLst>
      <p:ext uri="{BB962C8B-B14F-4D97-AF65-F5344CB8AC3E}">
        <p14:creationId xmlns:p14="http://schemas.microsoft.com/office/powerpoint/2010/main" val="376185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F6CF108-5626-429F-BA8D-83644B20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Handlers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03A3BB-98AF-42F3-AF3D-C44335DC0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 Comparable to function/methods in programming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Only gets called when needed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Call handler with “</a:t>
            </a:r>
            <a:r>
              <a:rPr lang="nl-BE" b="0" dirty="0">
                <a:latin typeface="Courier New" panose="02070309020205020404" pitchFamily="49" charset="0"/>
                <a:cs typeface="Courier New" panose="02070309020205020404" pitchFamily="49" charset="0"/>
              </a:rPr>
              <a:t>notify: arguement</a:t>
            </a:r>
            <a:r>
              <a:rPr lang="nl-BE" dirty="0">
                <a:latin typeface="+mn-lt"/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Mostly used for system/service restart</a:t>
            </a:r>
          </a:p>
          <a:p>
            <a:endParaRPr lang="nl-BE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EA459-7465-48D7-9BD2-1850D15C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ACEB9-F6EF-4AF8-8DAB-9CFF4217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22</a:t>
            </a:fld>
            <a:endParaRPr lang="nl-BE"/>
          </a:p>
        </p:txBody>
      </p:sp>
      <p:pic>
        <p:nvPicPr>
          <p:cNvPr id="1026" name="Picture 2" descr="Everything about Ansible Handlers">
            <a:extLst>
              <a:ext uri="{FF2B5EF4-FFF2-40B4-BE49-F238E27FC236}">
                <a16:creationId xmlns:a16="http://schemas.microsoft.com/office/drawing/2014/main" id="{9250C6BA-4DC3-460A-A226-11912AA7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273" y="1928515"/>
            <a:ext cx="3729236" cy="195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C9441-FE7E-4704-90D5-8B376342B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456" y="4428000"/>
            <a:ext cx="3729235" cy="167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96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45C3-5063-42B6-8DC6-BEB4B0D6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Plugins and modules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D27A6-EE3F-4034-B1A7-E43996E461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F05CE-88E7-4A04-A5C0-FD6C44F46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B60588-C6A5-4F58-967A-924C86EA2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6.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E95C8DC-5379-4DFB-80A1-1F3AAF7C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0FB70630-6571-48E3-857D-CDD365B58D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035829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054D-3413-4B57-983B-BEF2D1AE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Modules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4B41D-BA6B-4207-BC8F-465C732FD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000" y="1863000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Keywords defined in task (calls Ansible API)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Reusable standalone scripts and execute on target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Can take arguments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Displays json output after run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Interacts with target node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FF919-47E3-46FE-87BC-463E31EE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42A5F-8009-443A-AA50-2CC3C0CF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24</a:t>
            </a:fld>
            <a:endParaRPr lang="nl-BE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6A06FF1-E089-4C56-8AAE-3E06354C4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227" y="3829442"/>
            <a:ext cx="3999967" cy="15328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70DAEC-985C-4634-9E97-95F880D65F97}"/>
              </a:ext>
            </a:extLst>
          </p:cNvPr>
          <p:cNvSpPr/>
          <p:nvPr/>
        </p:nvSpPr>
        <p:spPr>
          <a:xfrm>
            <a:off x="7096457" y="4073150"/>
            <a:ext cx="1669386" cy="296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5A9BD8-EA07-47CF-8A01-E5C16DE6E80B}"/>
              </a:ext>
            </a:extLst>
          </p:cNvPr>
          <p:cNvSpPr/>
          <p:nvPr/>
        </p:nvSpPr>
        <p:spPr>
          <a:xfrm>
            <a:off x="7382934" y="4396442"/>
            <a:ext cx="1210733" cy="296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12F1C7-B5C1-4BE3-8A42-F1013E76F2E6}"/>
              </a:ext>
            </a:extLst>
          </p:cNvPr>
          <p:cNvSpPr/>
          <p:nvPr/>
        </p:nvSpPr>
        <p:spPr>
          <a:xfrm>
            <a:off x="7096457" y="5055003"/>
            <a:ext cx="1210734" cy="296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1448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8AC1CF-F9AE-40B6-B3C7-9DE0BC46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Plugins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503E69-6EDA-419D-A3A1-6C913015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46" y="1296000"/>
            <a:ext cx="10738087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Pieces of code that add to core functionality of Ansible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Complementary to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Types of plugins:</a:t>
            </a:r>
          </a:p>
          <a:p>
            <a:pPr marL="817200" lvl="1" indent="-45720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Lookup plugins (pull data from source and returns to Ansible) </a:t>
            </a:r>
          </a:p>
          <a:p>
            <a:pPr marL="817200" lvl="1" indent="-45720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Caching plugins (store gathered facts for later use - e.g., Json file) </a:t>
            </a:r>
          </a:p>
          <a:p>
            <a:pPr marL="817200" lvl="1" indent="-45720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Action (performs prerequisite work, and runs part on ctrl-node)</a:t>
            </a:r>
          </a:p>
          <a:p>
            <a:pPr marL="817200" lvl="1" indent="-45720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Shell (Ensures basic commands are run properly by Ansible)</a:t>
            </a:r>
          </a:p>
          <a:p>
            <a:pPr marL="817200" lvl="1" indent="-45720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...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C8812-972E-4BCE-81A1-481E0E25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A0C24-8468-41E3-B762-FD8E38E6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0308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E1DF-1B53-4967-969A-C0592154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Intallation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5F9F0-2D31-473A-9784-6C675C16A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67A86-777D-45F4-BE4B-B1DB46B0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31B67A-2B8E-44DB-9254-10C25A9E79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7.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18E7B00-6D8B-464C-8C9D-DDD15B71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2D10AAF3-7345-4621-96FB-A689AE1F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4128278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1EC024E-61E3-4067-994C-1633302B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Ansible Installation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3FAC24-7AD0-49FE-A785-0648E0206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459267"/>
            <a:ext cx="9291600" cy="3132000"/>
          </a:xfrm>
        </p:spPr>
        <p:txBody>
          <a:bodyPr/>
          <a:lstStyle/>
          <a:p>
            <a:r>
              <a:rPr lang="en-US" sz="2000" b="0" dirty="0">
                <a:latin typeface="+mn-lt"/>
              </a:rPr>
              <a:t>1.    Update/upgrade the machine:</a:t>
            </a:r>
          </a:p>
          <a:p>
            <a:r>
              <a:rPr lang="en-US" sz="2000" b="0" dirty="0">
                <a:latin typeface="+mn-lt"/>
              </a:rPr>
              <a:t>	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update &amp;&amp; upgrade -y</a:t>
            </a:r>
          </a:p>
          <a:p>
            <a:pPr marL="457200" indent="-457200">
              <a:buAutoNum type="arabicPeriod" startAt="2"/>
            </a:pPr>
            <a:r>
              <a:rPr lang="en-US" sz="2000" b="0" dirty="0">
                <a:latin typeface="+mn-lt"/>
              </a:rPr>
              <a:t>Pull Ansible repository:</a:t>
            </a: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apt-add-repository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ppa:ansible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/Ansible</a:t>
            </a:r>
          </a:p>
          <a:p>
            <a:r>
              <a:rPr lang="en-US" sz="2000" b="0" dirty="0">
                <a:latin typeface="+mn-lt"/>
              </a:rPr>
              <a:t>3.    Install python:</a:t>
            </a: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python3 -y</a:t>
            </a:r>
          </a:p>
          <a:p>
            <a:r>
              <a:rPr lang="en-US" sz="2000" b="0" dirty="0">
                <a:latin typeface="+mn-lt"/>
              </a:rPr>
              <a:t>4.    Install Ansible:</a:t>
            </a:r>
          </a:p>
          <a:p>
            <a:pPr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ansible -y</a:t>
            </a:r>
          </a:p>
          <a:p>
            <a:endParaRPr lang="en-US" sz="2000" b="0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349E2-6DC6-460E-BBDF-D2283684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2FD94-EFA2-4EEA-9CCA-C4552E0A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27</a:t>
            </a:fld>
            <a:endParaRPr lang="nl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349672-5ED1-4EBF-B701-D6C0E9372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00" y="4731314"/>
            <a:ext cx="8754697" cy="15146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36472EA-3C94-4BBD-A221-0198A58FA1D0}"/>
              </a:ext>
            </a:extLst>
          </p:cNvPr>
          <p:cNvSpPr/>
          <p:nvPr/>
        </p:nvSpPr>
        <p:spPr>
          <a:xfrm>
            <a:off x="1620000" y="4876800"/>
            <a:ext cx="1044823" cy="1654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6E6E69-B6F2-4129-AAF7-97E8FBDC7B19}"/>
              </a:ext>
            </a:extLst>
          </p:cNvPr>
          <p:cNvSpPr/>
          <p:nvPr/>
        </p:nvSpPr>
        <p:spPr>
          <a:xfrm>
            <a:off x="1620000" y="5169247"/>
            <a:ext cx="1044823" cy="1654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7786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5CF5A1C-8436-4161-8BB2-5D22024C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File encryption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1D3A856-6551-4FE3-A129-09A36F0F7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843F6-6A67-4C86-8319-3A6169F3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08B28-E153-478E-AAB0-3BEC66C6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28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9A7F27-4A17-48E5-85A5-01451BD6C8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198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9555-3952-4843-8008-7DD11BF4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85" y="1428646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For when file contains sensitive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Command: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ansible-vault encrypt filename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7A4A-A97F-4CD4-B794-6D4076A5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–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70228-2C71-4008-82FD-CF3B4801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29</a:t>
            </a:fld>
            <a:endParaRPr lang="nl-B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361ACF-39B4-45D8-A1D6-8BDFCEB2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</p:spPr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Encrypting existing files</a:t>
            </a:r>
            <a:endParaRPr lang="en-US" dirty="0">
              <a:solidFill>
                <a:srgbClr val="0085FE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022333-9420-4BB3-9ABE-A56730A0A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571" y="2700236"/>
            <a:ext cx="8012858" cy="1818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5C999C-8583-4C2E-B75C-353154791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318" y="5062574"/>
            <a:ext cx="6724282" cy="144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6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291" y="1071154"/>
            <a:ext cx="10089311" cy="4748399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What is Ansible</a:t>
            </a:r>
          </a:p>
          <a:p>
            <a:r>
              <a:rPr lang="nl-BE" dirty="0"/>
              <a:t>Use cases</a:t>
            </a:r>
          </a:p>
          <a:p>
            <a:r>
              <a:rPr lang="nl-BE" dirty="0"/>
              <a:t>Inventory files</a:t>
            </a:r>
          </a:p>
          <a:p>
            <a:r>
              <a:rPr lang="nl-BE" dirty="0"/>
              <a:t>Playbooks, plays, tasks</a:t>
            </a:r>
          </a:p>
          <a:p>
            <a:r>
              <a:rPr lang="nl-BE" dirty="0"/>
              <a:t>Roles/handlers</a:t>
            </a:r>
          </a:p>
          <a:p>
            <a:r>
              <a:rPr lang="nl-BE" dirty="0"/>
              <a:t>Plugins/modules</a:t>
            </a:r>
          </a:p>
          <a:p>
            <a:r>
              <a:rPr lang="nl-BE" dirty="0"/>
              <a:t>Installation/run playbook</a:t>
            </a:r>
          </a:p>
          <a:p>
            <a:r>
              <a:rPr lang="nl-BE" dirty="0"/>
              <a:t>File encryption</a:t>
            </a:r>
          </a:p>
          <a:p>
            <a:r>
              <a:rPr lang="nl-BE" dirty="0"/>
              <a:t>Authentication</a:t>
            </a:r>
          </a:p>
          <a:p>
            <a:r>
              <a:rPr lang="nl-BE" dirty="0"/>
              <a:t>Demo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F74E-B435-4A9D-A8C1-015F70F1AD5A}" type="datetime1">
              <a:rPr lang="nl-BE" smtClean="0"/>
              <a:t>14/02/2022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7987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7A4A-A97F-4CD4-B794-6D4076A5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–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70228-2C71-4008-82FD-CF3B4801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30</a:t>
            </a:fld>
            <a:endParaRPr lang="nl-B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361ACF-39B4-45D8-A1D6-8BDFCEB2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</p:spPr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Run playbook with encrypted files</a:t>
            </a:r>
            <a:endParaRPr lang="en-US" dirty="0">
              <a:solidFill>
                <a:srgbClr val="0085FE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ECC20B2-1220-44EC-BFD7-1F904002B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051" y="2365001"/>
            <a:ext cx="9781498" cy="2291665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3B53BF-8497-449B-9DBD-FCDE6117D3AF}"/>
              </a:ext>
            </a:extLst>
          </p:cNvPr>
          <p:cNvSpPr txBox="1"/>
          <p:nvPr/>
        </p:nvSpPr>
        <p:spPr>
          <a:xfrm>
            <a:off x="513611" y="1361174"/>
            <a:ext cx="10280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Command: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ansible-playbook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playbook.yml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--verbose --ask-vault-pass</a:t>
            </a:r>
          </a:p>
        </p:txBody>
      </p:sp>
    </p:spTree>
    <p:extLst>
      <p:ext uri="{BB962C8B-B14F-4D97-AF65-F5344CB8AC3E}">
        <p14:creationId xmlns:p14="http://schemas.microsoft.com/office/powerpoint/2010/main" val="3821120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9555-3952-4843-8008-7DD11BF4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85" y="1428646"/>
            <a:ext cx="9281274" cy="30905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Command: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ansible-vault decrypt 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No more vault password needed when running playbook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7A4A-A97F-4CD4-B794-6D4076A5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–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70228-2C71-4008-82FD-CF3B4801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31</a:t>
            </a:fld>
            <a:endParaRPr lang="nl-B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361ACF-39B4-45D8-A1D6-8BDFCEB2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</p:spPr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Decrypting files</a:t>
            </a:r>
            <a:endParaRPr lang="en-US" dirty="0">
              <a:solidFill>
                <a:srgbClr val="0085FE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0D0E83-D94A-4BA4-B3B5-5BB52335F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94" y="2785584"/>
            <a:ext cx="10290812" cy="158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15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A819-AA32-4583-9E98-B9DBD20D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Authentication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2EC60-A861-403F-A296-2216AA4D5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825DC-9D9D-4E1A-9AFD-AA673F4A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7A25BD-74FF-4F3E-A457-7A2EF24BA3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9.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BBB4841-9FC2-490F-83AA-5589FC09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86E517BA-B755-4C37-BB4C-75337E78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591651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0D2DC7-0288-40C8-9197-185D5EC8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Passwordless authentication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58A992-F5E2-4D91-9043-404227BDF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0867" y="2627667"/>
            <a:ext cx="9291600" cy="3132000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Create an SSH-key: “</a:t>
            </a:r>
            <a:r>
              <a:rPr lang="en-GB" sz="2000" b="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ssh</a:t>
            </a: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-keygen -t -</a:t>
            </a:r>
            <a:r>
              <a:rPr lang="en-GB" sz="2000" b="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rsa</a:t>
            </a: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US" sz="2000" b="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Copy the public key to remote machine:</a:t>
            </a:r>
            <a:endParaRPr lang="en-US" sz="2000" b="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</a:pP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GB" sz="2000" b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ssh</a:t>
            </a:r>
            <a:r>
              <a:rPr lang="en-GB" sz="20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-copy-id -</a:t>
            </a:r>
            <a:r>
              <a:rPr lang="en-GB" sz="2000" b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GB" sz="20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~/.</a:t>
            </a:r>
            <a:r>
              <a:rPr lang="en-GB" sz="2000" b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ssh</a:t>
            </a:r>
            <a:r>
              <a:rPr lang="en-GB" sz="20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/id_rsa.pub </a:t>
            </a:r>
            <a:r>
              <a:rPr lang="en-GB" sz="2000" b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user@nodeIP</a:t>
            </a: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US" sz="2000" b="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3.   Connect to machine (no login password should be required).</a:t>
            </a:r>
          </a:p>
          <a:p>
            <a:endParaRPr lang="en-US" sz="3200" b="0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71F28-9912-4623-9E87-FC5AF4BA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F55EF-59B6-4038-AF22-ED1B0A98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33</a:t>
            </a:fld>
            <a:endParaRPr lang="nl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D21B71-38C9-4237-A2BF-02449E4793D1}"/>
              </a:ext>
            </a:extLst>
          </p:cNvPr>
          <p:cNvSpPr txBox="1"/>
          <p:nvPr/>
        </p:nvSpPr>
        <p:spPr>
          <a:xfrm>
            <a:off x="861246" y="1723013"/>
            <a:ext cx="5093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Prevents repeatadly manual login at run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Makes playbook execution seamless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0100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A819-AA32-4583-9E98-B9DBD20D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2EC60-A861-403F-A296-2216AA4D5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825DC-9D9D-4E1A-9AFD-AA673F4A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7A25BD-74FF-4F3E-A457-7A2EF24BA3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10.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BBB4841-9FC2-490F-83AA-5589FC09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86E517BA-B755-4C37-BB4C-75337E78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3753551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9B4A-22B3-4B27-8EC6-CB566E6C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Topology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071B7CCA-0101-47DF-BDDD-97C3F5AB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31/01/2022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7CC5EEC-6AE9-490F-8F88-E9F460CE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6F86B-6F5D-45E1-B852-6CA61704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35</a:t>
            </a:fld>
            <a:endParaRPr lang="nl-B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412B10-F8EC-4ECD-9FB4-92DBFB0BF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0" t="29751" r="3050" b="11977"/>
          <a:stretch/>
        </p:blipFill>
        <p:spPr>
          <a:xfrm>
            <a:off x="4976046" y="811849"/>
            <a:ext cx="6214533" cy="5452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A9C977-4C00-4B41-A5E5-E25972A3DE5A}"/>
              </a:ext>
            </a:extLst>
          </p:cNvPr>
          <p:cNvSpPr txBox="1"/>
          <p:nvPr/>
        </p:nvSpPr>
        <p:spPr>
          <a:xfrm>
            <a:off x="861246" y="1370343"/>
            <a:ext cx="402402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nl-BE" sz="2000" dirty="0"/>
              <a:t>Purpose of playbook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Check starting configuration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Setup LAG on switches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Add vlan’s (10,20)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Check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58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9B4A-22B3-4B27-8EC6-CB566E6C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Purpose of playbook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071B7CCA-0101-47DF-BDDD-97C3F5AB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31/01/2022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7CC5EEC-6AE9-490F-8F88-E9F460CE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6F86B-6F5D-45E1-B852-6CA61704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36</a:t>
            </a:fld>
            <a:endParaRPr lang="nl-B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412B10-F8EC-4ECD-9FB4-92DBFB0BF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0" t="29751" r="3050" b="11977"/>
          <a:stretch/>
        </p:blipFill>
        <p:spPr>
          <a:xfrm>
            <a:off x="5145800" y="793845"/>
            <a:ext cx="6214533" cy="545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41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E6E1-6A5D-4254-BDA8-C75CD8A4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How are devices called upon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7825A-63CE-4FE3-9311-77AAE3A9A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451443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With use of the file/inventory file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Host-ID’s are for individual plays/tasks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Group name’s are for common plays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Variables are for groups or </a:t>
            </a:r>
          </a:p>
          <a:p>
            <a:pPr lvl="1"/>
            <a:r>
              <a:rPr lang="en-US" sz="2000" dirty="0"/>
              <a:t>individual hosts (caution for spacing!)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88CFD-6B99-4D26-9B8E-BC7163B8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5AC1C-092E-4EC9-BA7C-4F212D66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37</a:t>
            </a:fld>
            <a:endParaRPr lang="nl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5D09E1-D029-4054-90EE-D10114570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691" y="612000"/>
            <a:ext cx="6408309" cy="524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80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E6E1-6A5D-4254-BDA8-C75CD8A4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Connect hosts/groups to roles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7825A-63CE-4FE3-9311-77AAE3A9A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142279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Roles/groups are linked to each other in the playbook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Roles are linked to a group or host</a:t>
            </a:r>
          </a:p>
          <a:p>
            <a:r>
              <a:rPr lang="nl-BE" sz="1800" dirty="0"/>
              <a:t>(Which roles are specified under specific group are own choice)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Playbook can have different name than “playbook”</a:t>
            </a:r>
          </a:p>
          <a:p>
            <a:endParaRPr lang="nl-BE" sz="2000" b="1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88CFD-6B99-4D26-9B8E-BC7163B8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5AC1C-092E-4EC9-BA7C-4F212D66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38</a:t>
            </a:fld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10CE46-01DF-44CC-B2AA-569D30676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834" y="2804193"/>
            <a:ext cx="7802099" cy="391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335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F402-B805-463A-8761-2006D370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Tasks and used modules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712F8-4B7E-4E93-B599-0230989E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DDEC3-4B59-4F49-A668-524CBFFA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39</a:t>
            </a:fld>
            <a:endParaRPr lang="nl-B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509144-B87C-4D8C-96F2-42648D3B6C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27" r="23020" b="50000"/>
          <a:stretch/>
        </p:blipFill>
        <p:spPr>
          <a:xfrm>
            <a:off x="678291" y="3521427"/>
            <a:ext cx="2567775" cy="161660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004B0D-A897-4B60-8F47-78ED49EF3BEE}"/>
              </a:ext>
            </a:extLst>
          </p:cNvPr>
          <p:cNvCxnSpPr>
            <a:cxnSpLocks/>
          </p:cNvCxnSpPr>
          <p:nvPr/>
        </p:nvCxnSpPr>
        <p:spPr>
          <a:xfrm>
            <a:off x="2128774" y="2140891"/>
            <a:ext cx="0" cy="522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0E9838-EE7E-4647-BF2D-FC83D623053A}"/>
              </a:ext>
            </a:extLst>
          </p:cNvPr>
          <p:cNvCxnSpPr>
            <a:cxnSpLocks/>
          </p:cNvCxnSpPr>
          <p:nvPr/>
        </p:nvCxnSpPr>
        <p:spPr>
          <a:xfrm>
            <a:off x="2128774" y="3054787"/>
            <a:ext cx="0" cy="467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6927A087-B4BF-43A7-B89F-8A1A09D13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144" y="448153"/>
            <a:ext cx="2054870" cy="265671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F39B721-D73A-4FE1-8427-638C6BF2BF32}"/>
              </a:ext>
            </a:extLst>
          </p:cNvPr>
          <p:cNvSpPr txBox="1"/>
          <p:nvPr/>
        </p:nvSpPr>
        <p:spPr>
          <a:xfrm>
            <a:off x="9321433" y="3169760"/>
            <a:ext cx="2658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b="1" dirty="0"/>
              <a:t>Not in playbook.yml but in task/main.yml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8885652-985C-4A1E-A1AD-01BAF8CEB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91" y="1106375"/>
            <a:ext cx="3272525" cy="110378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D473DFE-B475-4AE5-AF64-06BDD3793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212" y="442272"/>
            <a:ext cx="2971576" cy="286598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7AC6E72-E164-4E8D-B8E1-BA5B5F257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4263" y="3550672"/>
            <a:ext cx="3713906" cy="1853333"/>
          </a:xfrm>
          <a:prstGeom prst="rect">
            <a:avLst/>
          </a:prstGeom>
        </p:spPr>
      </p:pic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05FD79B-42FB-420F-BFAC-85FFBFC975B1}"/>
              </a:ext>
            </a:extLst>
          </p:cNvPr>
          <p:cNvCxnSpPr>
            <a:cxnSpLocks/>
            <a:stCxn id="12" idx="2"/>
            <a:endCxn id="50" idx="0"/>
          </p:cNvCxnSpPr>
          <p:nvPr/>
        </p:nvCxnSpPr>
        <p:spPr>
          <a:xfrm rot="5400000" flipH="1" flipV="1">
            <a:off x="1681207" y="723243"/>
            <a:ext cx="4695764" cy="4133821"/>
          </a:xfrm>
          <a:prstGeom prst="bentConnector5">
            <a:avLst>
              <a:gd name="adj1" fmla="val -4868"/>
              <a:gd name="adj2" fmla="val 56570"/>
              <a:gd name="adj3" fmla="val 1048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089ABCF-207E-40F2-B287-9125286065CB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6096000" y="3308259"/>
            <a:ext cx="0" cy="241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B78ECF8-9008-46B4-BF95-082860F05C5E}"/>
              </a:ext>
            </a:extLst>
          </p:cNvPr>
          <p:cNvCxnSpPr>
            <a:cxnSpLocks/>
            <a:stCxn id="52" idx="3"/>
            <a:endCxn id="66" idx="0"/>
          </p:cNvCxnSpPr>
          <p:nvPr/>
        </p:nvCxnSpPr>
        <p:spPr>
          <a:xfrm>
            <a:off x="8428169" y="4477339"/>
            <a:ext cx="1725923" cy="984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7F822350-50A4-45C9-A909-252B278AAA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6184" y="5462213"/>
            <a:ext cx="4075816" cy="140669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5567FCD-8DFA-48BF-820D-696EC8981BB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-1879" b="62315"/>
          <a:stretch/>
        </p:blipFill>
        <p:spPr>
          <a:xfrm>
            <a:off x="913832" y="2692685"/>
            <a:ext cx="2801442" cy="36210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53C982C-0E2A-4C10-BF54-4E921F3BF35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4511" b="21246"/>
          <a:stretch/>
        </p:blipFill>
        <p:spPr>
          <a:xfrm>
            <a:off x="3715274" y="5998242"/>
            <a:ext cx="1853425" cy="6047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968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is Ansible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31/01/2022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49BB81D-9826-4F16-9332-1F822A69A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9658500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F402-B805-463A-8761-2006D370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Tasks and used modules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712F8-4B7E-4E93-B599-0230989E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DDEC3-4B59-4F49-A668-524CBFFA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40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E1A2F1-ABBE-47BC-AE2E-C5ECA2EBB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54" y="1881932"/>
            <a:ext cx="7576292" cy="309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403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9555-3952-4843-8008-7DD11BF4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85" y="1028051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Can be defined: 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Under same group-indent (in hosts file) with “vars” keyword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Under vars/main.yml of role in “roles” directory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Under group_vars directory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7A4A-A97F-4CD4-B794-6D4076A5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–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70228-2C71-4008-82FD-CF3B4801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41</a:t>
            </a:fld>
            <a:endParaRPr lang="nl-B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361ACF-39B4-45D8-A1D6-8BDFCEB2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</p:spPr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Group/role specific variables</a:t>
            </a:r>
            <a:endParaRPr lang="en-US" dirty="0">
              <a:solidFill>
                <a:srgbClr val="0085FE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E2CFFE3-FB64-4809-BA2F-D53D082D3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136" y="2175056"/>
            <a:ext cx="5839640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7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9555-3952-4843-8008-7DD11BF4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Start playbook with “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ansible-playbook plabookName.yml</a:t>
            </a:r>
            <a:r>
              <a:rPr lang="nl-BE" sz="2000" dirty="0"/>
              <a:t>”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Add “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--check-syntax</a:t>
            </a:r>
            <a:r>
              <a:rPr lang="en-US" sz="2000" dirty="0"/>
              <a:t>” to check playbook for syntax errors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Add “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--verbose</a:t>
            </a:r>
            <a:r>
              <a:rPr lang="en-US" sz="2000" dirty="0"/>
              <a:t>” to view live output when playbook runs (more for debugging)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Play recap shows quick overview of run playbook: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Play recap legend: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Yellow = something changed (saved file in this case)	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Green = everything is OK no errors occurred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Red = an error occurred (play stops once error occurs):</a:t>
            </a:r>
          </a:p>
          <a:p>
            <a:r>
              <a:rPr lang="en-US" sz="2000" dirty="0"/>
              <a:t> </a:t>
            </a:r>
            <a:endParaRPr lang="nl-BE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7A4A-A97F-4CD4-B794-6D4076A5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–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70228-2C71-4008-82FD-CF3B4801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42</a:t>
            </a:fld>
            <a:endParaRPr lang="nl-B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361ACF-39B4-45D8-A1D6-8BDFCEB2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</p:spPr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Run playbook</a:t>
            </a:r>
            <a:endParaRPr lang="en-US" dirty="0">
              <a:solidFill>
                <a:srgbClr val="0085FE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8CAE9-6417-4891-AB6B-D6B855F16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123" y="3173679"/>
            <a:ext cx="8839753" cy="9668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1E9B76-0C76-4C9A-BE5E-EEECEBBD2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993" y="5127494"/>
            <a:ext cx="4887007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56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361E-379E-456A-82BC-335114F0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Refferences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8F98-F3F6-4D48-8A93-A83BE333E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See Ansible paper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F3A2E-2A91-4DE3-9CEB-AC7F46DF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9D7CC-7E04-49D2-A02E-DF8FCBEF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056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45EA578-0B7E-4398-8190-676DF257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800" dirty="0">
                <a:solidFill>
                  <a:srgbClr val="0085FE"/>
                </a:solidFill>
              </a:rPr>
              <a:t>What is Ansible</a:t>
            </a:r>
            <a:br>
              <a:rPr lang="en-US" sz="2800" dirty="0">
                <a:solidFill>
                  <a:srgbClr val="0085FE"/>
                </a:solidFill>
              </a:rPr>
            </a:b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429C7-0325-47F5-82EC-7945FA83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3DDD-207C-4AB5-BAF2-027B562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5</a:t>
            </a:fld>
            <a:endParaRPr lang="nl-B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59CDB1-3049-40ED-9BC0-8D9953C82A8E}"/>
              </a:ext>
            </a:extLst>
          </p:cNvPr>
          <p:cNvSpPr txBox="1"/>
          <p:nvPr/>
        </p:nvSpPr>
        <p:spPr>
          <a:xfrm>
            <a:off x="396000" y="2395110"/>
            <a:ext cx="557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Open 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Automation engine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Comparable to </a:t>
            </a:r>
            <a:r>
              <a:rPr lang="nl-BE" sz="2800" dirty="0">
                <a:hlinkClick r:id="rId2"/>
              </a:rPr>
              <a:t>Chef</a:t>
            </a:r>
            <a:r>
              <a:rPr lang="nl-BE" sz="2800" dirty="0"/>
              <a:t> and </a:t>
            </a:r>
            <a:r>
              <a:rPr lang="nl-BE" sz="2800" dirty="0">
                <a:hlinkClick r:id="rId3"/>
              </a:rPr>
              <a:t>Puppet</a:t>
            </a:r>
            <a:endParaRPr lang="nl-BE" sz="2800" dirty="0"/>
          </a:p>
        </p:txBody>
      </p:sp>
      <p:pic>
        <p:nvPicPr>
          <p:cNvPr id="27654" name="Picture 6">
            <a:extLst>
              <a:ext uri="{FF2B5EF4-FFF2-40B4-BE49-F238E27FC236}">
                <a16:creationId xmlns:a16="http://schemas.microsoft.com/office/drawing/2014/main" id="{06340C50-86E6-41D1-ADD4-3D2A565F4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1" b="10278"/>
          <a:stretch/>
        </p:blipFill>
        <p:spPr bwMode="auto">
          <a:xfrm>
            <a:off x="5969000" y="653377"/>
            <a:ext cx="5471001" cy="298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C3A478C-6622-467F-9378-E6DE331DE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218" y="4791107"/>
            <a:ext cx="1219958" cy="130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uppet - Infocomm Media Development Authority">
            <a:extLst>
              <a:ext uri="{FF2B5EF4-FFF2-40B4-BE49-F238E27FC236}">
                <a16:creationId xmlns:a16="http://schemas.microsoft.com/office/drawing/2014/main" id="{913256AF-7316-4C4B-944E-E1D1D8625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" t="21465" r="7868" b="21465"/>
          <a:stretch/>
        </p:blipFill>
        <p:spPr bwMode="auto">
          <a:xfrm>
            <a:off x="3508109" y="5044900"/>
            <a:ext cx="2242448" cy="79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97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2F9D-4460-48E2-AEDB-4F2887AA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What is Ansible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41D0F-0468-459E-8CF5-0CE871F93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A3ACC-6817-474E-ADF6-85394219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6AE2A-98A4-4A59-97FD-AC658867C4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6000" y="1163462"/>
            <a:ext cx="3714750" cy="3651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>
                <a:latin typeface="+mn-lt"/>
              </a:rPr>
              <a:t>Brief overview</a:t>
            </a:r>
            <a:endParaRPr lang="en-US" sz="2000" dirty="0">
              <a:latin typeface="+mn-lt"/>
            </a:endParaRPr>
          </a:p>
        </p:txBody>
      </p:sp>
      <p:pic>
        <p:nvPicPr>
          <p:cNvPr id="7" name="Picture 2" descr="End-to-End Application Provisioning with Ansible and Terraform | IBM">
            <a:extLst>
              <a:ext uri="{FF2B5EF4-FFF2-40B4-BE49-F238E27FC236}">
                <a16:creationId xmlns:a16="http://schemas.microsoft.com/office/drawing/2014/main" id="{1C5FF565-9BCE-431A-BC79-8666FF7C8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375" y="954000"/>
            <a:ext cx="7514222" cy="500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16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45EA578-0B7E-4398-8190-676DF257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800" dirty="0">
                <a:solidFill>
                  <a:srgbClr val="0085FE"/>
                </a:solidFill>
              </a:rPr>
              <a:t>Use cases</a:t>
            </a:r>
            <a:br>
              <a:rPr lang="en-US" sz="2800" dirty="0">
                <a:solidFill>
                  <a:srgbClr val="0085FE"/>
                </a:solidFill>
              </a:rPr>
            </a:b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429C7-0325-47F5-82EC-7945FA83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3DDD-207C-4AB5-BAF2-027B562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7</a:t>
            </a:fld>
            <a:endParaRPr lang="nl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C6ABE1-A9F9-4D11-8AE7-66FDFE9BB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630" y="1012708"/>
            <a:ext cx="7683184" cy="566584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A63F2055-70DF-4962-A7E4-1EAFC85DB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247" y="2438691"/>
            <a:ext cx="5360353" cy="40080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59CDB1-3049-40ED-9BC0-8D9953C82A8E}"/>
              </a:ext>
            </a:extLst>
          </p:cNvPr>
          <p:cNvSpPr txBox="1"/>
          <p:nvPr/>
        </p:nvSpPr>
        <p:spPr>
          <a:xfrm>
            <a:off x="396000" y="1633254"/>
            <a:ext cx="5573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For repetitive tasks;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Configuration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Deployment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Orchestration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Management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2840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6F160F-F7D2-4C5B-99F3-B26E4820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Ansible architecture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2C947-E739-4112-92A4-2B4C0EE8B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D84F-9B7D-43B9-AF56-54285396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6DED7-6EAC-4D09-9779-A92DFA7B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8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7D848D-13BE-4230-9AE6-0DCB00152B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2.</a:t>
            </a:r>
          </a:p>
        </p:txBody>
      </p:sp>
      <p:sp>
        <p:nvSpPr>
          <p:cNvPr id="10" name="Tijdelijke aanduiding voor datum 1">
            <a:extLst>
              <a:ext uri="{FF2B5EF4-FFF2-40B4-BE49-F238E27FC236}">
                <a16:creationId xmlns:a16="http://schemas.microsoft.com/office/drawing/2014/main" id="{343075B2-EE03-4053-9260-224EE47E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76046" y="6264210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56189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69995-68B5-465E-81B1-BB0C0A10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0CE65-A897-4BE1-945F-39DDB4A8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9</a:t>
            </a:fld>
            <a:endParaRPr lang="nl-B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A06514-20D6-4384-AE1C-FED75579B2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sz="2800" dirty="0"/>
              <a:t>Ansible architecture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C5B250-4184-42DF-BE84-07E9B9E97572}"/>
              </a:ext>
            </a:extLst>
          </p:cNvPr>
          <p:cNvSpPr txBox="1"/>
          <p:nvPr/>
        </p:nvSpPr>
        <p:spPr>
          <a:xfrm>
            <a:off x="122311" y="1126264"/>
            <a:ext cx="604142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latin typeface="+mj-lt"/>
              </a:rPr>
              <a:t>Most important files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Ansible.cfg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Hosts/inventory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Playbook.yml</a:t>
            </a:r>
          </a:p>
          <a:p>
            <a:pPr lvl="1"/>
            <a:endParaRPr lang="nl-BE" sz="2400" dirty="0"/>
          </a:p>
          <a:p>
            <a:r>
              <a:rPr lang="nl-BE" sz="2400" b="1" dirty="0">
                <a:latin typeface="+mj-lt"/>
              </a:rPr>
              <a:t>What do they contain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Ansible.cfg = config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Hosts = List of nodes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Playbook = instructions to perform</a:t>
            </a:r>
          </a:p>
          <a:p>
            <a:endParaRPr lang="nl-BE" sz="2800" dirty="0"/>
          </a:p>
          <a:p>
            <a:endParaRPr lang="nl-B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2800" dirty="0"/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653210C-A24A-4B0B-9524-9D98F3801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896" y="1126264"/>
            <a:ext cx="4536984" cy="490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3844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disee_2">
      <a:dk1>
        <a:srgbClr val="1F416B"/>
      </a:dk1>
      <a:lt1>
        <a:srgbClr val="FFFFFF"/>
      </a:lt1>
      <a:dk2>
        <a:srgbClr val="181716"/>
      </a:dk2>
      <a:lt2>
        <a:srgbClr val="E7E6E6"/>
      </a:lt2>
      <a:accent1>
        <a:srgbClr val="00639C"/>
      </a:accent1>
      <a:accent2>
        <a:srgbClr val="E73F16"/>
      </a:accent2>
      <a:accent3>
        <a:srgbClr val="3CB497"/>
      </a:accent3>
      <a:accent4>
        <a:srgbClr val="D3DDF2"/>
      </a:accent4>
      <a:accent5>
        <a:srgbClr val="A3E1D2"/>
      </a:accent5>
      <a:accent6>
        <a:srgbClr val="96280E"/>
      </a:accent6>
      <a:hlink>
        <a:srgbClr val="0563C1"/>
      </a:hlink>
      <a:folHlink>
        <a:srgbClr val="954F72"/>
      </a:folHlink>
    </a:clrScheme>
    <a:fontScheme name="Odise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lIns="0" tIns="0" rIns="0" bIns="0" rtlCol="0" anchor="ctr">
        <a:spAutoFit/>
      </a:bodyPr>
      <a:lstStyle>
        <a:defPPr algn="l">
          <a:defRPr sz="1600" b="1" dirty="0" err="1"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1788</TotalTime>
  <Words>1107</Words>
  <Application>Microsoft Office PowerPoint</Application>
  <PresentationFormat>Widescreen</PresentationFormat>
  <Paragraphs>285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Corbel</vt:lpstr>
      <vt:lpstr>Courier New</vt:lpstr>
      <vt:lpstr>Wingdings</vt:lpstr>
      <vt:lpstr>Kantoorthema</vt:lpstr>
      <vt:lpstr>PowerPoint Presentation</vt:lpstr>
      <vt:lpstr>Ansible</vt:lpstr>
      <vt:lpstr>Agenda</vt:lpstr>
      <vt:lpstr>What is Ansible</vt:lpstr>
      <vt:lpstr>What is Ansible </vt:lpstr>
      <vt:lpstr>What is Ansible</vt:lpstr>
      <vt:lpstr>Use cases </vt:lpstr>
      <vt:lpstr>Ansible architecture</vt:lpstr>
      <vt:lpstr>PowerPoint Presentation</vt:lpstr>
      <vt:lpstr>Inventory files</vt:lpstr>
      <vt:lpstr>Inventory files</vt:lpstr>
      <vt:lpstr>Inventory file formats</vt:lpstr>
      <vt:lpstr>Inventory real world example - YAML</vt:lpstr>
      <vt:lpstr>Inventory real world example - INI</vt:lpstr>
      <vt:lpstr>Playbooks, plays and tasks</vt:lpstr>
      <vt:lpstr>Playbooks</vt:lpstr>
      <vt:lpstr>Plays</vt:lpstr>
      <vt:lpstr>Tasks</vt:lpstr>
      <vt:lpstr>Playbook overview</vt:lpstr>
      <vt:lpstr>Roles and handlers</vt:lpstr>
      <vt:lpstr>Roles</vt:lpstr>
      <vt:lpstr>Handlers</vt:lpstr>
      <vt:lpstr>Plugins and modules</vt:lpstr>
      <vt:lpstr>Modules</vt:lpstr>
      <vt:lpstr>Plugins</vt:lpstr>
      <vt:lpstr>Intallation</vt:lpstr>
      <vt:lpstr>Ansible Installation</vt:lpstr>
      <vt:lpstr>File encryption</vt:lpstr>
      <vt:lpstr>Encrypting existing files</vt:lpstr>
      <vt:lpstr>Run playbook with encrypted files</vt:lpstr>
      <vt:lpstr>Decrypting files</vt:lpstr>
      <vt:lpstr>Authentication</vt:lpstr>
      <vt:lpstr>Passwordless authentication</vt:lpstr>
      <vt:lpstr>Demo</vt:lpstr>
      <vt:lpstr>Topology</vt:lpstr>
      <vt:lpstr>Purpose of playbook</vt:lpstr>
      <vt:lpstr>How are devices called upon</vt:lpstr>
      <vt:lpstr>Connect hosts/groups to roles</vt:lpstr>
      <vt:lpstr>Tasks and used modules</vt:lpstr>
      <vt:lpstr>Tasks and used modules</vt:lpstr>
      <vt:lpstr>Group/role specific variables</vt:lpstr>
      <vt:lpstr>Run playbook</vt:lpstr>
      <vt:lpstr>Refferences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 bollen</dc:creator>
  <cp:lastModifiedBy>Gerrit Van Mol</cp:lastModifiedBy>
  <cp:revision>277</cp:revision>
  <dcterms:created xsi:type="dcterms:W3CDTF">2019-09-02T13:39:39Z</dcterms:created>
  <dcterms:modified xsi:type="dcterms:W3CDTF">2022-02-14T09:28:23Z</dcterms:modified>
</cp:coreProperties>
</file>