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77" r:id="rId4"/>
    <p:sldId id="273" r:id="rId5"/>
    <p:sldId id="275" r:id="rId6"/>
    <p:sldId id="281" r:id="rId7"/>
    <p:sldId id="317" r:id="rId8"/>
    <p:sldId id="318" r:id="rId9"/>
    <p:sldId id="276" r:id="rId10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53" autoAdjust="0"/>
  </p:normalViewPr>
  <p:slideViewPr>
    <p:cSldViewPr>
      <p:cViewPr varScale="1">
        <p:scale>
          <a:sx n="96" d="100"/>
          <a:sy n="96" d="100"/>
        </p:scale>
        <p:origin x="11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38DC6-B1B1-4485-A2DD-EFAEA487335C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8295-8435-4B5E-A87F-25FECD9BED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705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834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17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366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53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34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8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34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342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65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64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CAEA-CE95-4EE5-9D31-65C667D08EF8}" type="datetimeFigureOut">
              <a:rPr lang="id-ID" smtClean="0"/>
              <a:t>05/06/2021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EB52-A4F7-4613-ABBC-A347BB9D61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8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lkuz3I7HGH9_MpLBwhSSPKhKVCNGdD0V/view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Impact" pitchFamily="34" charset="0"/>
                <a:cs typeface="Aharoni" pitchFamily="2" charset="-79"/>
              </a:rPr>
              <a:t>Analisa dan Perancangan 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latin typeface="Verdana" pitchFamily="34" charset="0"/>
                <a:ea typeface="Verdana" pitchFamily="34" charset="0"/>
                <a:cs typeface="Verdana" pitchFamily="34" charset="0"/>
              </a:rPr>
              <a:t>Genap 2020/2021</a:t>
            </a:r>
          </a:p>
        </p:txBody>
      </p:sp>
      <p:pic>
        <p:nvPicPr>
          <p:cNvPr id="3074" name="Picture 2" descr="E:\ATMA LUHUR\logo ISB atma luhur_final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921" y="112041"/>
            <a:ext cx="1428572" cy="10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629630"/>
            <a:ext cx="264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Yohanes Setiawan Japriadi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7920" y="4721963"/>
            <a:ext cx="177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Versi: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05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.0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.2021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08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37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4239" y="1198921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Modeschrift" pitchFamily="2" charset="0"/>
              </a:rPr>
              <a:t>Cerdas Berjiwa Luhur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730F9-03DF-4651-B633-22FB60925015}"/>
              </a:ext>
            </a:extLst>
          </p:cNvPr>
          <p:cNvSpPr txBox="1"/>
          <p:nvPr/>
        </p:nvSpPr>
        <p:spPr>
          <a:xfrm>
            <a:off x="3851920" y="3723878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08457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ATMA LUHUR\logo ISB atma luhur_final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56" y="1613613"/>
            <a:ext cx="2555683" cy="190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3524634"/>
            <a:ext cx="44475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latin typeface="Modeschrift" pitchFamily="2" charset="0"/>
              </a:rPr>
              <a:t>Cerdas Berjiwa Luhur</a:t>
            </a:r>
          </a:p>
        </p:txBody>
      </p:sp>
    </p:spTree>
    <p:extLst>
      <p:ext uri="{BB962C8B-B14F-4D97-AF65-F5344CB8AC3E}">
        <p14:creationId xmlns:p14="http://schemas.microsoft.com/office/powerpoint/2010/main" val="56109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7298" y="4656842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Modeschrift" pitchFamily="2" charset="0"/>
              </a:rPr>
              <a:t>Cerdas Berjiwa Luhur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5B2EE-EF64-4653-912D-E14734FC198A}"/>
              </a:ext>
            </a:extLst>
          </p:cNvPr>
          <p:cNvSpPr txBox="1"/>
          <p:nvPr/>
        </p:nvSpPr>
        <p:spPr>
          <a:xfrm>
            <a:off x="1606005" y="74404"/>
            <a:ext cx="7441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i-FI" sz="1600" b="1" dirty="0">
                <a:latin typeface="Arial" pitchFamily="34" charset="0"/>
                <a:cs typeface="Arial" pitchFamily="34" charset="0"/>
              </a:rPr>
              <a:t>TATA TERTIB / KESEPAKATAN PERKULIAHAN / KONTRAK PERKULIAHAN</a:t>
            </a:r>
            <a:endParaRPr lang="id-ID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79A2C-CD2B-497D-8482-7C09C8C5546A}"/>
              </a:ext>
            </a:extLst>
          </p:cNvPr>
          <p:cNvSpPr txBox="1"/>
          <p:nvPr/>
        </p:nvSpPr>
        <p:spPr>
          <a:xfrm>
            <a:off x="246246" y="86606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latin typeface="Arial" pitchFamily="34" charset="0"/>
                <a:cs typeface="Arial" pitchFamily="34" charset="0"/>
              </a:rPr>
              <a:t>Skenario perhitungan nilai </a:t>
            </a:r>
            <a:r>
              <a:rPr lang="id-ID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kehadiran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ile bernama </a:t>
            </a:r>
            <a:r>
              <a:rPr lang="id-ID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readme.md (WAJIB)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Wajib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identitas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(NIM + Nama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  <a:endParaRPr lang="id-ID" sz="16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Penilaian kehadiran dilakukan tiap pertemuan dan akan dicek </a:t>
            </a:r>
            <a:r>
              <a:rPr lang="id-ID" sz="1600" b="1" dirty="0">
                <a:latin typeface="Arial" pitchFamily="34" charset="0"/>
                <a:cs typeface="Arial" pitchFamily="34" charset="0"/>
              </a:rPr>
              <a:t>maksimal 1 jam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 (dilihat dari tanggal dan waktu terakhir diupdate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di repository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) setelah perkuliahan di setiap pertemuan berakhir.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D7C13-C092-4A68-A125-8DB5D6717DEA}"/>
              </a:ext>
            </a:extLst>
          </p:cNvPr>
          <p:cNvSpPr txBox="1"/>
          <p:nvPr/>
        </p:nvSpPr>
        <p:spPr>
          <a:xfrm>
            <a:off x="251520" y="2554035"/>
            <a:ext cx="79928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latin typeface="Arial" pitchFamily="34" charset="0"/>
                <a:cs typeface="Arial" pitchFamily="34" charset="0"/>
              </a:rPr>
              <a:t>Skenario perhitungan nilai </a:t>
            </a:r>
            <a:r>
              <a:rPr lang="id-ID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tugas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le utama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berupa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catatan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kesimpulan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bernama </a:t>
            </a:r>
            <a:r>
              <a:rPr lang="id-ID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index.html (WAJIB)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. Pengajar akan mengecek </a:t>
            </a:r>
            <a:r>
              <a:rPr lang="id-ID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kualitas</a:t>
            </a:r>
            <a:r>
              <a:rPr lang="id-ID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isi dari file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catatan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untuk menentukan nilai tugas yang diperoleh masing-masing mahasiswa.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catatan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preview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gambar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latihan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Astah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dan link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file .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asta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  <a:endParaRPr lang="id-ID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Penilaian tugas dilakukan tiap pertemuan dan akan dicek </a:t>
            </a:r>
            <a:r>
              <a:rPr lang="id-ID" sz="1600" b="1" dirty="0">
                <a:latin typeface="Arial" pitchFamily="34" charset="0"/>
                <a:cs typeface="Arial" pitchFamily="34" charset="0"/>
              </a:rPr>
              <a:t>maksimal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1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Minggu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 (dilihat dari tanggal dan waktu terakhir diupdate) setelah akhir pertemuan.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B0D1F-A4DE-4EE7-8053-93201336955E}"/>
              </a:ext>
            </a:extLst>
          </p:cNvPr>
          <p:cNvSpPr txBox="1"/>
          <p:nvPr/>
        </p:nvSpPr>
        <p:spPr>
          <a:xfrm>
            <a:off x="246246" y="437415"/>
            <a:ext cx="789030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TERAKHIR UNTUK PENGUMPULAN NILAI KEHADIRAN dan NILAI TUGAS via GITHUB</a:t>
            </a:r>
          </a:p>
        </p:txBody>
      </p:sp>
    </p:spTree>
    <p:extLst>
      <p:ext uri="{BB962C8B-B14F-4D97-AF65-F5344CB8AC3E}">
        <p14:creationId xmlns:p14="http://schemas.microsoft.com/office/powerpoint/2010/main" val="114702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072" y="34578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latin typeface="Impact" pitchFamily="34" charset="0"/>
              </a:rPr>
              <a:t>Pertemuan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2280" y="3457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0427" y="295671"/>
            <a:ext cx="204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latin typeface="Impact" pitchFamily="34" charset="0"/>
              </a:rPr>
              <a:t>Pertemuan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19" y="679906"/>
            <a:ext cx="8601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Perkenalan, tata tertib perkuliahan, kontrak perkuliahan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Analisa sistem berjalan: (Pengajar memberikan studi kasus, contohnya pemesanan atau penjualan barang pada suatu toko)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/>
              <a:t>Analisa masalah pada kegiatan pemesanan atau penjualan barang pada suatu toko umum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/>
              <a:t>Analisa sistem berjalan terkait proses bisnis pemesanan barang pada suatu toko umum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/>
              <a:t>Activity Diagram untuk memodelkan sistem berjalan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Analisa sistem usulan: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/>
              <a:t>Analisa solusi sistem yang diusulkan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/>
              <a:t>Analisa proses bisnis sistem yang diusulkan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/>
              <a:t>Activity Diagram untuk memodelkan sistem usulan.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Usecase Diagram dan Deskripsi Usecase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/>
              <a:t>Usecase Diagram untuk pengguna utama perangkat lunak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/>
              <a:t>Usecase Diagram untuk pengguna admin perangkat lunak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Rancangan Layar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Class Diagram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b="1" dirty="0"/>
              <a:t>Sequence Diagram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UTS =&gt; individu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s/d 16. Presentasi Kelompok Mahasiswa, 1 pertemuan 2 kelompok = 6 mahasiswa (atau 3 kelompok jika memungkinkan)</a:t>
            </a:r>
          </a:p>
          <a:p>
            <a:pPr marL="342900" indent="-342900">
              <a:buFont typeface="+mj-lt"/>
              <a:buAutoNum type="arabicPeriod"/>
            </a:pPr>
            <a:endParaRPr lang="id-ID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27298" y="4656842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Modeschrift" pitchFamily="2" charset="0"/>
              </a:rPr>
              <a:t>Cerdas Berjiwa Luhur</a:t>
            </a:r>
          </a:p>
        </p:txBody>
      </p:sp>
    </p:spTree>
    <p:extLst>
      <p:ext uri="{BB962C8B-B14F-4D97-AF65-F5344CB8AC3E}">
        <p14:creationId xmlns:p14="http://schemas.microsoft.com/office/powerpoint/2010/main" val="11705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5679" y="503688"/>
            <a:ext cx="491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5400" dirty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SW</a:t>
            </a:r>
            <a:endParaRPr lang="en-US" sz="54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8174" y="207818"/>
            <a:ext cx="491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penggunaan</a:t>
            </a:r>
            <a:endParaRPr lang="sv-SE" sz="6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D9D3B-28F3-4186-BF17-4344F9BD81F5}"/>
              </a:ext>
            </a:extLst>
          </p:cNvPr>
          <p:cNvSpPr txBox="1"/>
          <p:nvPr/>
        </p:nvSpPr>
        <p:spPr>
          <a:xfrm>
            <a:off x="7027298" y="4656842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Modeschrift" pitchFamily="2" charset="0"/>
              </a:rPr>
              <a:t>Cerdas Berjiwa Luhur</a:t>
            </a:r>
          </a:p>
        </p:txBody>
      </p:sp>
      <p:sp>
        <p:nvSpPr>
          <p:cNvPr id="5" name="AutoShape 2" descr="Evolus Pencil - Reviews, Pros &amp; Cons | Companies using Evolus Pencil">
            <a:extLst>
              <a:ext uri="{FF2B5EF4-FFF2-40B4-BE49-F238E27FC236}">
                <a16:creationId xmlns:a16="http://schemas.microsoft.com/office/drawing/2014/main" id="{0EC09632-F142-4283-985A-535B3F0EE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C7AC7-8763-4B62-8B31-6B2088F09E06}"/>
              </a:ext>
            </a:extLst>
          </p:cNvPr>
          <p:cNvSpPr txBox="1"/>
          <p:nvPr/>
        </p:nvSpPr>
        <p:spPr>
          <a:xfrm>
            <a:off x="3482086" y="3594918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hlinkClick r:id="rId2"/>
              </a:rPr>
              <a:t>Astah Community 6</a:t>
            </a:r>
            <a:endParaRPr lang="id-ID" dirty="0"/>
          </a:p>
        </p:txBody>
      </p:sp>
      <p:pic>
        <p:nvPicPr>
          <p:cNvPr id="10" name="Picture 2" descr="Download free astah community 6.8 for macOS">
            <a:hlinkClick r:id="rId2"/>
            <a:extLst>
              <a:ext uri="{FF2B5EF4-FFF2-40B4-BE49-F238E27FC236}">
                <a16:creationId xmlns:a16="http://schemas.microsoft.com/office/drawing/2014/main" id="{64D43878-704A-456C-95E5-BD34A7598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11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672BC-6A62-4864-829D-C37FAF828811}"/>
              </a:ext>
            </a:extLst>
          </p:cNvPr>
          <p:cNvSpPr txBox="1"/>
          <p:nvPr/>
        </p:nvSpPr>
        <p:spPr>
          <a:xfrm>
            <a:off x="5940151" y="503688"/>
            <a:ext cx="295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800" dirty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Sequence Diagram</a:t>
            </a:r>
            <a:endParaRPr lang="en-US" sz="28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F9662-7BC8-407B-8161-2A65D0F09FF9}"/>
              </a:ext>
            </a:extLst>
          </p:cNvPr>
          <p:cNvSpPr txBox="1"/>
          <p:nvPr/>
        </p:nvSpPr>
        <p:spPr>
          <a:xfrm>
            <a:off x="5940150" y="207818"/>
            <a:ext cx="294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Konsep</a:t>
            </a:r>
            <a:endParaRPr lang="sv-SE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DEDFF-7538-44A8-9CEB-FFED238412DE}"/>
              </a:ext>
            </a:extLst>
          </p:cNvPr>
          <p:cNvSpPr txBox="1"/>
          <p:nvPr/>
        </p:nvSpPr>
        <p:spPr>
          <a:xfrm>
            <a:off x="395536" y="1131590"/>
            <a:ext cx="59122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Sequence Diagram </a:t>
            </a:r>
            <a:r>
              <a:rPr lang="en-US" sz="1600" dirty="0" err="1"/>
              <a:t>menggambarkan</a:t>
            </a:r>
            <a:r>
              <a:rPr lang="en-US" sz="1600" dirty="0"/>
              <a:t> </a:t>
            </a:r>
            <a:r>
              <a:rPr lang="en-US" sz="1600" b="1" dirty="0" err="1"/>
              <a:t>urutan</a:t>
            </a:r>
            <a:r>
              <a:rPr lang="en-US" sz="1600" dirty="0"/>
              <a:t> </a:t>
            </a:r>
            <a:r>
              <a:rPr lang="en-US" sz="1600" b="1" dirty="0"/>
              <a:t>proses </a:t>
            </a:r>
            <a:r>
              <a:rPr lang="en-US" sz="1600" dirty="0"/>
              <a:t>yang </a:t>
            </a:r>
            <a:r>
              <a:rPr lang="en-US" sz="1600" dirty="0" err="1"/>
              <a:t>terjadi</a:t>
            </a:r>
            <a:r>
              <a:rPr lang="en-US" sz="1600" dirty="0"/>
              <a:t> pada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/form pada </a:t>
            </a:r>
            <a:r>
              <a:rPr lang="en-US" sz="1600" dirty="0" err="1"/>
              <a:t>aplikasi</a:t>
            </a:r>
            <a:r>
              <a:rPr lang="en-US" sz="1600" dirty="0"/>
              <a:t>/</a:t>
            </a:r>
            <a:r>
              <a:rPr lang="en-US" sz="1600" dirty="0" err="1"/>
              <a:t>sistem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Sequence Diagram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 </a:t>
            </a:r>
            <a:r>
              <a:rPr lang="en-US" sz="1600" dirty="0" err="1"/>
              <a:t>hubungannya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b="1" dirty="0" err="1"/>
              <a:t>Deskripsi</a:t>
            </a:r>
            <a:r>
              <a:rPr lang="en-US" sz="1600" b="1" dirty="0"/>
              <a:t> </a:t>
            </a:r>
            <a:r>
              <a:rPr lang="en-US" sz="1600" b="1" dirty="0" err="1"/>
              <a:t>UseCase</a:t>
            </a:r>
            <a:r>
              <a:rPr lang="en-US" sz="1600" b="1" dirty="0"/>
              <a:t> + </a:t>
            </a:r>
            <a:r>
              <a:rPr lang="en-US" sz="1600" b="1" dirty="0" err="1"/>
              <a:t>Rancangan</a:t>
            </a:r>
            <a:r>
              <a:rPr lang="en-US" sz="1600" b="1" dirty="0"/>
              <a:t> </a:t>
            </a:r>
            <a:r>
              <a:rPr lang="en-US" sz="1600" b="1" dirty="0" err="1"/>
              <a:t>Layar</a:t>
            </a:r>
            <a:r>
              <a:rPr lang="en-US" sz="1600" b="1" dirty="0"/>
              <a:t> + 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Elemen</a:t>
            </a:r>
            <a:r>
              <a:rPr lang="en-US" sz="1600" dirty="0"/>
              <a:t> inti pada Sequence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Lifeline (</a:t>
            </a:r>
            <a:r>
              <a:rPr lang="en-US" sz="1600" b="1" dirty="0"/>
              <a:t>Actor</a:t>
            </a:r>
            <a:r>
              <a:rPr lang="en-US" sz="1600" dirty="0"/>
              <a:t>), Lifeline (</a:t>
            </a:r>
            <a:r>
              <a:rPr lang="en-US" sz="1600" b="1" dirty="0"/>
              <a:t>Boundary</a:t>
            </a:r>
            <a:r>
              <a:rPr lang="en-US" sz="1600" dirty="0"/>
              <a:t>), Lifeline (</a:t>
            </a:r>
            <a:r>
              <a:rPr lang="en-US" sz="1600" b="1" dirty="0"/>
              <a:t>Control</a:t>
            </a:r>
            <a:r>
              <a:rPr lang="en-US" sz="1600" dirty="0"/>
              <a:t>),  Lifeline (</a:t>
            </a:r>
            <a:r>
              <a:rPr lang="en-US" sz="1600" b="1" dirty="0"/>
              <a:t>Entity</a:t>
            </a:r>
            <a:r>
              <a:rPr lang="en-US" sz="1600" dirty="0"/>
              <a:t>), </a:t>
            </a:r>
            <a:r>
              <a:rPr lang="en-US" sz="1600" b="1" dirty="0"/>
              <a:t>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Actor =&gt;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/</a:t>
            </a:r>
            <a:r>
              <a:rPr lang="en-US" sz="1600" dirty="0" err="1"/>
              <a:t>sistem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Boundary =&gt; form/</a:t>
            </a:r>
            <a:r>
              <a:rPr lang="en-US" sz="1600" dirty="0" err="1"/>
              <a:t>halaman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Control =&gt; code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Entity =&gt; </a:t>
            </a:r>
            <a:r>
              <a:rPr lang="en-US" sz="1600" dirty="0" err="1"/>
              <a:t>tabel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Message =&gt; </a:t>
            </a:r>
            <a:r>
              <a:rPr lang="en-US" sz="1600" dirty="0" err="1"/>
              <a:t>aktivitas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/</a:t>
            </a:r>
            <a:r>
              <a:rPr lang="en-US" sz="1600" dirty="0" err="1"/>
              <a:t>sistem</a:t>
            </a: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Actor </a:t>
            </a:r>
            <a:r>
              <a:rPr lang="en-US" sz="1600" dirty="0" err="1"/>
              <a:t>berinteraksi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Boundary, Boundary </a:t>
            </a:r>
            <a:r>
              <a:rPr lang="en-US" sz="1600" dirty="0" err="1"/>
              <a:t>berinteraksi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Control, Control </a:t>
            </a:r>
            <a:r>
              <a:rPr lang="en-US" sz="1600" dirty="0" err="1"/>
              <a:t>berinteraksi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Entity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Masing-masing </a:t>
            </a:r>
            <a:r>
              <a:rPr lang="en-US" sz="1600" dirty="0" err="1"/>
              <a:t>interaksi</a:t>
            </a:r>
            <a:r>
              <a:rPr lang="en-US" sz="1600" dirty="0"/>
              <a:t> </a:t>
            </a:r>
            <a:r>
              <a:rPr lang="en-US" sz="1600" dirty="0" err="1"/>
              <a:t>digambarkan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garis </a:t>
            </a:r>
            <a:r>
              <a:rPr lang="en-US" sz="1600" dirty="0" err="1"/>
              <a:t>panah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aktivitas</a:t>
            </a:r>
            <a:r>
              <a:rPr lang="en-US" sz="1600" dirty="0"/>
              <a:t> (message)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6D4FB-E20C-4D34-AA86-DAFC8453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92" y="1119166"/>
            <a:ext cx="706143" cy="720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71CF1-0ECE-482F-A0FA-22C9657D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1222124"/>
            <a:ext cx="695325" cy="51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457C70-57B6-463E-9A76-A5915D1DF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192" y="1956589"/>
            <a:ext cx="609600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9C2A2-E2C8-4ADE-95C6-AE639F2C2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524" y="1973982"/>
            <a:ext cx="495300" cy="438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3ED1B9-6FBD-4DAF-A10C-6EC07AB2F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850" y="4313532"/>
            <a:ext cx="272415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20E8AC-F963-4201-95EC-43F172F01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072" y="2731369"/>
            <a:ext cx="11525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0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7D400E4-4C54-43C3-B06F-A319BF29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98" y="176062"/>
            <a:ext cx="4994242" cy="1787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31E80-6E2B-4099-9D62-342AF0A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27934"/>
            <a:ext cx="144780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C2DF1-8672-4809-A3EB-FCECACE9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665959"/>
            <a:ext cx="1038225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FC6ADA-9ADE-4B4B-ACF0-EB9988961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3753" cy="213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E2DE2-60A4-46A5-A8A0-D5B4586E87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01"/>
          <a:stretch/>
        </p:blipFill>
        <p:spPr>
          <a:xfrm>
            <a:off x="3287333" y="2107605"/>
            <a:ext cx="5372089" cy="2859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6518F-6B2C-43DA-949C-9ACC00DC408F}"/>
              </a:ext>
            </a:extLst>
          </p:cNvPr>
          <p:cNvSpPr txBox="1"/>
          <p:nvPr/>
        </p:nvSpPr>
        <p:spPr>
          <a:xfrm>
            <a:off x="48774" y="2445154"/>
            <a:ext cx="326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Nopsn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FF0000"/>
                </a:solidFill>
              </a:rPr>
              <a:t>INV</a:t>
            </a:r>
            <a:r>
              <a:rPr lang="en-US" sz="1400" dirty="0"/>
              <a:t>YYYY</a:t>
            </a:r>
            <a:r>
              <a:rPr lang="en-US" sz="1400" dirty="0">
                <a:solidFill>
                  <a:srgbClr val="FF0000"/>
                </a:solidFill>
              </a:rPr>
              <a:t>MM</a:t>
            </a:r>
            <a:r>
              <a:rPr lang="en-US" sz="1400" dirty="0"/>
              <a:t>DD</a:t>
            </a:r>
            <a:r>
              <a:rPr lang="en-US" sz="1400" dirty="0">
                <a:solidFill>
                  <a:srgbClr val="FF0000"/>
                </a:solidFill>
              </a:rPr>
              <a:t>999</a:t>
            </a:r>
          </a:p>
          <a:p>
            <a:r>
              <a:rPr lang="en-US" sz="1400" dirty="0" err="1"/>
              <a:t>Nonota</a:t>
            </a:r>
            <a:r>
              <a:rPr lang="en-US" sz="1400" dirty="0"/>
              <a:t> = YYYY</a:t>
            </a:r>
            <a:r>
              <a:rPr lang="en-US" sz="1400" dirty="0">
                <a:solidFill>
                  <a:srgbClr val="FF0000"/>
                </a:solidFill>
              </a:rPr>
              <a:t>MM</a:t>
            </a:r>
            <a:r>
              <a:rPr lang="en-US" sz="1400" dirty="0"/>
              <a:t>DD</a:t>
            </a:r>
            <a:r>
              <a:rPr lang="en-US" sz="1400" dirty="0">
                <a:solidFill>
                  <a:srgbClr val="FF0000"/>
                </a:solidFill>
              </a:rPr>
              <a:t>999</a:t>
            </a:r>
          </a:p>
          <a:p>
            <a:r>
              <a:rPr lang="en-US" sz="1400" dirty="0" err="1"/>
              <a:t>Kdsucang</a:t>
            </a:r>
            <a:r>
              <a:rPr lang="en-US" sz="1400" dirty="0"/>
              <a:t> = YMH</a:t>
            </a:r>
            <a:r>
              <a:rPr lang="en-US" sz="1400" dirty="0">
                <a:solidFill>
                  <a:srgbClr val="FF0000"/>
                </a:solidFill>
              </a:rPr>
              <a:t>9999</a:t>
            </a:r>
            <a:r>
              <a:rPr lang="en-US" sz="1400" dirty="0"/>
              <a:t>, HND</a:t>
            </a:r>
            <a:r>
              <a:rPr lang="en-US" sz="1400" dirty="0">
                <a:solidFill>
                  <a:srgbClr val="FF0000"/>
                </a:solidFill>
              </a:rPr>
              <a:t>9999</a:t>
            </a:r>
            <a:r>
              <a:rPr lang="en-US" sz="1400" dirty="0"/>
              <a:t>, SZK</a:t>
            </a:r>
            <a:r>
              <a:rPr lang="en-US" sz="1400" dirty="0">
                <a:solidFill>
                  <a:srgbClr val="FF0000"/>
                </a:solidFill>
              </a:rPr>
              <a:t>9999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672BC-6A62-4864-829D-C37FAF828811}"/>
              </a:ext>
            </a:extLst>
          </p:cNvPr>
          <p:cNvSpPr txBox="1"/>
          <p:nvPr/>
        </p:nvSpPr>
        <p:spPr>
          <a:xfrm>
            <a:off x="6161116" y="4534172"/>
            <a:ext cx="295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800" dirty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Sequence Diagram</a:t>
            </a:r>
            <a:endParaRPr lang="en-US" sz="28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F9662-7BC8-407B-8161-2A65D0F09FF9}"/>
              </a:ext>
            </a:extLst>
          </p:cNvPr>
          <p:cNvSpPr txBox="1"/>
          <p:nvPr/>
        </p:nvSpPr>
        <p:spPr>
          <a:xfrm>
            <a:off x="6161115" y="4238302"/>
            <a:ext cx="294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Bahan Membuat</a:t>
            </a:r>
            <a:endParaRPr lang="sv-SE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4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0A33C-D0EB-43F8-BED7-BF94EE22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7150"/>
            <a:ext cx="4536504" cy="55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Terimakasih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27298" y="4656842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Modeschrift" pitchFamily="2" charset="0"/>
              </a:rPr>
              <a:t>Cerdas Berjiwa Luhur</a:t>
            </a:r>
          </a:p>
        </p:txBody>
      </p:sp>
      <p:pic>
        <p:nvPicPr>
          <p:cNvPr id="4" name="Picture 2" descr="E:\ATMA LUHUR\logo ISB atma luhur_final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92" y="3574325"/>
            <a:ext cx="1428572" cy="10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4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458</Words>
  <Application>Microsoft Office PowerPoint</Application>
  <PresentationFormat>On-screen Show (16:9)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Impact</vt:lpstr>
      <vt:lpstr>Modeschrift</vt:lpstr>
      <vt:lpstr>Verdana</vt:lpstr>
      <vt:lpstr>Office Theme</vt:lpstr>
      <vt:lpstr>Analisa dan Perancangan 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Jasa Pembuatan Skripsi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Skripsi Mantap</dc:creator>
  <cp:lastModifiedBy>jagoan</cp:lastModifiedBy>
  <cp:revision>129</cp:revision>
  <dcterms:created xsi:type="dcterms:W3CDTF">2021-04-06T06:29:04Z</dcterms:created>
  <dcterms:modified xsi:type="dcterms:W3CDTF">2021-06-05T02:44:10Z</dcterms:modified>
</cp:coreProperties>
</file>