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91" r:id="rId3"/>
    <p:sldId id="292" r:id="rId4"/>
    <p:sldId id="293"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7" d="100"/>
          <a:sy n="67" d="100"/>
        </p:scale>
        <p:origin x="7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FB7408C1-271C-4B90-B404-8638CAE207E1}"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170188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B7408C1-271C-4B90-B404-8638CAE207E1}"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426005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B7408C1-271C-4B90-B404-8638CAE207E1}"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15429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B7408C1-271C-4B90-B404-8638CAE207E1}"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324788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B7408C1-271C-4B90-B404-8638CAE207E1}"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50377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B7408C1-271C-4B90-B404-8638CAE207E1}"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111407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B7408C1-271C-4B90-B404-8638CAE207E1}" type="datetimeFigureOut">
              <a:rPr lang="ru-RU" smtClean="0"/>
              <a:t>17.12.2018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277358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B7408C1-271C-4B90-B404-8638CAE207E1}" type="datetimeFigureOut">
              <a:rPr lang="ru-RU" smtClean="0"/>
              <a:t>17.12.2018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60112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B7408C1-271C-4B90-B404-8638CAE207E1}" type="datetimeFigureOut">
              <a:rPr lang="ru-RU" smtClean="0"/>
              <a:t>17.12.2018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108489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FB7408C1-271C-4B90-B404-8638CAE207E1}"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20705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FB7408C1-271C-4B90-B404-8638CAE207E1}"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8CA825-2C0D-4872-AEE2-ECBAD8F2BBA4}" type="slidenum">
              <a:rPr lang="ru-RU" smtClean="0"/>
              <a:t>‹#›</a:t>
            </a:fld>
            <a:endParaRPr lang="ru-RU"/>
          </a:p>
        </p:txBody>
      </p:sp>
    </p:spTree>
    <p:extLst>
      <p:ext uri="{BB962C8B-B14F-4D97-AF65-F5344CB8AC3E}">
        <p14:creationId xmlns:p14="http://schemas.microsoft.com/office/powerpoint/2010/main" val="183008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accent1">
                <a:tint val="66000"/>
                <a:satMod val="160000"/>
                <a:alpha val="70000"/>
              </a:schemeClr>
            </a:gs>
            <a:gs pos="63000">
              <a:srgbClr val="FFC000">
                <a:alpha val="31000"/>
              </a:srgbClr>
            </a:gs>
            <a:gs pos="19000">
              <a:schemeClr val="accent1">
                <a:tint val="44500"/>
                <a:satMod val="160000"/>
              </a:schemeClr>
            </a:gs>
            <a:gs pos="100000">
              <a:schemeClr val="accent1">
                <a:tint val="23500"/>
                <a:satMod val="1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408C1-271C-4B90-B404-8638CAE207E1}" type="datetimeFigureOut">
              <a:rPr lang="ru-RU" smtClean="0"/>
              <a:t>17.12.2018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CA825-2C0D-4872-AEE2-ECBAD8F2BBA4}" type="slidenum">
              <a:rPr lang="ru-RU" smtClean="0"/>
              <a:t>‹#›</a:t>
            </a:fld>
            <a:endParaRPr lang="ru-RU"/>
          </a:p>
        </p:txBody>
      </p:sp>
    </p:spTree>
    <p:extLst>
      <p:ext uri="{BB962C8B-B14F-4D97-AF65-F5344CB8AC3E}">
        <p14:creationId xmlns:p14="http://schemas.microsoft.com/office/powerpoint/2010/main" val="59733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484784"/>
            <a:ext cx="7772400" cy="578495"/>
          </a:xfrm>
        </p:spPr>
        <p:txBody>
          <a:bodyPr>
            <a:noAutofit/>
          </a:bodyPr>
          <a:lstStyle/>
          <a:p>
            <a:r>
              <a:rPr lang="ru-RU" altLang="zh-CN" sz="4800" dirty="0"/>
              <a:t>Доклад о постановке задачи</a:t>
            </a:r>
            <a:endParaRPr lang="ru-RU" sz="6600" b="1" i="1" dirty="0"/>
          </a:p>
        </p:txBody>
      </p:sp>
      <p:sp>
        <p:nvSpPr>
          <p:cNvPr id="3" name="Подзаголовок 2"/>
          <p:cNvSpPr>
            <a:spLocks noGrp="1"/>
          </p:cNvSpPr>
          <p:nvPr>
            <p:ph type="subTitle" idx="1"/>
          </p:nvPr>
        </p:nvSpPr>
        <p:spPr>
          <a:xfrm>
            <a:off x="395536" y="2552700"/>
            <a:ext cx="8352928" cy="1752600"/>
          </a:xfrm>
        </p:spPr>
        <p:txBody>
          <a:bodyPr>
            <a:noAutofit/>
          </a:bodyPr>
          <a:lstStyle/>
          <a:p>
            <a:r>
              <a:rPr lang="ru-RU"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Тема: Использование методов ML в задачах визуальной одометрии</a:t>
            </a:r>
          </a:p>
        </p:txBody>
      </p:sp>
      <p:graphicFrame>
        <p:nvGraphicFramePr>
          <p:cNvPr id="6" name="表格 5">
            <a:extLst>
              <a:ext uri="{FF2B5EF4-FFF2-40B4-BE49-F238E27FC236}">
                <a16:creationId xmlns:a16="http://schemas.microsoft.com/office/drawing/2014/main" id="{BCB39488-0ACC-4791-AD82-C7955AADA283}"/>
              </a:ext>
            </a:extLst>
          </p:cNvPr>
          <p:cNvGraphicFramePr>
            <a:graphicFrameLocks noGrp="1"/>
          </p:cNvGraphicFramePr>
          <p:nvPr>
            <p:extLst>
              <p:ext uri="{D42A27DB-BD31-4B8C-83A1-F6EECF244321}">
                <p14:modId xmlns:p14="http://schemas.microsoft.com/office/powerpoint/2010/main" val="3843478472"/>
              </p:ext>
            </p:extLst>
          </p:nvPr>
        </p:nvGraphicFramePr>
        <p:xfrm>
          <a:off x="1524000" y="5085184"/>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55287186"/>
                    </a:ext>
                  </a:extLst>
                </a:gridCol>
                <a:gridCol w="3048000">
                  <a:extLst>
                    <a:ext uri="{9D8B030D-6E8A-4147-A177-3AD203B41FA5}">
                      <a16:colId xmlns:a16="http://schemas.microsoft.com/office/drawing/2014/main" val="2418569428"/>
                    </a:ext>
                  </a:extLst>
                </a:gridCol>
              </a:tblGrid>
              <a:tr h="370840">
                <a:tc>
                  <a:txBody>
                    <a:bodyPr/>
                    <a:lstStyle/>
                    <a:p>
                      <a:r>
                        <a:rPr lang="ru-RU" altLang="zh-CN" dirty="0">
                          <a:solidFill>
                            <a:schemeClr val="tx1"/>
                          </a:solidFill>
                          <a:latin typeface="Times New Roman" panose="02020603050405020304" pitchFamily="18" charset="0"/>
                          <a:cs typeface="Times New Roman" panose="02020603050405020304" pitchFamily="18" charset="0"/>
                        </a:rPr>
                        <a:t>Студент гр.</a:t>
                      </a:r>
                      <a:endParaRPr lang="zh-CN" altLang="en-US"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r>
                        <a:rPr lang="ru-RU" altLang="zh-CN" sz="1800" b="1" kern="1200" dirty="0">
                          <a:solidFill>
                            <a:schemeClr val="tx1"/>
                          </a:solidFill>
                          <a:effectLst/>
                          <a:latin typeface="Times New Roman" panose="02020603050405020304" pitchFamily="18" charset="0"/>
                          <a:ea typeface="+mn-ea"/>
                          <a:cs typeface="Times New Roman" panose="02020603050405020304" pitchFamily="18" charset="0"/>
                        </a:rPr>
                        <a:t>Гэ Као</a:t>
                      </a:r>
                      <a:r>
                        <a:rPr lang="en-US" altLang="zh-CN" sz="1800" b="1" kern="1200" dirty="0">
                          <a:solidFill>
                            <a:schemeClr val="tx1"/>
                          </a:solidFill>
                          <a:effectLst/>
                          <a:latin typeface="Times New Roman" panose="02020603050405020304" pitchFamily="18" charset="0"/>
                          <a:ea typeface="+mn-ea"/>
                          <a:cs typeface="Times New Roman" panose="02020603050405020304" pitchFamily="18" charset="0"/>
                        </a:rPr>
                        <a:t>(3303)</a:t>
                      </a:r>
                      <a:endParaRPr lang="zh-CN" altLang="en-US"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33686890"/>
                  </a:ext>
                </a:extLst>
              </a:tr>
              <a:tr h="370840">
                <a:tc>
                  <a:txBody>
                    <a:bodyPr/>
                    <a:lstStyle/>
                    <a:p>
                      <a:r>
                        <a:rPr lang="ru-RU" altLang="zh-CN" sz="1800" b="1" kern="1200" dirty="0">
                          <a:solidFill>
                            <a:schemeClr val="tx1"/>
                          </a:solidFill>
                          <a:effectLst/>
                          <a:latin typeface="Times New Roman" panose="02020603050405020304" pitchFamily="18" charset="0"/>
                          <a:ea typeface="+mn-ea"/>
                          <a:cs typeface="Times New Roman" panose="02020603050405020304" pitchFamily="18" charset="0"/>
                        </a:rPr>
                        <a:t>Руководитель</a:t>
                      </a:r>
                      <a:endParaRPr lang="zh-CN" altLang="en-US" b="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r>
                        <a:rPr lang="ru-RU" altLang="zh-CN" sz="1800" b="1" kern="1200" dirty="0">
                          <a:solidFill>
                            <a:schemeClr val="tx1"/>
                          </a:solidFill>
                          <a:effectLst/>
                          <a:latin typeface="Times New Roman" panose="02020603050405020304" pitchFamily="18" charset="0"/>
                          <a:ea typeface="+mn-ea"/>
                          <a:cs typeface="Times New Roman" panose="02020603050405020304" pitchFamily="18" charset="0"/>
                        </a:rPr>
                        <a:t>Кринкин К.В.</a:t>
                      </a:r>
                      <a:endParaRPr lang="zh-CN" altLang="en-US" b="1"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851750592"/>
                  </a:ext>
                </a:extLst>
              </a:tr>
            </a:tbl>
          </a:graphicData>
        </a:graphic>
      </p:graphicFrame>
    </p:spTree>
    <p:extLst>
      <p:ext uri="{BB962C8B-B14F-4D97-AF65-F5344CB8AC3E}">
        <p14:creationId xmlns:p14="http://schemas.microsoft.com/office/powerpoint/2010/main" val="177961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DE49381-5351-4371-B2F6-5B465DC78CC6}"/>
              </a:ext>
            </a:extLst>
          </p:cNvPr>
          <p:cNvSpPr/>
          <p:nvPr/>
        </p:nvSpPr>
        <p:spPr>
          <a:xfrm>
            <a:off x="503548" y="332656"/>
            <a:ext cx="8244916" cy="2120068"/>
          </a:xfrm>
          <a:prstGeom prst="rect">
            <a:avLst/>
          </a:prstGeom>
        </p:spPr>
        <p:txBody>
          <a:bodyPr wrap="square">
            <a:spAutoFit/>
          </a:bodyPr>
          <a:lstStyle/>
          <a:p>
            <a:pPr indent="450215" algn="just">
              <a:lnSpc>
                <a:spcPct val="150000"/>
              </a:lnSpc>
            </a:pPr>
            <a:r>
              <a:rPr lang="ru-RU" altLang="zh-CN" kern="0" dirty="0">
                <a:latin typeface="Times New Roman" panose="02020603050405020304" pitchFamily="18" charset="0"/>
                <a:ea typeface="Times New Roman" panose="02020603050405020304" pitchFamily="18" charset="0"/>
              </a:rPr>
              <a:t>Эта статья предлагает монокулярное визуальное вычисление пробега на основе сети со сверточной длинной памятью (LSTM) и сверточной нейронной сети (CNN). Таким образом, неконтролируемая сквозная система глубокого обучения используется для одновременной оценки позы 6-DoF и глубины монокулярной камеры.</a:t>
            </a:r>
            <a:endParaRPr lang="zh-CN" altLang="zh-CN" b="1" kern="0" dirty="0">
              <a:latin typeface="Times New Roman" panose="02020603050405020304" pitchFamily="18" charset="0"/>
              <a:ea typeface="Times New Roman" panose="02020603050405020304" pitchFamily="18" charset="0"/>
            </a:endParaRPr>
          </a:p>
        </p:txBody>
      </p:sp>
      <p:pic>
        <p:nvPicPr>
          <p:cNvPr id="8" name="图片 7">
            <a:extLst>
              <a:ext uri="{FF2B5EF4-FFF2-40B4-BE49-F238E27FC236}">
                <a16:creationId xmlns:a16="http://schemas.microsoft.com/office/drawing/2014/main" id="{53F25EA4-B9B9-4014-A6A1-B7D485FF975A}"/>
              </a:ext>
            </a:extLst>
          </p:cNvPr>
          <p:cNvPicPr>
            <a:picLocks noChangeAspect="1"/>
          </p:cNvPicPr>
          <p:nvPr/>
        </p:nvPicPr>
        <p:blipFill>
          <a:blip r:embed="rId2"/>
          <a:stretch>
            <a:fillRect/>
          </a:stretch>
        </p:blipFill>
        <p:spPr>
          <a:xfrm>
            <a:off x="2081264" y="302965"/>
            <a:ext cx="5089484" cy="5884056"/>
          </a:xfrm>
          <a:prstGeom prst="rect">
            <a:avLst/>
          </a:prstGeom>
        </p:spPr>
      </p:pic>
      <p:sp>
        <p:nvSpPr>
          <p:cNvPr id="10" name="矩形 9">
            <a:extLst>
              <a:ext uri="{FF2B5EF4-FFF2-40B4-BE49-F238E27FC236}">
                <a16:creationId xmlns:a16="http://schemas.microsoft.com/office/drawing/2014/main" id="{0F2E0796-22BD-4C37-A5B3-4104DA33503E}"/>
              </a:ext>
            </a:extLst>
          </p:cNvPr>
          <p:cNvSpPr/>
          <p:nvPr/>
        </p:nvSpPr>
        <p:spPr>
          <a:xfrm>
            <a:off x="1187624" y="6187021"/>
            <a:ext cx="6552728" cy="458074"/>
          </a:xfrm>
          <a:prstGeom prst="rect">
            <a:avLst/>
          </a:prstGeom>
        </p:spPr>
        <p:txBody>
          <a:bodyPr wrap="square">
            <a:spAutoFit/>
          </a:bodyPr>
          <a:lstStyle/>
          <a:p>
            <a:pPr indent="450215" algn="ctr">
              <a:lnSpc>
                <a:spcPct val="150000"/>
              </a:lnSpc>
              <a:spcAft>
                <a:spcPts val="0"/>
              </a:spcAft>
            </a:pPr>
            <a:r>
              <a:rPr lang="ru-RU" altLang="zh-CN" dirty="0">
                <a:latin typeface="Times New Roman" panose="02020603050405020304" pitchFamily="18" charset="0"/>
                <a:ea typeface="Times New Roman" panose="02020603050405020304" pitchFamily="18" charset="0"/>
              </a:rPr>
              <a:t>Рисунок 1. Архитектура оценки позы и оценки глубины</a:t>
            </a:r>
            <a:endParaRPr lang="zh-CN" altLang="zh-C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5811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FB3B36-D055-49D4-9E89-9292E371B70E}"/>
              </a:ext>
            </a:extLst>
          </p:cNvPr>
          <p:cNvSpPr/>
          <p:nvPr/>
        </p:nvSpPr>
        <p:spPr>
          <a:xfrm>
            <a:off x="611560" y="260648"/>
            <a:ext cx="7488832" cy="2031325"/>
          </a:xfrm>
          <a:prstGeom prst="rect">
            <a:avLst/>
          </a:prstGeom>
        </p:spPr>
        <p:txBody>
          <a:bodyPr wrap="square">
            <a:spAutoFit/>
          </a:bodyPr>
          <a:lstStyle/>
          <a:p>
            <a:pPr algn="just"/>
            <a:r>
              <a:rPr lang="zh-CN" altLang="en-US" dirty="0"/>
              <a:t>        </a:t>
            </a:r>
            <a:r>
              <a:rPr lang="zh-CN" altLang="en-US" dirty="0">
                <a:latin typeface="Times New Roman" panose="02020603050405020304" pitchFamily="18" charset="0"/>
                <a:cs typeface="Times New Roman" panose="02020603050405020304" pitchFamily="18" charset="0"/>
              </a:rPr>
              <a:t>Отличается от модели CNN. LSTM сохраняет свое скрытое состояние памяти с течением времени и имеет обратную связь между ними. Поэтому LSTM может в полной мере использовать временные отношения между последовательностями изображений, чтобы найти связь между входом и предыдущим состоянием в последовательности. Такая структура хорошо подходит для решения проблем оценки позы, включающих модели временных рядов и контекстные ограничения.</a:t>
            </a:r>
          </a:p>
        </p:txBody>
      </p:sp>
      <p:sp>
        <p:nvSpPr>
          <p:cNvPr id="3" name="矩形 2">
            <a:extLst>
              <a:ext uri="{FF2B5EF4-FFF2-40B4-BE49-F238E27FC236}">
                <a16:creationId xmlns:a16="http://schemas.microsoft.com/office/drawing/2014/main" id="{9EF6AC0B-0A66-4B37-836D-4A80E34F17DE}"/>
              </a:ext>
            </a:extLst>
          </p:cNvPr>
          <p:cNvSpPr/>
          <p:nvPr/>
        </p:nvSpPr>
        <p:spPr>
          <a:xfrm>
            <a:off x="611560" y="2305715"/>
            <a:ext cx="7488832" cy="2308324"/>
          </a:xfrm>
          <a:prstGeom prst="rect">
            <a:avLst/>
          </a:prstGeom>
        </p:spPr>
        <p:txBody>
          <a:bodyPr wrap="square">
            <a:spAutoFit/>
          </a:bodyPr>
          <a:lstStyle/>
          <a:p>
            <a:pPr algn="just"/>
            <a:r>
              <a:rPr lang="en-US" altLang="zh-CN" dirty="0"/>
              <a:t>        </a:t>
            </a:r>
            <a:r>
              <a:rPr lang="zh-CN" altLang="en-US" dirty="0">
                <a:latin typeface="Times New Roman" panose="02020603050405020304" pitchFamily="18" charset="0"/>
                <a:cs typeface="Times New Roman" panose="02020603050405020304" pitchFamily="18" charset="0"/>
              </a:rPr>
              <a:t>Затем используйте CNN, чтобы извлечь особенности изображения. Извлечение признаков выполняется на каскаде из 2 последовательных монокулярных изображений RGB. Конкретные шаги показаны на рисунке 2. Сеть имеет пять сверточных уровней, и размер ядра свертки в сети постепенно уменьшается с 7 * 7 до 3 * 3 для захвата меньших функций. В то же время количество каналов изображения (то есть количество ядер свертки) увеличивается слой за слоем для изучения различных характеристик изображения.</a:t>
            </a:r>
          </a:p>
        </p:txBody>
      </p:sp>
      <p:sp>
        <p:nvSpPr>
          <p:cNvPr id="5" name="矩形 4">
            <a:extLst>
              <a:ext uri="{FF2B5EF4-FFF2-40B4-BE49-F238E27FC236}">
                <a16:creationId xmlns:a16="http://schemas.microsoft.com/office/drawing/2014/main" id="{16424D32-9101-456B-9DAF-361356D3CAAF}"/>
              </a:ext>
            </a:extLst>
          </p:cNvPr>
          <p:cNvSpPr/>
          <p:nvPr/>
        </p:nvSpPr>
        <p:spPr>
          <a:xfrm>
            <a:off x="611560" y="4614039"/>
            <a:ext cx="7488832" cy="1754326"/>
          </a:xfrm>
          <a:prstGeom prst="rect">
            <a:avLst/>
          </a:prstGeom>
        </p:spPr>
        <p:txBody>
          <a:bodyPr wrap="square">
            <a:spAutoFit/>
          </a:bodyPr>
          <a:lstStyle/>
          <a:p>
            <a:pPr algn="just"/>
            <a:r>
              <a:rPr lang="zh-CN" altLang="en-US" dirty="0">
                <a:latin typeface="Times New Roman" panose="02020603050405020304" pitchFamily="18" charset="0"/>
                <a:cs typeface="Times New Roman" panose="02020603050405020304" pitchFamily="18" charset="0"/>
              </a:rPr>
              <a:t>        Этот CNN использует необработанные изображения RGB вместо предварительно обработанных изображений (таких как оптические изображения или изображения глубины) в качестве входных данных. Таким образом, многомерное RGB-изображение описывается как низкоразмерный вектор признаков, чтобы завершить последующий процесс моделирования временных рядов.</a:t>
            </a:r>
          </a:p>
        </p:txBody>
      </p:sp>
      <p:pic>
        <p:nvPicPr>
          <p:cNvPr id="6" name="图片 5">
            <a:extLst>
              <a:ext uri="{FF2B5EF4-FFF2-40B4-BE49-F238E27FC236}">
                <a16:creationId xmlns:a16="http://schemas.microsoft.com/office/drawing/2014/main" id="{8DA77089-8640-4856-B248-B0D2A8FF342C}"/>
              </a:ext>
            </a:extLst>
          </p:cNvPr>
          <p:cNvPicPr>
            <a:picLocks noChangeAspect="1"/>
          </p:cNvPicPr>
          <p:nvPr/>
        </p:nvPicPr>
        <p:blipFill>
          <a:blip r:embed="rId2"/>
          <a:stretch>
            <a:fillRect/>
          </a:stretch>
        </p:blipFill>
        <p:spPr>
          <a:xfrm>
            <a:off x="1259632" y="1196752"/>
            <a:ext cx="6323973" cy="4080800"/>
          </a:xfrm>
          <a:prstGeom prst="rect">
            <a:avLst/>
          </a:prstGeom>
        </p:spPr>
      </p:pic>
      <p:sp>
        <p:nvSpPr>
          <p:cNvPr id="7" name="矩形 6">
            <a:extLst>
              <a:ext uri="{FF2B5EF4-FFF2-40B4-BE49-F238E27FC236}">
                <a16:creationId xmlns:a16="http://schemas.microsoft.com/office/drawing/2014/main" id="{FB9ABB16-23F7-4842-82D2-4F8A48D0D37B}"/>
              </a:ext>
            </a:extLst>
          </p:cNvPr>
          <p:cNvSpPr/>
          <p:nvPr/>
        </p:nvSpPr>
        <p:spPr>
          <a:xfrm>
            <a:off x="1340768" y="6368365"/>
            <a:ext cx="6543600" cy="369332"/>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Рисунок 2. Структура сети оценки позы на основе RCNN</a:t>
            </a:r>
          </a:p>
        </p:txBody>
      </p:sp>
    </p:spTree>
    <p:extLst>
      <p:ext uri="{BB962C8B-B14F-4D97-AF65-F5344CB8AC3E}">
        <p14:creationId xmlns:p14="http://schemas.microsoft.com/office/powerpoint/2010/main" val="17339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AAB8AE-87D6-4E57-9788-ADD50ACAD682}"/>
              </a:ext>
            </a:extLst>
          </p:cNvPr>
          <p:cNvSpPr/>
          <p:nvPr/>
        </p:nvSpPr>
        <p:spPr>
          <a:xfrm>
            <a:off x="539552" y="620688"/>
            <a:ext cx="8064896" cy="3139321"/>
          </a:xfrm>
          <a:prstGeom prst="rect">
            <a:avLst/>
          </a:prstGeom>
        </p:spPr>
        <p:txBody>
          <a:bodyPr wrap="square">
            <a:spAutoFit/>
          </a:bodyPr>
          <a:lstStyle/>
          <a:p>
            <a:pPr algn="just"/>
            <a:r>
              <a:rPr lang="zh-CN" altLang="en-US" dirty="0">
                <a:latin typeface="Times New Roman" panose="02020603050405020304" pitchFamily="18" charset="0"/>
                <a:cs typeface="Times New Roman" panose="02020603050405020304" pitchFamily="18" charset="0"/>
              </a:rPr>
              <a:t>          После использования CNN для извлечения эффективных признаков, RNN вводится для моделирования временных отношений в последовательности изображений. Для проблемы использования CNN только для обнаружения и использования корреляции между изображениями, снятыми на длинных дорожках, в этой статье будет использоваться сверточная долговременная память, которая может изучать долговременные зависимости, вводя элементы памяти и ячейки. ConvLSTM) в качестве основы RNN данной статьи для достижения моделирования временных рядов изображений последовательности или видео. RNN может определить, отбрасывать или сохранять те предыдущие скрытые состояния, где сохраненное состояние будет использоваться для обновления текущего состояния и изучения модели движения.</a:t>
            </a:r>
          </a:p>
        </p:txBody>
      </p:sp>
      <p:pic>
        <p:nvPicPr>
          <p:cNvPr id="3" name="图片 2">
            <a:extLst>
              <a:ext uri="{FF2B5EF4-FFF2-40B4-BE49-F238E27FC236}">
                <a16:creationId xmlns:a16="http://schemas.microsoft.com/office/drawing/2014/main" id="{7C0A5397-5883-42D6-B436-D4921BC3BB72}"/>
              </a:ext>
            </a:extLst>
          </p:cNvPr>
          <p:cNvPicPr>
            <a:picLocks noChangeAspect="1"/>
          </p:cNvPicPr>
          <p:nvPr/>
        </p:nvPicPr>
        <p:blipFill>
          <a:blip r:embed="rId2"/>
          <a:stretch>
            <a:fillRect/>
          </a:stretch>
        </p:blipFill>
        <p:spPr>
          <a:xfrm>
            <a:off x="941709" y="917928"/>
            <a:ext cx="7662739" cy="5022144"/>
          </a:xfrm>
          <a:prstGeom prst="rect">
            <a:avLst/>
          </a:prstGeom>
        </p:spPr>
      </p:pic>
      <p:sp>
        <p:nvSpPr>
          <p:cNvPr id="4" name="矩形 3">
            <a:extLst>
              <a:ext uri="{FF2B5EF4-FFF2-40B4-BE49-F238E27FC236}">
                <a16:creationId xmlns:a16="http://schemas.microsoft.com/office/drawing/2014/main" id="{989EBD44-CCE5-4440-84AF-F326DB35CBB5}"/>
              </a:ext>
            </a:extLst>
          </p:cNvPr>
          <p:cNvSpPr/>
          <p:nvPr/>
        </p:nvSpPr>
        <p:spPr>
          <a:xfrm>
            <a:off x="2339752" y="6052646"/>
            <a:ext cx="5244962" cy="400110"/>
          </a:xfrm>
          <a:prstGeom prst="rect">
            <a:avLst/>
          </a:prstGeom>
        </p:spPr>
        <p:txBody>
          <a:bodyPr wrap="none">
            <a:spAutoFit/>
          </a:bodyPr>
          <a:lstStyle/>
          <a:p>
            <a:r>
              <a:rPr lang="zh-CN" altLang="en-US" sz="2000" b="1" dirty="0">
                <a:latin typeface="Times New Roman" panose="02020603050405020304" pitchFamily="18" charset="0"/>
                <a:cs typeface="Times New Roman" panose="02020603050405020304" pitchFamily="18" charset="0"/>
              </a:rPr>
              <a:t>Рисунок 3. Архитектура уровня ConvLSTM</a:t>
            </a:r>
          </a:p>
        </p:txBody>
      </p:sp>
    </p:spTree>
    <p:extLst>
      <p:ext uri="{BB962C8B-B14F-4D97-AF65-F5344CB8AC3E}">
        <p14:creationId xmlns:p14="http://schemas.microsoft.com/office/powerpoint/2010/main" val="60647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387</Words>
  <Application>Microsoft Office PowerPoint</Application>
  <PresentationFormat>全屏显示(4:3)</PresentationFormat>
  <Paragraphs>14</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Calibri</vt:lpstr>
      <vt:lpstr>Times New Roman</vt:lpstr>
      <vt:lpstr>Тема Office</vt:lpstr>
      <vt:lpstr>Доклад о постановке задачи</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dc:creator>
  <cp:lastModifiedBy>ge kao</cp:lastModifiedBy>
  <cp:revision>180</cp:revision>
  <dcterms:created xsi:type="dcterms:W3CDTF">2017-07-28T13:09:23Z</dcterms:created>
  <dcterms:modified xsi:type="dcterms:W3CDTF">2018-12-17T19:44:59Z</dcterms:modified>
</cp:coreProperties>
</file>