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17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777"/>
    <a:srgbClr val="003F69"/>
    <a:srgbClr val="0070B9"/>
    <a:srgbClr val="0B5A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9" autoAdjust="0"/>
    <p:restoredTop sz="79925" autoAdjust="0"/>
  </p:normalViewPr>
  <p:slideViewPr>
    <p:cSldViewPr>
      <p:cViewPr varScale="1">
        <p:scale>
          <a:sx n="84" d="100"/>
          <a:sy n="84" d="100"/>
        </p:scale>
        <p:origin x="-11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195448-0BBF-4394-93CC-723477CC934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4767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E96CE6-909A-4CAA-AE51-B45690FF17B1}" type="slidenum">
              <a:rPr lang="en-US"/>
              <a:pPr/>
              <a:t>0</a:t>
            </a:fld>
            <a:endParaRPr lang="en-US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9D543A-3959-4EA3-B0F3-5A8BE8B1ADA1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9D543A-3959-4EA3-B0F3-5A8BE8B1ADA1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9" name="Picture 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4613" y="-87313"/>
            <a:ext cx="9331326" cy="70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 anchor="b"/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/>
          <a:lstStyle>
            <a:lvl1pPr marL="0" indent="0">
              <a:lnSpc>
                <a:spcPct val="70000"/>
              </a:lnSpc>
              <a:buFont typeface="Times" pitchFamily="1" charset="0"/>
              <a:buNone/>
              <a:defRPr i="1">
                <a:solidFill>
                  <a:schemeClr val="bg1"/>
                </a:solidFill>
                <a:latin typeface="Times New Roman" pitchFamily="1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6224588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93" name="Text Box 21"/>
          <p:cNvSpPr txBox="1">
            <a:spLocks noChangeArrowheads="1"/>
          </p:cNvSpPr>
          <p:nvPr userDrawn="1"/>
        </p:nvSpPr>
        <p:spPr bwMode="auto">
          <a:xfrm>
            <a:off x="3265488" y="3929063"/>
            <a:ext cx="3668712" cy="1085850"/>
          </a:xfrm>
          <a:prstGeom prst="rect">
            <a:avLst/>
          </a:prstGeom>
          <a:solidFill>
            <a:srgbClr val="FFEA88"/>
          </a:solidFill>
          <a:ln w="9525">
            <a:solidFill>
              <a:srgbClr val="FFEA8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9728" tIns="109728" rIns="109728" bIns="10972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/>
              <a:t>Photo image area measures 2” H x 6.93” W and can be masked by a collage strip of one, two or three images.</a:t>
            </a:r>
          </a:p>
          <a:p>
            <a:pPr>
              <a:spcBef>
                <a:spcPct val="50000"/>
              </a:spcBef>
            </a:pPr>
            <a:r>
              <a:rPr lang="en-US" sz="800" dirty="0"/>
              <a:t>The photo image area is located 3.19” from left and 3.81” from top of page. </a:t>
            </a:r>
          </a:p>
          <a:p>
            <a:pPr>
              <a:spcBef>
                <a:spcPct val="50000"/>
              </a:spcBef>
            </a:pPr>
            <a:r>
              <a:rPr lang="en-US" sz="800" dirty="0"/>
              <a:t>Each image used in collage should be reduced or cropped to a maximum of 2” high, stroked with a 1.5 pt white frame and positioned edge-to-edge with accompanying images.</a:t>
            </a:r>
          </a:p>
        </p:txBody>
      </p:sp>
      <p:pic>
        <p:nvPicPr>
          <p:cNvPr id="3097" name="Picture 25" descr="EPA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1676400" cy="66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C5F283-8774-49F4-84D1-2CCA387CA94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55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E0EDAC-61D3-4986-80C1-85E3B8650A1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392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74638"/>
            <a:ext cx="6324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7FDC5-341D-4A27-9936-70A10A8AAC8F}" type="datetime1">
              <a:rPr lang="en-US"/>
              <a:pPr>
                <a:defRPr/>
              </a:pPr>
              <a:t>9/28/2012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824DE-4AFF-4E91-A8AF-2B3C3D9A3F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9B544D-27CB-421D-857D-21D8A33B11E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327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17BD84-1B59-4CD3-BBFE-9B8928763AD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253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61F6C8-05D9-420A-A8D9-7300BD0F6B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466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76FCE6-6A19-4063-B007-650567C3776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268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38" y="1708150"/>
            <a:ext cx="7772400" cy="30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D4DF23-7E53-4D36-89F4-0E94F9B13F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73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D1BADB-0226-4665-A1CF-C5FD75EC2A5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959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4586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106BCF-92D8-4AAF-BEDC-6FD6D8CD2C3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36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3557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24588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D781B3BE-A21F-444E-AE2B-939028EF3E67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1041" name="Picture 17" descr="EPA Logo 2955 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825" y="457200"/>
            <a:ext cx="1704975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355777"/>
          </a:solidFill>
          <a:latin typeface="Arial" charset="0"/>
          <a:ea typeface="ＭＳ Ｐゴシック" pitchFamily="1" charset="-128"/>
        </a:defRPr>
      </a:lvl9pPr>
    </p:titleStyle>
    <p:bodyStyle>
      <a:lvl1pPr marL="168275" indent="-168275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SzPct val="90000"/>
        <a:buFont typeface="Times" pitchFamily="1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74625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742950" indent="-168275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SzPct val="90000"/>
        <a:buFont typeface="Times" pitchFamily="1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027113" indent="-169863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1317625" indent="-176213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Char char="»"/>
        <a:defRPr sz="2400" i="1">
          <a:solidFill>
            <a:schemeClr val="tx1"/>
          </a:solidFill>
          <a:latin typeface="+mn-lt"/>
          <a:ea typeface="+mn-ea"/>
        </a:defRPr>
      </a:lvl5pPr>
      <a:lvl6pPr marL="1774825" indent="-176213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Char char="»"/>
        <a:defRPr sz="2400" i="1">
          <a:solidFill>
            <a:schemeClr val="tx1"/>
          </a:solidFill>
          <a:latin typeface="+mn-lt"/>
          <a:ea typeface="+mn-ea"/>
        </a:defRPr>
      </a:lvl6pPr>
      <a:lvl7pPr marL="2232025" indent="-176213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Char char="»"/>
        <a:defRPr sz="2400" i="1">
          <a:solidFill>
            <a:schemeClr val="tx1"/>
          </a:solidFill>
          <a:latin typeface="+mn-lt"/>
          <a:ea typeface="+mn-ea"/>
        </a:defRPr>
      </a:lvl7pPr>
      <a:lvl8pPr marL="2689225" indent="-176213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Char char="»"/>
        <a:defRPr sz="2400" i="1">
          <a:solidFill>
            <a:schemeClr val="tx1"/>
          </a:solidFill>
          <a:latin typeface="+mn-lt"/>
          <a:ea typeface="+mn-ea"/>
        </a:defRPr>
      </a:lvl8pPr>
      <a:lvl9pPr marL="3146425" indent="-176213" algn="l" rtl="0" eaLnBrk="1" fontAlgn="base" hangingPunct="1">
        <a:spcBef>
          <a:spcPct val="20000"/>
        </a:spcBef>
        <a:spcAft>
          <a:spcPct val="0"/>
        </a:spcAft>
        <a:buClr>
          <a:srgbClr val="355777"/>
        </a:buClr>
        <a:buChar char="»"/>
        <a:defRPr sz="2400" 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looping/index.cfm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looping/index.cf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looping/index.cf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looping/index.cfm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098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ka.com/soft/clcl/index_eng.html" TargetMode="External"/><Relationship Id="rId2" Type="http://schemas.openxmlformats.org/officeDocument/2006/relationships/hyperlink" Target="http://code.google.com/p/coldfusion-debug/source/browse/trunk/collapsable.cfm?r=26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donationcoder.com/forum/index.php?topic=27849.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revich.gerald@epa.gov" TargetMode="External"/><Relationship Id="rId2" Type="http://schemas.openxmlformats.org/officeDocument/2006/relationships/hyperlink" Target="mailto:Gerry.gurevich@gmail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hero.epa.gov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localhost/looping/index.cfm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/looping/index.cfm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looping/index.cfm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7050" y="2711450"/>
            <a:ext cx="5654675" cy="255588"/>
          </a:xfrm>
        </p:spPr>
        <p:txBody>
          <a:bodyPr/>
          <a:lstStyle/>
          <a:p>
            <a:r>
              <a:rPr lang="en-US" dirty="0" smtClean="0"/>
              <a:t>Gerry Gurevich</a:t>
            </a:r>
            <a:endParaRPr lang="en-US" dirty="0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3067050" y="1143000"/>
            <a:ext cx="5713413" cy="1447800"/>
          </a:xfrm>
        </p:spPr>
        <p:txBody>
          <a:bodyPr/>
          <a:lstStyle/>
          <a:p>
            <a:r>
              <a:rPr lang="en-US" dirty="0" smtClean="0"/>
              <a:t>Looping And Grouping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A session on good SQL and efficient </a:t>
            </a:r>
            <a:r>
              <a:rPr lang="en-US" sz="2400" dirty="0" smtClean="0"/>
              <a:t>looping </a:t>
            </a:r>
            <a:r>
              <a:rPr lang="en-US" sz="2400" dirty="0" smtClean="0"/>
              <a:t>using CFOUTPUT</a:t>
            </a:r>
            <a:endParaRPr lang="en-US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833438" y="6224588"/>
            <a:ext cx="5643562" cy="228600"/>
          </a:xfrm>
          <a:prstGeom prst="rect">
            <a:avLst/>
          </a:prstGeom>
          <a:solidFill>
            <a:srgbClr val="003F69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>
              <a:lnSpc>
                <a:spcPct val="90000"/>
              </a:lnSpc>
            </a:pPr>
            <a:r>
              <a:rPr lang="en-US" sz="900" b="1" dirty="0">
                <a:solidFill>
                  <a:schemeClr val="bg1"/>
                </a:solidFill>
              </a:rPr>
              <a:t>Office of Research and </a:t>
            </a:r>
            <a:r>
              <a:rPr lang="en-US" sz="900" b="1" dirty="0" smtClean="0">
                <a:solidFill>
                  <a:schemeClr val="bg1"/>
                </a:solidFill>
              </a:rPr>
              <a:t>Development</a:t>
            </a:r>
          </a:p>
          <a:p>
            <a:pPr>
              <a:lnSpc>
                <a:spcPct val="90000"/>
              </a:lnSpc>
            </a:pPr>
            <a:r>
              <a:rPr lang="en-US" sz="900" b="1" dirty="0" smtClean="0">
                <a:solidFill>
                  <a:schemeClr val="bg1"/>
                </a:solidFill>
              </a:rPr>
              <a:t>National Center for Environmental Assessment</a:t>
            </a:r>
            <a:endParaRPr lang="en-US" sz="900" dirty="0" smtClean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629400" y="6224588"/>
            <a:ext cx="1905000" cy="228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9/29/2012</a:t>
            </a:r>
          </a:p>
        </p:txBody>
      </p:sp>
      <p:pic>
        <p:nvPicPr>
          <p:cNvPr id="7197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936" y="3483864"/>
            <a:ext cx="5410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3) Nested Loops To Build Complex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dirty="0" smtClean="0"/>
              <a:t>Bad</a:t>
            </a:r>
          </a:p>
          <a:p>
            <a:pPr marL="97155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Never put a query inside of a loop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dirty="0" smtClean="0"/>
              <a:t>Good</a:t>
            </a:r>
          </a:p>
          <a:p>
            <a:pPr marL="97155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Build your queries with joins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dirty="0" smtClean="0"/>
              <a:t>Good or Bad?</a:t>
            </a:r>
          </a:p>
          <a:p>
            <a:pPr marL="97155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Never say never (an exception to number 1)</a:t>
            </a:r>
          </a:p>
          <a:p>
            <a:pPr marL="971550" lvl="1" indent="-51435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An example of nesting queries in loops</a:t>
            </a:r>
          </a:p>
          <a:p>
            <a:pPr marL="571500" indent="-514350" eaLnBrk="1" fontAlgn="auto" hangingPunct="1">
              <a:spcAft>
                <a:spcPts val="0"/>
              </a:spcAft>
              <a:buFont typeface="+mj-lt"/>
              <a:buAutoNum type="alphaLcPeriod"/>
              <a:defRPr/>
            </a:pPr>
            <a:r>
              <a:rPr lang="en-US" dirty="0" smtClean="0"/>
              <a:t>Same as c, but no nesting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93F34-82E1-4967-958D-07139AEC7A55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269" name="TextBox 23"/>
          <p:cNvSpPr txBox="1">
            <a:spLocks noChangeArrowheads="1"/>
          </p:cNvSpPr>
          <p:nvPr/>
        </p:nvSpPr>
        <p:spPr bwMode="auto">
          <a:xfrm>
            <a:off x="2438400" y="6248400"/>
            <a:ext cx="346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  <a:hlinkClick r:id="rId2"/>
              </a:rPr>
              <a:t>http://localhost/looping/index.cfm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4) Building Better Output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lphaLcPeriod"/>
            </a:pPr>
            <a:r>
              <a:rPr lang="en-US" dirty="0" smtClean="0"/>
              <a:t>Simple Output</a:t>
            </a:r>
          </a:p>
          <a:p>
            <a:pPr marL="514350" indent="-514350" eaLnBrk="1" hangingPunct="1">
              <a:buFont typeface="Calibri" pitchFamily="34" charset="0"/>
              <a:buAutoNum type="alphaLcPeriod"/>
            </a:pPr>
            <a:r>
              <a:rPr lang="en-US" dirty="0" smtClean="0"/>
              <a:t>Making Bookmarks with &lt;cfsavecontent&gt;</a:t>
            </a:r>
          </a:p>
          <a:p>
            <a:pPr marL="514350" indent="-514350" eaLnBrk="1" hangingPunct="1">
              <a:buFont typeface="Calibri" pitchFamily="34" charset="0"/>
              <a:buAutoNum type="alphaLcPeriod"/>
            </a:pPr>
            <a:r>
              <a:rPr lang="en-US" dirty="0" smtClean="0"/>
              <a:t>Pagination with query of 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CC9407-38D3-451A-9F2E-1C8D38538B49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293" name="TextBox 23"/>
          <p:cNvSpPr txBox="1">
            <a:spLocks noChangeArrowheads="1"/>
          </p:cNvSpPr>
          <p:nvPr/>
        </p:nvSpPr>
        <p:spPr bwMode="auto">
          <a:xfrm>
            <a:off x="2438400" y="6248400"/>
            <a:ext cx="346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  <a:hlinkClick r:id="rId3"/>
              </a:rPr>
              <a:t>http://localhost/looping/index.cfm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5) Advanced Queries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lphaLcPeriod"/>
            </a:pPr>
            <a:r>
              <a:rPr lang="en-US" dirty="0" smtClean="0"/>
              <a:t>Using aggregate functions</a:t>
            </a:r>
          </a:p>
          <a:p>
            <a:pPr marL="514350" indent="-514350" eaLnBrk="1" hangingPunct="1">
              <a:buFont typeface="Calibri" pitchFamily="34" charset="0"/>
              <a:buAutoNum type="alphaLcPeriod"/>
            </a:pPr>
            <a:r>
              <a:rPr lang="en-US" dirty="0" smtClean="0"/>
              <a:t>Using </a:t>
            </a:r>
            <a:r>
              <a:rPr lang="en-US" dirty="0" err="1" smtClean="0"/>
              <a:t>subselects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CC9407-38D3-451A-9F2E-1C8D38538B49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293" name="TextBox 23"/>
          <p:cNvSpPr txBox="1">
            <a:spLocks noChangeArrowheads="1"/>
          </p:cNvSpPr>
          <p:nvPr/>
        </p:nvSpPr>
        <p:spPr bwMode="auto">
          <a:xfrm>
            <a:off x="2438400" y="6248400"/>
            <a:ext cx="346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  <a:hlinkClick r:id="rId3"/>
              </a:rPr>
              <a:t>http://localhost/looping/index.cfm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Other Query Tags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CFDIRECTORY (index.cfm)</a:t>
            </a:r>
            <a:endParaRPr lang="en-US" dirty="0" smtClean="0"/>
          </a:p>
          <a:p>
            <a:pPr eaLnBrk="1" hangingPunct="1"/>
            <a:r>
              <a:rPr lang="en-US" dirty="0" smtClean="0"/>
              <a:t>CFSEARCH (Example 6)</a:t>
            </a:r>
          </a:p>
          <a:p>
            <a:pPr eaLnBrk="1" hangingPunct="1"/>
            <a:r>
              <a:rPr lang="en-US" dirty="0" smtClean="0"/>
              <a:t>CFFTP</a:t>
            </a:r>
          </a:p>
          <a:p>
            <a:pPr eaLnBrk="1" hangingPunct="1"/>
            <a:r>
              <a:rPr lang="en-US" dirty="0" smtClean="0"/>
              <a:t>&lt;more from the audience….&gt;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E4BD3-9C5A-4F46-A083-ECA1BEAB68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2438400" y="6248400"/>
            <a:ext cx="346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  <a:hlinkClick r:id="rId2"/>
              </a:rPr>
              <a:t>http://localhost/looping/index.cfm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My Goal:  4 ½ stars</a:t>
            </a:r>
          </a:p>
        </p:txBody>
      </p:sp>
      <p:pic>
        <p:nvPicPr>
          <p:cNvPr id="14339" name="Content Placeholder 3" descr="star_rating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647" y="1752600"/>
            <a:ext cx="3797300" cy="393541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ED5BF-6B01-4C87-94D6-0A5EECD5EEA0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2362200" y="5953125"/>
            <a:ext cx="40901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Source:  </a:t>
            </a:r>
            <a:r>
              <a:rPr lang="en-US" dirty="0">
                <a:latin typeface="Calibri" pitchFamily="34" charset="0"/>
                <a:hlinkClick r:id="rId3"/>
              </a:rPr>
              <a:t>http://xkcd.com/1098/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Good Tools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collapsable.cfm for debugging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2"/>
              </a:rPr>
              <a:t>http://code.google.com/p/coldfusion-debug/source/browse/trunk/collapsable.cfm?r=26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Clipboard caching tools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clcl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hlinkClick r:id="rId3"/>
              </a:rPr>
              <a:t>http://www.nakka.com/soft/clcl/index_eng.html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Ethervane echo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hlinkClick r:id="rId4"/>
              </a:rPr>
              <a:t>http://www.donationcoder.com/forum/index.php?topic=27849.0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C9825-3E22-45E6-8B5D-87533AC7DD6E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Me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Gerry Gurevich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2"/>
              </a:rPr>
              <a:t>gerry.gurevich@gmail.com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hlinkClick r:id="rId3"/>
              </a:rPr>
              <a:t>gurevich.gerald@epa.gov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@GerryGurevich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Current Position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Technical Information Specialist, U. S. EPA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Technical Lead for </a:t>
            </a:r>
            <a:r>
              <a:rPr lang="en-US" dirty="0" smtClean="0">
                <a:hlinkClick r:id="rId4"/>
              </a:rPr>
              <a:t>HERO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Previous Work History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Lockheed Martin contracts for EPA and NIEHS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SRA contract for NIEHS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Back to Lockheed Martin contract for EPA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61412-B2E6-490F-97F7-E9E955081199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About This Presentation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Beginner</a:t>
            </a:r>
          </a:p>
          <a:p>
            <a:pPr lvl="1" eaLnBrk="1" hangingPunct="1"/>
            <a:r>
              <a:rPr lang="en-US" dirty="0" smtClean="0"/>
              <a:t>About the CFQUERY tag</a:t>
            </a:r>
          </a:p>
          <a:p>
            <a:pPr lvl="1" eaLnBrk="1" hangingPunct="1"/>
            <a:r>
              <a:rPr lang="en-US" dirty="0" smtClean="0"/>
              <a:t>About the CFOUTPUT tag</a:t>
            </a:r>
          </a:p>
          <a:p>
            <a:pPr eaLnBrk="1" hangingPunct="1"/>
            <a:r>
              <a:rPr lang="en-US" dirty="0" smtClean="0"/>
              <a:t>Intermediate</a:t>
            </a:r>
          </a:p>
          <a:p>
            <a:pPr lvl="1" eaLnBrk="1" hangingPunct="1"/>
            <a:r>
              <a:rPr lang="en-US" dirty="0" smtClean="0"/>
              <a:t>Using Ordering and Grouping</a:t>
            </a:r>
          </a:p>
          <a:p>
            <a:pPr eaLnBrk="1" hangingPunct="1"/>
            <a:r>
              <a:rPr lang="en-US" dirty="0" smtClean="0"/>
              <a:t>Advanced</a:t>
            </a:r>
          </a:p>
          <a:p>
            <a:pPr lvl="1" eaLnBrk="1" hangingPunct="1"/>
            <a:r>
              <a:rPr lang="en-US" dirty="0" smtClean="0"/>
              <a:t>Putting more into a query</a:t>
            </a:r>
          </a:p>
          <a:p>
            <a:pPr lvl="1" eaLnBrk="1" hangingPunct="1"/>
            <a:r>
              <a:rPr lang="en-US" dirty="0" smtClean="0"/>
              <a:t>Getting more out of a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EDF5C-344A-4D2A-96C4-D549753D9B43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A Brief Word About</a:t>
            </a:r>
            <a:br>
              <a:rPr lang="en-US" dirty="0" smtClean="0"/>
            </a:br>
            <a:r>
              <a:rPr lang="en-US" sz="2200" dirty="0" smtClean="0"/>
              <a:t>Computer Science V. Computer Engineering</a:t>
            </a:r>
            <a:endParaRPr lang="en-US" sz="2200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Science</a:t>
            </a:r>
          </a:p>
          <a:p>
            <a:pPr lvl="1" eaLnBrk="1" hangingPunct="1"/>
            <a:r>
              <a:rPr lang="en-US" dirty="0" smtClean="0"/>
              <a:t>Facts</a:t>
            </a:r>
          </a:p>
          <a:p>
            <a:pPr lvl="1" eaLnBrk="1" hangingPunct="1"/>
            <a:r>
              <a:rPr lang="en-US" dirty="0" smtClean="0"/>
              <a:t>Truth</a:t>
            </a:r>
          </a:p>
          <a:p>
            <a:pPr lvl="1" eaLnBrk="1" hangingPunct="1"/>
            <a:r>
              <a:rPr lang="en-US" dirty="0" smtClean="0"/>
              <a:t>Precision</a:t>
            </a:r>
          </a:p>
          <a:p>
            <a:pPr eaLnBrk="1" hangingPunct="1"/>
            <a:r>
              <a:rPr lang="en-US" dirty="0" smtClean="0"/>
              <a:t>Engineering</a:t>
            </a:r>
          </a:p>
          <a:p>
            <a:pPr lvl="1" eaLnBrk="1" hangingPunct="1"/>
            <a:r>
              <a:rPr lang="en-US" dirty="0" smtClean="0"/>
              <a:t>Tradeoffs</a:t>
            </a:r>
          </a:p>
          <a:p>
            <a:pPr lvl="1" eaLnBrk="1" hangingPunct="1"/>
            <a:r>
              <a:rPr lang="en-US" dirty="0" smtClean="0"/>
              <a:t>Truthiness</a:t>
            </a:r>
          </a:p>
          <a:p>
            <a:pPr lvl="1" eaLnBrk="1" hangingPunct="1"/>
            <a:r>
              <a:rPr lang="en-US" dirty="0" smtClean="0"/>
              <a:t>Good Enough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F1AEB-14CE-4038-BB69-587056A5F3E3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5842" name="Picture 2" descr="http://inclosing.net/wp-content/uploads/2011/08/spy-vs-sp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600200"/>
            <a:ext cx="2273768" cy="2209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429000" y="4953000"/>
            <a:ext cx="4800600" cy="4001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Application Development Lives Here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209800" y="3733800"/>
            <a:ext cx="2133600" cy="12192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/>
              <a:t>	&lt;cfquery </a:t>
            </a:r>
          </a:p>
          <a:p>
            <a:pPr lvl="1" eaLnBrk="1" hangingPunct="1">
              <a:buFont typeface="Arial" charset="0"/>
              <a:buNone/>
            </a:pPr>
            <a:r>
              <a:rPr lang="en-US" dirty="0" smtClean="0"/>
              <a:t>	name = "</a:t>
            </a:r>
            <a:r>
              <a:rPr lang="en-US" i="1" dirty="0" smtClean="0"/>
              <a:t>query name</a:t>
            </a:r>
            <a:r>
              <a:rPr lang="en-US" dirty="0" smtClean="0"/>
              <a:t>“</a:t>
            </a:r>
          </a:p>
          <a:p>
            <a:pPr lvl="1" eaLnBrk="1" hangingPunct="1">
              <a:buFont typeface="Arial" charset="0"/>
              <a:buNone/>
            </a:pPr>
            <a:r>
              <a:rPr lang="en-US" dirty="0" smtClean="0"/>
              <a:t>	dataSource = "</a:t>
            </a:r>
            <a:r>
              <a:rPr lang="en-US" i="1" dirty="0" smtClean="0"/>
              <a:t>data source name</a:t>
            </a:r>
            <a:r>
              <a:rPr lang="en-US" dirty="0" smtClean="0"/>
              <a:t>" </a:t>
            </a:r>
          </a:p>
          <a:p>
            <a:pPr lvl="1" eaLnBrk="1" hangingPunct="1">
              <a:buFont typeface="Arial" charset="0"/>
              <a:buNone/>
            </a:pPr>
            <a:r>
              <a:rPr lang="en-US" dirty="0" smtClean="0"/>
              <a:t>	dbtype = "</a:t>
            </a:r>
            <a:r>
              <a:rPr lang="en-US" i="1" dirty="0" smtClean="0"/>
              <a:t>query</a:t>
            </a:r>
            <a:r>
              <a:rPr lang="en-US" dirty="0" smtClean="0"/>
              <a:t>" </a:t>
            </a:r>
          </a:p>
          <a:p>
            <a:pPr lvl="1" eaLnBrk="1" hangingPunct="1">
              <a:buFont typeface="Arial" charset="0"/>
              <a:buNone/>
            </a:pPr>
            <a:r>
              <a:rPr lang="en-US" dirty="0" smtClean="0"/>
              <a:t>	result = "</a:t>
            </a:r>
            <a:r>
              <a:rPr lang="en-US" i="1" dirty="0" smtClean="0"/>
              <a:t>result name</a:t>
            </a:r>
            <a:r>
              <a:rPr lang="en-US" dirty="0" smtClean="0"/>
              <a:t>" &gt;</a:t>
            </a:r>
          </a:p>
          <a:p>
            <a:pPr lvl="1" eaLnBrk="1" hangingPunct="1">
              <a:buFont typeface="Arial" charset="0"/>
              <a:buNone/>
            </a:pPr>
            <a:r>
              <a:rPr lang="en-US" dirty="0" smtClean="0"/>
              <a:t>sql statement here</a:t>
            </a:r>
          </a:p>
          <a:p>
            <a:pPr lvl="1" eaLnBrk="1" hangingPunct="1">
              <a:buFont typeface="Arial" charset="0"/>
              <a:buNone/>
            </a:pPr>
            <a:r>
              <a:rPr lang="en-US" dirty="0" smtClean="0"/>
              <a:t>&lt;/cfquery&gt;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02A863-578B-498F-88DE-75DEF38F49E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Code Samples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hlinkClick r:id="rId2"/>
              </a:rPr>
              <a:t>http://localhost/looping/index.cfm</a:t>
            </a:r>
            <a:endParaRPr lang="en-US" dirty="0" smtClean="0"/>
          </a:p>
          <a:p>
            <a:pPr eaLnBrk="1" hangingPunct="1"/>
            <a:r>
              <a:rPr lang="en-US" dirty="0" smtClean="0"/>
              <a:t>Task Management App</a:t>
            </a:r>
          </a:p>
          <a:p>
            <a:pPr eaLnBrk="1" hangingPunct="1"/>
            <a:r>
              <a:rPr lang="en-US" dirty="0" smtClean="0"/>
              <a:t>Interrupt and ask questions at any time during this presentation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95CB3-F45E-4341-A1E1-D1B48D6D64A4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3794" name="Picture 2" descr="http://www.japanfocus.org/data/11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581400"/>
            <a:ext cx="3276600" cy="19784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F3C2C-B771-4D7E-A4AD-6E9D1CCCCBFD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0"/>
            <a:ext cx="937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1) A Very Simple Query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&lt;cfquery </a:t>
            </a:r>
            <a:r>
              <a:rPr lang="en-US" b="1" dirty="0" smtClean="0">
                <a:solidFill>
                  <a:srgbClr val="FF0000"/>
                </a:solidFill>
              </a:rPr>
              <a:t>result</a:t>
            </a:r>
            <a:r>
              <a:rPr lang="en-US" dirty="0" smtClean="0"/>
              <a:t>="</a:t>
            </a:r>
            <a:r>
              <a:rPr lang="en-US" b="1" dirty="0" smtClean="0">
                <a:solidFill>
                  <a:srgbClr val="FF0000"/>
                </a:solidFill>
              </a:rPr>
              <a:t>qry</a:t>
            </a:r>
            <a:r>
              <a:rPr lang="en-US" dirty="0" smtClean="0"/>
              <a:t>"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	name</a:t>
            </a:r>
            <a:r>
              <a:rPr lang="en-US" dirty="0" smtClean="0"/>
              <a:t>= "</a:t>
            </a:r>
            <a:r>
              <a:rPr lang="en-US" b="1" dirty="0" smtClean="0">
                <a:solidFill>
                  <a:srgbClr val="FF0000"/>
                </a:solidFill>
              </a:rPr>
              <a:t>qryPerson</a:t>
            </a:r>
            <a:r>
              <a:rPr lang="en-US" dirty="0" smtClean="0"/>
              <a:t>" datasource="#application.dsn#" 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		select * from tbl_person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&lt;/cfquery&gt;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&lt;cfdump var="#qry#" label="qry" /&gt;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&lt;cfdump var="#qryperson#" label="qryperson" /&gt;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58F72-7E8C-4806-8093-D539B0591D42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2286000"/>
            <a:ext cx="2286000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429000" y="1752600"/>
            <a:ext cx="23622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23"/>
          <p:cNvSpPr txBox="1">
            <a:spLocks noChangeArrowheads="1"/>
          </p:cNvSpPr>
          <p:nvPr/>
        </p:nvSpPr>
        <p:spPr bwMode="auto">
          <a:xfrm>
            <a:off x="2438400" y="6248400"/>
            <a:ext cx="346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  <a:hlinkClick r:id="rId2"/>
              </a:rPr>
              <a:t>http://localhost/looping/index.cfm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1675" y="1219200"/>
            <a:ext cx="33623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2) A Better Query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&lt;cfquery name= "qryPerson" datasource="#application.dsn#" 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select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person_id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, name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from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tbl_person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order by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name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&lt;/cfquery&gt;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767184-F3EB-4E10-BE2E-38173B9C5CF2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638800" y="1600200"/>
            <a:ext cx="2819400" cy="342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/>
              <a:t>	2 -- Dan </a:t>
            </a:r>
            <a:br>
              <a:rPr lang="en-US" sz="2400" dirty="0"/>
            </a:br>
            <a:r>
              <a:rPr lang="en-US" sz="2400" dirty="0"/>
              <a:t>8 -- Debra </a:t>
            </a:r>
            <a:br>
              <a:rPr lang="en-US" sz="2400" dirty="0"/>
            </a:br>
            <a:r>
              <a:rPr lang="en-US" sz="2400" dirty="0"/>
              <a:t>7 -- Ellen </a:t>
            </a:r>
            <a:br>
              <a:rPr lang="en-US" sz="2400" dirty="0"/>
            </a:br>
            <a:r>
              <a:rPr lang="en-US" sz="2400" dirty="0"/>
              <a:t>1 -- Gerry </a:t>
            </a:r>
            <a:br>
              <a:rPr lang="en-US" sz="2400" dirty="0"/>
            </a:br>
            <a:r>
              <a:rPr lang="en-US" sz="2400" dirty="0"/>
              <a:t>5 -- Jay </a:t>
            </a:r>
            <a:br>
              <a:rPr lang="en-US" sz="2400" dirty="0"/>
            </a:br>
            <a:r>
              <a:rPr lang="en-US" sz="2400" dirty="0"/>
              <a:t>3 -- Jim </a:t>
            </a:r>
            <a:br>
              <a:rPr lang="en-US" sz="2400" dirty="0"/>
            </a:br>
            <a:r>
              <a:rPr lang="en-US" sz="2400" dirty="0"/>
              <a:t>4 -- Rolando </a:t>
            </a:r>
            <a:br>
              <a:rPr lang="en-US" sz="2400" dirty="0"/>
            </a:br>
            <a:r>
              <a:rPr lang="en-US" sz="2400" dirty="0"/>
              <a:t>10 -- Ryan </a:t>
            </a:r>
            <a:br>
              <a:rPr lang="en-US" sz="2400" dirty="0"/>
            </a:br>
            <a:r>
              <a:rPr lang="en-US" sz="2400" dirty="0"/>
              <a:t>6 -- Shane </a:t>
            </a:r>
            <a:endParaRPr lang="en-US" sz="3200" dirty="0">
              <a:solidFill>
                <a:schemeClr val="tx1"/>
              </a:solidFill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246" name="TextBox 9"/>
          <p:cNvSpPr txBox="1">
            <a:spLocks noChangeArrowheads="1"/>
          </p:cNvSpPr>
          <p:nvPr/>
        </p:nvSpPr>
        <p:spPr bwMode="auto">
          <a:xfrm>
            <a:off x="2438400" y="6248400"/>
            <a:ext cx="3468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  <a:hlinkClick r:id="rId2"/>
              </a:rPr>
              <a:t>http://localhost/looping/index.cfm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TitleSlide_OptionC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PPTTitleSlide_OptionC_Template</Template>
  <TotalTime>341</TotalTime>
  <Words>321</Words>
  <Application>Microsoft Office PowerPoint</Application>
  <PresentationFormat>On-screen Show (4:3)</PresentationFormat>
  <Paragraphs>121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PPTTitleSlide_OptionC_Template</vt:lpstr>
      <vt:lpstr>Looping And Grouping A session on good SQL and efficient looping using CFOUTPUT</vt:lpstr>
      <vt:lpstr>About Me</vt:lpstr>
      <vt:lpstr>About This Presentation</vt:lpstr>
      <vt:lpstr> A Brief Word About Computer Science V. Computer Engineering</vt:lpstr>
      <vt:lpstr>Basics</vt:lpstr>
      <vt:lpstr>Code Samples</vt:lpstr>
      <vt:lpstr>Slide 6</vt:lpstr>
      <vt:lpstr>1) A Very Simple Query</vt:lpstr>
      <vt:lpstr>2) A Better Query</vt:lpstr>
      <vt:lpstr>3) Nested Loops To Build Complex Reports</vt:lpstr>
      <vt:lpstr>4) Building Better Output</vt:lpstr>
      <vt:lpstr>5) Advanced Queries</vt:lpstr>
      <vt:lpstr>Other Query Tags</vt:lpstr>
      <vt:lpstr>My Goal:  4 ½ stars</vt:lpstr>
      <vt:lpstr>Some Good Tools</vt:lpstr>
    </vt:vector>
  </TitlesOfParts>
  <Company>US-EPA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And Grouping A session on good SQL and efficient Looping using CFOUTPUT</dc:title>
  <dc:creator>Gurevich, Gerald</dc:creator>
  <cp:lastModifiedBy>Gurevich, Gerald</cp:lastModifiedBy>
  <cp:revision>7</cp:revision>
  <cp:lastPrinted>2006-09-22T17:41:18Z</cp:lastPrinted>
  <dcterms:created xsi:type="dcterms:W3CDTF">2012-09-28T17:28:42Z</dcterms:created>
  <dcterms:modified xsi:type="dcterms:W3CDTF">2012-09-29T04:06:55Z</dcterms:modified>
</cp:coreProperties>
</file>