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places-ap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6804-D022-4886-95FB-4B18B992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battle of </a:t>
            </a:r>
            <a:r>
              <a:rPr lang="en-IN" dirty="0" err="1"/>
              <a:t>neighborhoods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7B86-F468-45C7-A9AE-55186C932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Prospects of a Indian Restaurant in Toronto, Canada</a:t>
            </a:r>
          </a:p>
          <a:p>
            <a:endParaRPr lang="en-US" b="1" dirty="0"/>
          </a:p>
          <a:p>
            <a:r>
              <a:rPr lang="en-US" b="1" dirty="0"/>
              <a:t>For </a:t>
            </a:r>
            <a:r>
              <a:rPr lang="en-US" b="1" dirty="0" err="1"/>
              <a:t>hsb</a:t>
            </a:r>
            <a:r>
              <a:rPr lang="en-US" b="1" dirty="0"/>
              <a:t> India (p) ltd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3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5BC2E8-446F-43E1-922F-9DD19BF8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/>
              <a:t>Indian Restaurants in those top 5 neighborhoods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66399-AB42-4DA9-9C7E-AC8FC93A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744" y="645517"/>
            <a:ext cx="4902512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1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7BBBF-C1DB-4B1F-BF14-C504BB4C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57" y="648929"/>
            <a:ext cx="6272981" cy="3736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Clustering – top 5 neighborhood along with the top 5 most common venues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466B-BE55-4079-9315-A7B1B643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643" y="629265"/>
            <a:ext cx="2653003" cy="55852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50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1A680-8428-4150-B63A-DC106964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K-Means clustering -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94BE4-FA40-4015-BE36-04234D0D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61" r="1" b="25866"/>
          <a:stretch/>
        </p:blipFill>
        <p:spPr>
          <a:xfrm>
            <a:off x="922867" y="645517"/>
            <a:ext cx="10346266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09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4ADB-592F-4769-8CA1-19D88AF2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85"/>
            <a:ext cx="10131425" cy="145626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0B876-EF0E-4586-B1D7-D8E8B978BCB1}"/>
              </a:ext>
            </a:extLst>
          </p:cNvPr>
          <p:cNvSpPr txBox="1"/>
          <p:nvPr/>
        </p:nvSpPr>
        <p:spPr>
          <a:xfrm>
            <a:off x="849574" y="1462552"/>
            <a:ext cx="98038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results of the exploratory data analysis and clustering are:</a:t>
            </a:r>
          </a:p>
          <a:p>
            <a:endParaRPr lang="en-US" dirty="0"/>
          </a:p>
          <a:p>
            <a:r>
              <a:rPr lang="en-US" dirty="0"/>
              <a:t>Japanese Restaurants tops the chart in the top 5 neighborhoods. </a:t>
            </a:r>
          </a:p>
          <a:p>
            <a:r>
              <a:rPr lang="en-US" dirty="0"/>
              <a:t>Indian Restaurant is one of the top 10 venue in St. James Town and presence in Church and Wellesley and Adelaide, King, Richmond neighborhoods. </a:t>
            </a:r>
          </a:p>
          <a:p>
            <a:endParaRPr lang="en-US" dirty="0"/>
          </a:p>
          <a:p>
            <a:r>
              <a:rPr lang="en-US" dirty="0"/>
              <a:t>Popular restaurants in each neighborhood:</a:t>
            </a:r>
            <a:br>
              <a:rPr lang="en-US" dirty="0"/>
            </a:br>
            <a:r>
              <a:rPr lang="en-US" dirty="0"/>
              <a:t>1. St. James Town: Italian, American, Japanese</a:t>
            </a:r>
            <a:br>
              <a:rPr lang="en-US" dirty="0"/>
            </a:br>
            <a:r>
              <a:rPr lang="en-US" dirty="0"/>
              <a:t>2. Chinatown, Grange Park, Kensington Market: Vietnamese, Chinese</a:t>
            </a:r>
            <a:br>
              <a:rPr lang="en-US" dirty="0"/>
            </a:br>
            <a:r>
              <a:rPr lang="en-US" dirty="0"/>
              <a:t>3. Church and Wellesley: Japanese</a:t>
            </a:r>
            <a:br>
              <a:rPr lang="en-US" dirty="0"/>
            </a:br>
            <a:r>
              <a:rPr lang="en-US" dirty="0"/>
              <a:t>4. Adelaide, King, Richmond: American, Thai</a:t>
            </a:r>
            <a:br>
              <a:rPr lang="en-US" dirty="0"/>
            </a:br>
            <a:r>
              <a:rPr lang="en-US" dirty="0"/>
              <a:t>5. Commerce Court, Victoria Hotel: American, Thai, Japanese </a:t>
            </a:r>
          </a:p>
          <a:p>
            <a:endParaRPr lang="en-US" dirty="0"/>
          </a:p>
          <a:p>
            <a:r>
              <a:rPr lang="en-US" dirty="0"/>
              <a:t>It is very important to note that Clusters 1, 3 and 4 are the most suitable locations to open a brand Indian Restaurant.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9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91FF-A8EF-4E41-93F8-B0CCBF0A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E8E76-FE76-4A7A-B925-F45611E0D93E}"/>
              </a:ext>
            </a:extLst>
          </p:cNvPr>
          <p:cNvSpPr txBox="1"/>
          <p:nvPr/>
        </p:nvSpPr>
        <p:spPr>
          <a:xfrm>
            <a:off x="772998" y="1197204"/>
            <a:ext cx="10131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Wikipedia page (</a:t>
            </a:r>
            <a:r>
              <a:rPr lang="pt-BR" dirty="0">
                <a:hlinkClick r:id="rId2"/>
              </a:rPr>
              <a:t>https://en.wikipedia.org/wiki/List_of_postal_codes_of_Canada:_M</a:t>
            </a:r>
            <a:r>
              <a:rPr lang="pt-BR" dirty="0"/>
              <a:t>) has </a:t>
            </a:r>
            <a:r>
              <a:rPr lang="en-US" dirty="0"/>
              <a:t>Postal codes beginning with M are located within the City of Toronto in the province of Ontario.</a:t>
            </a:r>
          </a:p>
          <a:p>
            <a:endParaRPr lang="en-US" dirty="0"/>
          </a:p>
          <a:p>
            <a:r>
              <a:rPr lang="en-US" dirty="0"/>
              <a:t>Latitude and Longitude (the geographical coordinates) of each postal code accessed from </a:t>
            </a:r>
            <a:r>
              <a:rPr lang="en-US" dirty="0">
                <a:hlinkClick r:id="rId3"/>
              </a:rPr>
              <a:t>http://cocl.us/Geospatial_data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Foursquare API </a:t>
            </a:r>
            <a:r>
              <a:rPr lang="en-US" dirty="0">
                <a:hlinkClick r:id="rId4"/>
              </a:rPr>
              <a:t>https://developer.foursquare.com/places-api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01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27932-568C-47AB-B97E-B1F57086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Description of the Problem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DC05B-662C-4EE2-8110-04341047D497}"/>
              </a:ext>
            </a:extLst>
          </p:cNvPr>
          <p:cNvSpPr txBox="1"/>
          <p:nvPr/>
        </p:nvSpPr>
        <p:spPr>
          <a:xfrm>
            <a:off x="685802" y="1084083"/>
            <a:ext cx="6282266" cy="4707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/>
              <a:t>A restaurant is a business which prepares and serves food and drink to customers.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Owning a restaurant …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/>
              <a:t>Has fair share of responsibilities that require you to be on your feet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/>
              <a:t>Needs an accessible location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/>
              <a:t>A theme or style that appeals to a broad range of customers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/>
              <a:t>A solid menu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/>
              <a:t>First move is very important, thereby choice of location is very important.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/>
              <a:t>HSB India (P) Ltd., plan to choose the correct location to start its first restaurant in Toronto, Canada. </a:t>
            </a:r>
          </a:p>
        </p:txBody>
      </p:sp>
      <p:pic>
        <p:nvPicPr>
          <p:cNvPr id="1026" name="Picture 2" descr="Image result for restaurant">
            <a:extLst>
              <a:ext uri="{FF2B5EF4-FFF2-40B4-BE49-F238E27FC236}">
                <a16:creationId xmlns:a16="http://schemas.microsoft.com/office/drawing/2014/main" id="{1C4D99E0-5844-46FC-B51D-2231AD36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936" y="2244416"/>
            <a:ext cx="3445714" cy="229296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5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259B-8326-4F7A-99C7-8A27EBED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75" y="270584"/>
            <a:ext cx="6998920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Prospects of a Indian Restaurant in Toronto, Canada</a:t>
            </a:r>
            <a:endParaRPr lang="en-US" sz="3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16974-8B39-4A82-8689-B62E0E901C7C}"/>
              </a:ext>
            </a:extLst>
          </p:cNvPr>
          <p:cNvSpPr txBox="1"/>
          <p:nvPr/>
        </p:nvSpPr>
        <p:spPr>
          <a:xfrm>
            <a:off x="422404" y="1381808"/>
            <a:ext cx="7422331" cy="4741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600" dirty="0"/>
              <a:t>Toronto, Canada's largest city is consistently rated among the world’s top most </a:t>
            </a:r>
            <a:r>
              <a:rPr lang="en-US" sz="1600" dirty="0" err="1"/>
              <a:t>liveable</a:t>
            </a:r>
            <a:r>
              <a:rPr lang="en-US" sz="1600" dirty="0"/>
              <a:t> cities. 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600" dirty="0"/>
              <a:t>Toronto boasts … </a:t>
            </a:r>
          </a:p>
          <a:p>
            <a:pPr marL="628650" lvl="1" indent="-1714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 multicultural population</a:t>
            </a:r>
          </a:p>
          <a:p>
            <a:pPr marL="628650" lvl="1" indent="-1714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diverse neighborhoods </a:t>
            </a:r>
          </a:p>
          <a:p>
            <a:pPr marL="628650" lvl="1" indent="-1714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world class cultural attractions,</a:t>
            </a:r>
          </a:p>
          <a:p>
            <a:pPr marL="628650" lvl="1" indent="-1714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Entertainment</a:t>
            </a:r>
          </a:p>
          <a:p>
            <a:pPr marL="628650" lvl="1" indent="-1714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dining and shopping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600" dirty="0"/>
              <a:t>As it is highly developed city so cost of doing business is also one of the highest. Thus, any new business venture or expansion needs to be analyzed carefully. 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600" dirty="0"/>
              <a:t>Help in reduction of risk and the Return on Investment will be reasonable.</a:t>
            </a:r>
          </a:p>
        </p:txBody>
      </p:sp>
      <p:pic>
        <p:nvPicPr>
          <p:cNvPr id="2052" name="Picture 4" descr="Image result for toronto canada tourist attractions">
            <a:extLst>
              <a:ext uri="{FF2B5EF4-FFF2-40B4-BE49-F238E27FC236}">
                <a16:creationId xmlns:a16="http://schemas.microsoft.com/office/drawing/2014/main" id="{53C47AC9-991C-4A80-9001-EC8B32384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2" r="7339" b="-1"/>
          <a:stretch/>
        </p:blipFill>
        <p:spPr bwMode="auto"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74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Image result for Toronto canada">
            <a:extLst>
              <a:ext uri="{FF2B5EF4-FFF2-40B4-BE49-F238E27FC236}">
                <a16:creationId xmlns:a16="http://schemas.microsoft.com/office/drawing/2014/main" id="{6BEFC0D2-9BA2-4444-88DD-ED7457C07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r="10921" b="-2"/>
          <a:stretch/>
        </p:blipFill>
        <p:spPr bwMode="auto"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1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1E98-1503-425B-8610-41276B86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72" y="0"/>
            <a:ext cx="10131425" cy="1456267"/>
          </a:xfrm>
        </p:spPr>
        <p:txBody>
          <a:bodyPr/>
          <a:lstStyle/>
          <a:p>
            <a:r>
              <a:rPr lang="en-IN" dirty="0"/>
              <a:t>Data required for exploratory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9392C-49E6-44D5-82DC-665C9F3DAE02}"/>
              </a:ext>
            </a:extLst>
          </p:cNvPr>
          <p:cNvSpPr txBox="1"/>
          <p:nvPr/>
        </p:nvSpPr>
        <p:spPr>
          <a:xfrm>
            <a:off x="685801" y="1660514"/>
            <a:ext cx="9615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Neighborhood has a total of 11 boroughs and 103 neighborhoods. In order to </a:t>
            </a:r>
            <a:r>
              <a:rPr lang="en-US" dirty="0" err="1"/>
              <a:t>segement</a:t>
            </a:r>
            <a:r>
              <a:rPr lang="en-US" dirty="0"/>
              <a:t> the neighborhoods and explore them, we will essentially need a dataset that contains the 11 boroughs and the neighborhoods that exist in each borough as well as the latitude and </a:t>
            </a:r>
            <a:r>
              <a:rPr lang="en-US" dirty="0" err="1"/>
              <a:t>logitude</a:t>
            </a:r>
            <a:r>
              <a:rPr lang="en-US" dirty="0"/>
              <a:t> coordinates of each neighborhood.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1DD3E-7A2E-4485-9D70-398B550BA9B3}"/>
              </a:ext>
            </a:extLst>
          </p:cNvPr>
          <p:cNvSpPr txBox="1"/>
          <p:nvPr/>
        </p:nvSpPr>
        <p:spPr>
          <a:xfrm>
            <a:off x="1018095" y="3110845"/>
            <a:ext cx="7154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Wikipedia page (</a:t>
            </a:r>
            <a:r>
              <a:rPr lang="pt-BR" dirty="0">
                <a:hlinkClick r:id="rId2"/>
              </a:rPr>
              <a:t>https://en.wikipedia.org/wiki/List_of_postal_codes_of_Canada:_M</a:t>
            </a:r>
            <a:r>
              <a:rPr lang="pt-BR" dirty="0"/>
              <a:t>) has </a:t>
            </a:r>
            <a:r>
              <a:rPr lang="en-US" dirty="0"/>
              <a:t>Postal codes beginning with M are located within the City of Toronto in the province of Ontario.</a:t>
            </a:r>
          </a:p>
          <a:p>
            <a:endParaRPr lang="en-US" dirty="0"/>
          </a:p>
          <a:p>
            <a:r>
              <a:rPr lang="en-US" dirty="0"/>
              <a:t>Latitude and Longitude (the geographical coordinates) of each postal code accessed from </a:t>
            </a:r>
            <a:r>
              <a:rPr lang="en-US" dirty="0">
                <a:hlinkClick r:id="rId3"/>
              </a:rPr>
              <a:t>http://cocl.us/Geospatial_data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initial Dataset is as depicted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02484-A91C-4C12-BEFA-C1BAB822E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023" y="4845268"/>
            <a:ext cx="5435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436C-E396-4307-B703-E82F5C92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55" y="0"/>
            <a:ext cx="10131425" cy="1456267"/>
          </a:xfrm>
        </p:spPr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83588-2DF6-4D30-ADAD-F95C5A14E9CC}"/>
              </a:ext>
            </a:extLst>
          </p:cNvPr>
          <p:cNvSpPr txBox="1"/>
          <p:nvPr/>
        </p:nvSpPr>
        <p:spPr>
          <a:xfrm>
            <a:off x="704655" y="1456267"/>
            <a:ext cx="6702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geographical coordinate of Toronto City are 43.653963, -79.387207 is obtained with an instance of </a:t>
            </a:r>
            <a:r>
              <a:rPr lang="en-US" dirty="0" err="1"/>
              <a:t>geopy</a:t>
            </a:r>
            <a:r>
              <a:rPr lang="en-US" dirty="0"/>
              <a:t> geocoder.</a:t>
            </a:r>
          </a:p>
          <a:p>
            <a:endParaRPr lang="en-US" dirty="0"/>
          </a:p>
          <a:p>
            <a:r>
              <a:rPr lang="en-US" dirty="0"/>
              <a:t>The Foursquare API will be used to obtain the venues for the geographical location data. These will be used to explore the neighborhoods of Toronto accordingly.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928BA-A85A-4AA6-844F-A3D30854676F}"/>
              </a:ext>
            </a:extLst>
          </p:cNvPr>
          <p:cNvSpPr txBox="1"/>
          <p:nvPr/>
        </p:nvSpPr>
        <p:spPr>
          <a:xfrm>
            <a:off x="1103591" y="3523268"/>
            <a:ext cx="6702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the get request </a:t>
            </a:r>
            <a:r>
              <a:rPr lang="en-US" dirty="0" err="1"/>
              <a:t>url</a:t>
            </a:r>
            <a:r>
              <a:rPr lang="en-US" dirty="0"/>
              <a:t> (Foursquare ID and Secret are necessary)</a:t>
            </a:r>
          </a:p>
          <a:p>
            <a:r>
              <a:rPr lang="en-US" dirty="0"/>
              <a:t>       a. Number of Venues we will look for is 100 </a:t>
            </a:r>
          </a:p>
          <a:p>
            <a:r>
              <a:rPr lang="en-US" dirty="0"/>
              <a:t>       b. Radius of Search Would be 0.5 km.</a:t>
            </a:r>
          </a:p>
          <a:p>
            <a:r>
              <a:rPr lang="en-US" dirty="0"/>
              <a:t>2. Create a json from the request object (using requests Module)</a:t>
            </a:r>
          </a:p>
          <a:p>
            <a:r>
              <a:rPr lang="en-US" dirty="0"/>
              <a:t>3. Create the lists containing the information</a:t>
            </a:r>
          </a:p>
          <a:p>
            <a:r>
              <a:rPr lang="en-US" dirty="0"/>
              <a:t>4. Create the </a:t>
            </a:r>
            <a:r>
              <a:rPr lang="en-US" dirty="0" err="1"/>
              <a:t>dataframe</a:t>
            </a:r>
            <a:r>
              <a:rPr lang="en-US" dirty="0"/>
              <a:t> from the list.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51611D-0B7B-4409-BB4C-3BF1A80D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049" y="1024543"/>
            <a:ext cx="4213127" cy="4997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28ED12-1EB8-4A8D-A481-1C01694EE93E}"/>
              </a:ext>
            </a:extLst>
          </p:cNvPr>
          <p:cNvSpPr txBox="1"/>
          <p:nvPr/>
        </p:nvSpPr>
        <p:spPr>
          <a:xfrm>
            <a:off x="7692272" y="655211"/>
            <a:ext cx="16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Nearby Venues</a:t>
            </a:r>
          </a:p>
        </p:txBody>
      </p:sp>
    </p:spTree>
    <p:extLst>
      <p:ext uri="{BB962C8B-B14F-4D97-AF65-F5344CB8AC3E}">
        <p14:creationId xmlns:p14="http://schemas.microsoft.com/office/powerpoint/2010/main" val="86960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928DC-AF3D-4F94-A415-1EF7363E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/>
              <a:t>top 5 neighborhoods of Toronto City thost has the maximum number of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1FF85-B748-4388-AA44-3A045109E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005" y="645517"/>
            <a:ext cx="9523989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0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43E88-40DD-4605-9A1C-6A1C7B56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Visualization of top 5 neighborhoods</a:t>
            </a: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9BD5B3-6DEB-4114-937C-4814151D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495795"/>
            <a:ext cx="5124328" cy="30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6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D9D5E-B051-4AB5-AD89-421CA6D2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the 10 most frequent restaurant venues in the top 5 neighborhoods.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62E8F-3506-421B-AC3D-DFAE4D45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571" y="643464"/>
            <a:ext cx="9361225" cy="3604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74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89EEF-0376-463E-A042-0F70250A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/>
              <a:t>top 5 neighborhoods with maximum number of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1CBF2-6F83-4F73-BD68-1043AD6FD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33" y="639098"/>
            <a:ext cx="6437717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064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</TotalTime>
  <Words>654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Celestial</vt:lpstr>
      <vt:lpstr>The battle of neighborhoods</vt:lpstr>
      <vt:lpstr>Description of the Problem</vt:lpstr>
      <vt:lpstr>Prospects of a Indian Restaurant in Toronto, Canada</vt:lpstr>
      <vt:lpstr>Data required for exploratory analysis</vt:lpstr>
      <vt:lpstr>Exploratory analysis</vt:lpstr>
      <vt:lpstr>top 5 neighborhoods of Toronto City thost has the maximum number of restaurants</vt:lpstr>
      <vt:lpstr>Visualization of top 5 neighborhoods</vt:lpstr>
      <vt:lpstr>the 10 most frequent restaurant venues in the top 5 neighborhoods.</vt:lpstr>
      <vt:lpstr>top 5 neighborhoods with maximum number of restaurants</vt:lpstr>
      <vt:lpstr>Indian Restaurants in those top 5 neighborhoods</vt:lpstr>
      <vt:lpstr>Clustering – top 5 neighborhood along with the top 5 most common venues</vt:lpstr>
      <vt:lpstr>K-Means clustering - Visualization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Gerry M</dc:creator>
  <cp:lastModifiedBy>Gerry M</cp:lastModifiedBy>
  <cp:revision>19</cp:revision>
  <dcterms:created xsi:type="dcterms:W3CDTF">2019-07-11T13:30:35Z</dcterms:created>
  <dcterms:modified xsi:type="dcterms:W3CDTF">2019-07-11T14:24:47Z</dcterms:modified>
</cp:coreProperties>
</file>