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302" r:id="rId2"/>
    <p:sldId id="296" r:id="rId3"/>
    <p:sldId id="294" r:id="rId4"/>
    <p:sldId id="293" r:id="rId5"/>
    <p:sldId id="314" r:id="rId6"/>
    <p:sldId id="315" r:id="rId7"/>
    <p:sldId id="313" r:id="rId8"/>
    <p:sldId id="301" r:id="rId9"/>
    <p:sldId id="288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Grijalva" initials="RG" lastIdx="3" clrIdx="0">
    <p:extLst>
      <p:ext uri="{19B8F6BF-5375-455C-9EA6-DF929625EA0E}">
        <p15:presenceInfo xmlns:p15="http://schemas.microsoft.com/office/powerpoint/2012/main" userId="f26d3301ef78bc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3E62D-B2EE-9D89-0C0E-63D2A7ECBD4A}" v="8" dt="2023-06-08T21:03:12.193"/>
    <p1510:client id="{720E7B7B-E1A4-EEA3-62C7-5AAD0DC4BEE5}" v="10" dt="2023-08-11T16:50:05.717"/>
    <p1510:client id="{CDDBA752-5267-F59D-1FB8-2BC153E5F091}" v="9" dt="2023-05-31T01:31:33.218"/>
    <p1510:client id="{CE83E1D0-886A-E54E-18BA-E2CDA399FDFD}" v="4" dt="2023-05-31T01:34:05.906"/>
    <p1510:client id="{DF6F9DC1-DC13-2F34-A210-AB014B66B6D0}" v="1" dt="2023-03-30T14:31:57.6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 autoAdjust="0"/>
    <p:restoredTop sz="95407" autoAdjust="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SPE FERNANDEZ,GABRIELA ESTHER" userId="S::gquispefe@sise.edu.pe::fe50a67b-1ef9-442d-87db-e5a3b4aac96d" providerId="AD" clId="Web-{720E7B7B-E1A4-EEA3-62C7-5AAD0DC4BEE5}"/>
    <pc:docChg chg="modSld">
      <pc:chgData name="QUISPE FERNANDEZ,GABRIELA ESTHER" userId="S::gquispefe@sise.edu.pe::fe50a67b-1ef9-442d-87db-e5a3b4aac96d" providerId="AD" clId="Web-{720E7B7B-E1A4-EEA3-62C7-5AAD0DC4BEE5}" dt="2023-08-11T16:50:04.264" v="3" actId="20577"/>
      <pc:docMkLst>
        <pc:docMk/>
      </pc:docMkLst>
      <pc:sldChg chg="modSp">
        <pc:chgData name="QUISPE FERNANDEZ,GABRIELA ESTHER" userId="S::gquispefe@sise.edu.pe::fe50a67b-1ef9-442d-87db-e5a3b4aac96d" providerId="AD" clId="Web-{720E7B7B-E1A4-EEA3-62C7-5AAD0DC4BEE5}" dt="2023-08-11T16:50:04.264" v="3" actId="20577"/>
        <pc:sldMkLst>
          <pc:docMk/>
          <pc:sldMk cId="0" sldId="291"/>
        </pc:sldMkLst>
        <pc:spChg chg="mod">
          <ac:chgData name="QUISPE FERNANDEZ,GABRIELA ESTHER" userId="S::gquispefe@sise.edu.pe::fe50a67b-1ef9-442d-87db-e5a3b4aac96d" providerId="AD" clId="Web-{720E7B7B-E1A4-EEA3-62C7-5AAD0DC4BEE5}" dt="2023-08-11T16:50:04.264" v="3" actId="20577"/>
          <ac:spMkLst>
            <pc:docMk/>
            <pc:sldMk cId="0" sldId="291"/>
            <ac:spMk id="2" creationId="{511183C8-77BE-4D96-8652-A622168F85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2CA370-94B6-EAEB-748E-5A10DF3EA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136EE1-D356-499B-711C-8F4B315A34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C1F15-240A-4CFA-8DCE-2BC63E9DE36C}" type="datetimeFigureOut">
              <a:rPr lang="es-PE" smtClean="0"/>
              <a:t>21/06/2024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AA7483-B1DC-C91B-49E4-F0337E1ACE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8B7942-6C2E-9150-5980-CDBF2847F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6EA7-76B9-4F5C-86C8-5A5AE2F9C0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3858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8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5204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2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159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2220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6FFFE50-7E03-1591-E21F-3557C26F87D0}"/>
              </a:ext>
            </a:extLst>
          </p:cNvPr>
          <p:cNvCxnSpPr/>
          <p:nvPr userDrawn="1"/>
        </p:nvCxnSpPr>
        <p:spPr>
          <a:xfrm>
            <a:off x="212651" y="6305110"/>
            <a:ext cx="115894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BE6520A-DD88-4920-8A45-91F949322449}"/>
              </a:ext>
            </a:extLst>
          </p:cNvPr>
          <p:cNvPicPr/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082" y="6364752"/>
            <a:ext cx="1285058" cy="4226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PE" sz="4000" b="1" i="0" u="none" strike="noStrike" kern="0" cap="none" spc="0" baseline="0">
          <a:solidFill>
            <a:srgbClr val="FFFFFF"/>
          </a:solidFill>
          <a:uFillTx/>
          <a:latin typeface="Arial"/>
          <a:cs typeface="Arial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A7007B7-D0EF-4FBD-A84A-0C3B33A7C0D5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22AFB4DD-0BFB-44AA-9584-2385B1D2E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1996" cy="685800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E1EE8D-B2EC-4F53-8022-2B30EC452761}"/>
                </a:ext>
              </a:extLst>
            </p:cNvPr>
            <p:cNvSpPr/>
            <p:nvPr/>
          </p:nvSpPr>
          <p:spPr>
            <a:xfrm>
              <a:off x="656840" y="6464808"/>
              <a:ext cx="271777" cy="1206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120650"/>
                <a:gd name="f5" fmla="val 271272"/>
                <a:gd name="f6" fmla="val 120395"/>
                <a:gd name="f7" fmla="*/ f0 1 271780"/>
                <a:gd name="f8" fmla="*/ f1 1 120650"/>
                <a:gd name="f9" fmla="+- f4 0 f2"/>
                <a:gd name="f10" fmla="+- f3 0 f2"/>
                <a:gd name="f11" fmla="*/ f10 1 271780"/>
                <a:gd name="f12" fmla="*/ f9 1 12065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1780" h="120650">
                  <a:moveTo>
                    <a:pt x="f5" y="f2"/>
                  </a:move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E2E2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09957F7-9CCB-4890-A364-051E8180ADBC}"/>
                </a:ext>
              </a:extLst>
            </p:cNvPr>
            <p:cNvSpPr/>
            <p:nvPr/>
          </p:nvSpPr>
          <p:spPr>
            <a:xfrm>
              <a:off x="966219" y="6464808"/>
              <a:ext cx="271777" cy="1206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120650"/>
                <a:gd name="f5" fmla="val 271272"/>
                <a:gd name="f6" fmla="val 120395"/>
                <a:gd name="f7" fmla="*/ f0 1 271780"/>
                <a:gd name="f8" fmla="*/ f1 1 120650"/>
                <a:gd name="f9" fmla="+- f4 0 f2"/>
                <a:gd name="f10" fmla="+- f3 0 f2"/>
                <a:gd name="f11" fmla="*/ f10 1 271780"/>
                <a:gd name="f12" fmla="*/ f9 1 12065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1780" h="120650">
                  <a:moveTo>
                    <a:pt x="f5" y="f2"/>
                  </a:move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C210D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4EA9242-6D30-4A7C-A13A-548C23D54E53}"/>
                </a:ext>
              </a:extLst>
            </p:cNvPr>
            <p:cNvSpPr/>
            <p:nvPr/>
          </p:nvSpPr>
          <p:spPr>
            <a:xfrm>
              <a:off x="1286259" y="6464808"/>
              <a:ext cx="271777" cy="1206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120650"/>
                <a:gd name="f5" fmla="val 271272"/>
                <a:gd name="f6" fmla="val 120395"/>
                <a:gd name="f7" fmla="*/ f0 1 271780"/>
                <a:gd name="f8" fmla="*/ f1 1 120650"/>
                <a:gd name="f9" fmla="+- f4 0 f2"/>
                <a:gd name="f10" fmla="+- f3 0 f2"/>
                <a:gd name="f11" fmla="*/ f10 1 271780"/>
                <a:gd name="f12" fmla="*/ f9 1 12065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1780" h="120650">
                  <a:moveTo>
                    <a:pt x="f5" y="f2"/>
                  </a:move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8A8A8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621A3FA-47A7-49E9-9443-DC2EF6F7B810}"/>
                </a:ext>
              </a:extLst>
            </p:cNvPr>
            <p:cNvSpPr/>
            <p:nvPr/>
          </p:nvSpPr>
          <p:spPr>
            <a:xfrm>
              <a:off x="1595628" y="6464808"/>
              <a:ext cx="271777" cy="1206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120650"/>
                <a:gd name="f5" fmla="val 271272"/>
                <a:gd name="f6" fmla="val 120395"/>
                <a:gd name="f7" fmla="*/ f0 1 271780"/>
                <a:gd name="f8" fmla="*/ f1 1 120650"/>
                <a:gd name="f9" fmla="+- f4 0 f2"/>
                <a:gd name="f10" fmla="+- f3 0 f2"/>
                <a:gd name="f11" fmla="*/ f10 1 271780"/>
                <a:gd name="f12" fmla="*/ f9 1 12065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1780" h="120650">
                  <a:moveTo>
                    <a:pt x="f5" y="f2"/>
                  </a:move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454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D6213EF-8AA3-4499-97A2-2B41A3C9E830}"/>
                </a:ext>
              </a:extLst>
            </p:cNvPr>
            <p:cNvSpPr/>
            <p:nvPr/>
          </p:nvSpPr>
          <p:spPr>
            <a:xfrm>
              <a:off x="1904996" y="6464808"/>
              <a:ext cx="271777" cy="1206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120650"/>
                <a:gd name="f5" fmla="val 271272"/>
                <a:gd name="f6" fmla="val 120395"/>
                <a:gd name="f7" fmla="*/ f0 1 271780"/>
                <a:gd name="f8" fmla="*/ f1 1 120650"/>
                <a:gd name="f9" fmla="+- f4 0 f2"/>
                <a:gd name="f10" fmla="+- f3 0 f2"/>
                <a:gd name="f11" fmla="*/ f10 1 271780"/>
                <a:gd name="f12" fmla="*/ f9 1 12065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1780" h="120650">
                  <a:moveTo>
                    <a:pt x="f5" y="f2"/>
                  </a:move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5C5C5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84D14B7-4415-4D0A-80FB-9707059AE6F2}"/>
                </a:ext>
              </a:extLst>
            </p:cNvPr>
            <p:cNvSpPr/>
            <p:nvPr/>
          </p:nvSpPr>
          <p:spPr>
            <a:xfrm>
              <a:off x="2211320" y="6464808"/>
              <a:ext cx="273048" cy="1206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3050"/>
                <a:gd name="f4" fmla="val 120650"/>
                <a:gd name="f5" fmla="val 272795"/>
                <a:gd name="f6" fmla="val 120395"/>
                <a:gd name="f7" fmla="*/ f0 1 273050"/>
                <a:gd name="f8" fmla="*/ f1 1 120650"/>
                <a:gd name="f9" fmla="+- f4 0 f2"/>
                <a:gd name="f10" fmla="+- f3 0 f2"/>
                <a:gd name="f11" fmla="*/ f10 1 273050"/>
                <a:gd name="f12" fmla="*/ f9 1 12065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3050" h="120650">
                  <a:moveTo>
                    <a:pt x="f5" y="f2"/>
                  </a:move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BEBEB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BD112E72-D3BB-46C6-85EC-764D2851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252" y="350516"/>
              <a:ext cx="1882136" cy="1094235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1" name="Google Shape;139;g90f3f32f73_1_28">
            <a:extLst>
              <a:ext uri="{FF2B5EF4-FFF2-40B4-BE49-F238E27FC236}">
                <a16:creationId xmlns:a16="http://schemas.microsoft.com/office/drawing/2014/main" id="{5C0112F1-E0EA-4774-95BD-36A45F7DCFFF}"/>
              </a:ext>
            </a:extLst>
          </p:cNvPr>
          <p:cNvSpPr txBox="1"/>
          <p:nvPr/>
        </p:nvSpPr>
        <p:spPr>
          <a:xfrm>
            <a:off x="981307" y="3620146"/>
            <a:ext cx="10470017" cy="794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500" b="1" kern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Formularios HTML5</a:t>
            </a:r>
          </a:p>
        </p:txBody>
      </p:sp>
      <p:sp>
        <p:nvSpPr>
          <p:cNvPr id="12" name="Google Shape;139;g90f3f32f73_1_28">
            <a:extLst>
              <a:ext uri="{FF2B5EF4-FFF2-40B4-BE49-F238E27FC236}">
                <a16:creationId xmlns:a16="http://schemas.microsoft.com/office/drawing/2014/main" id="{D192424A-0DAC-5345-4E4B-CEDEC3C4412C}"/>
              </a:ext>
            </a:extLst>
          </p:cNvPr>
          <p:cNvSpPr txBox="1"/>
          <p:nvPr/>
        </p:nvSpPr>
        <p:spPr>
          <a:xfrm>
            <a:off x="860991" y="2511833"/>
            <a:ext cx="10470017" cy="794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000" b="1" kern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 de Entornos Web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4000" dirty="0">
              <a:solidFill>
                <a:srgbClr val="FFFFFF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80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p7">
            <a:extLst>
              <a:ext uri="{FF2B5EF4-FFF2-40B4-BE49-F238E27FC236}">
                <a16:creationId xmlns:a16="http://schemas.microsoft.com/office/drawing/2014/main" id="{6DF34481-DDDC-1D08-F4A0-FABF5E4C94A4}"/>
              </a:ext>
            </a:extLst>
          </p:cNvPr>
          <p:cNvSpPr txBox="1"/>
          <p:nvPr/>
        </p:nvSpPr>
        <p:spPr>
          <a:xfrm>
            <a:off x="1076618" y="535433"/>
            <a:ext cx="7029151" cy="497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000" b="1" i="0" u="none" strike="noStrike" kern="0" cap="none" spc="0" baseline="0" dirty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</a:rPr>
              <a:t>Introducción </a:t>
            </a:r>
          </a:p>
        </p:txBody>
      </p:sp>
      <p:pic>
        <p:nvPicPr>
          <p:cNvPr id="5" name="object 10">
            <a:extLst>
              <a:ext uri="{FF2B5EF4-FFF2-40B4-BE49-F238E27FC236}">
                <a16:creationId xmlns:a16="http://schemas.microsoft.com/office/drawing/2014/main" id="{9DB3D651-71B8-EA93-AFD6-21595FCD1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7"/>
          <a:stretch/>
        </p:blipFill>
        <p:spPr>
          <a:xfrm>
            <a:off x="478465" y="641759"/>
            <a:ext cx="422371" cy="3586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oogle Shape;147;p7">
            <a:extLst>
              <a:ext uri="{FF2B5EF4-FFF2-40B4-BE49-F238E27FC236}">
                <a16:creationId xmlns:a16="http://schemas.microsoft.com/office/drawing/2014/main" id="{F903ACEC-6D0F-4FE3-0047-57BD6130C3F0}"/>
              </a:ext>
            </a:extLst>
          </p:cNvPr>
          <p:cNvSpPr txBox="1"/>
          <p:nvPr/>
        </p:nvSpPr>
        <p:spPr>
          <a:xfrm>
            <a:off x="1076618" y="1229247"/>
            <a:ext cx="10038764" cy="48821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formularios HTML son una parte esencial del desarrollo web, ya que permiten la recolección y envío de datos desde el usuario al servidor. HTML5 introdujo varias mejoras que facilitan la creación y el manejo de formularios. A continuación, se presenta una guía completa sobre cómo trabajar con formularios en HTML, incluyendo los nuevos atributos y tipos de entrada que ofrece HTML5.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000" dirty="0"/>
          </a:p>
          <a:p>
            <a:pPr algn="just"/>
            <a:r>
              <a:rPr lang="es-MX" sz="2000" dirty="0">
                <a:sym typeface="Arial"/>
              </a:rPr>
              <a:t> </a:t>
            </a:r>
            <a:endParaRPr lang="en-US" dirty="0"/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lang="es-MX" b="0" i="0" u="none" strike="noStrike" cap="none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MX" b="1" kern="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62558" y="3924728"/>
            <a:ext cx="4043211" cy="20246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6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4;p54">
            <a:extLst>
              <a:ext uri="{FF2B5EF4-FFF2-40B4-BE49-F238E27FC236}">
                <a16:creationId xmlns:a16="http://schemas.microsoft.com/office/drawing/2014/main" id="{0EDA9B2B-8ED9-4958-A76E-82B0ADBFCB80}"/>
              </a:ext>
            </a:extLst>
          </p:cNvPr>
          <p:cNvSpPr txBox="1"/>
          <p:nvPr/>
        </p:nvSpPr>
        <p:spPr>
          <a:xfrm>
            <a:off x="487704" y="253579"/>
            <a:ext cx="9558003" cy="584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121898" rIns="121898" bIns="121898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500" b="1" i="0" u="none" strike="noStrike" kern="1200" cap="none" spc="0" baseline="0" dirty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</a:rPr>
              <a:t>1. Etiquetas Forms y Atributos</a:t>
            </a:r>
          </a:p>
        </p:txBody>
      </p:sp>
      <p:sp>
        <p:nvSpPr>
          <p:cNvPr id="18" name="Google Shape;147;p7">
            <a:extLst>
              <a:ext uri="{FF2B5EF4-FFF2-40B4-BE49-F238E27FC236}">
                <a16:creationId xmlns:a16="http://schemas.microsoft.com/office/drawing/2014/main" id="{C0B637B3-7DDE-4A74-AC3F-D66C7C66AB39}"/>
              </a:ext>
            </a:extLst>
          </p:cNvPr>
          <p:cNvSpPr txBox="1"/>
          <p:nvPr/>
        </p:nvSpPr>
        <p:spPr>
          <a:xfrm>
            <a:off x="506617" y="1189999"/>
            <a:ext cx="10727440" cy="18471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formulario en HTML se define utilizando la etiqueta </a:t>
            </a:r>
            <a:r>
              <a:rPr lang="es-ES" sz="2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&lt;form&gt;. </a:t>
            </a: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Dentro de esta etiqueta, se incluyen diversos controles de formulario como campos de texto, botones, casillas de verificación, etc.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6542" y="2852056"/>
            <a:ext cx="6327458" cy="25690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95;g90f3f32f73_1_964">
            <a:extLst>
              <a:ext uri="{FF2B5EF4-FFF2-40B4-BE49-F238E27FC236}">
                <a16:creationId xmlns:a16="http://schemas.microsoft.com/office/drawing/2014/main" id="{E1902141-E7E2-48D3-B825-08BABF593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67217"/>
              </p:ext>
            </p:extLst>
          </p:nvPr>
        </p:nvGraphicFramePr>
        <p:xfrm>
          <a:off x="713940" y="1446695"/>
          <a:ext cx="10625802" cy="31452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312901">
                  <a:extLst>
                    <a:ext uri="{9D8B030D-6E8A-4147-A177-3AD203B41FA5}">
                      <a16:colId xmlns:a16="http://schemas.microsoft.com/office/drawing/2014/main" val="4183162491"/>
                    </a:ext>
                  </a:extLst>
                </a:gridCol>
                <a:gridCol w="5312901">
                  <a:extLst>
                    <a:ext uri="{9D8B030D-6E8A-4147-A177-3AD203B41FA5}">
                      <a16:colId xmlns:a16="http://schemas.microsoft.com/office/drawing/2014/main" val="2031097512"/>
                    </a:ext>
                  </a:extLst>
                </a:gridCol>
              </a:tblGrid>
              <a:tr h="562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Etiqueta</a:t>
                      </a: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Descripción</a:t>
                      </a: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96982"/>
                  </a:ext>
                </a:extLst>
              </a:tr>
              <a:tr h="860971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action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Define la URL a la que se enviarán los datos del formulario..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37407"/>
                  </a:ext>
                </a:extLst>
              </a:tr>
              <a:tr h="860971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Especifica el método HTTP que se utilizará para enviar los datos (GET o POST)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9326"/>
                  </a:ext>
                </a:extLst>
              </a:tr>
              <a:tr h="860971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enctype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Indica cómo se deben codificar los datos del formulario (comúnmente utilizado para subir archivos).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90562"/>
                  </a:ext>
                </a:extLst>
              </a:tr>
            </a:tbl>
          </a:graphicData>
        </a:graphic>
      </p:graphicFrame>
      <p:sp>
        <p:nvSpPr>
          <p:cNvPr id="3" name="Google Shape;196;g90f3f32f73_1_964">
            <a:extLst>
              <a:ext uri="{FF2B5EF4-FFF2-40B4-BE49-F238E27FC236}">
                <a16:creationId xmlns:a16="http://schemas.microsoft.com/office/drawing/2014/main" id="{420427FF-0A20-4A91-B056-E57643EA862A}"/>
              </a:ext>
            </a:extLst>
          </p:cNvPr>
          <p:cNvSpPr txBox="1"/>
          <p:nvPr/>
        </p:nvSpPr>
        <p:spPr>
          <a:xfrm>
            <a:off x="594195" y="432895"/>
            <a:ext cx="6495595" cy="405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1" dirty="0">
                <a:solidFill>
                  <a:srgbClr val="C00000"/>
                </a:solidFill>
                <a:latin typeface="Open Sans"/>
                <a:ea typeface="Open Sans"/>
                <a:cs typeface="Open Sans"/>
              </a:rPr>
              <a:t>Atributos de Formulario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95;g90f3f32f73_1_964">
            <a:extLst>
              <a:ext uri="{FF2B5EF4-FFF2-40B4-BE49-F238E27FC236}">
                <a16:creationId xmlns:a16="http://schemas.microsoft.com/office/drawing/2014/main" id="{E1902141-E7E2-48D3-B825-08BABF593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15862"/>
              </p:ext>
            </p:extLst>
          </p:nvPr>
        </p:nvGraphicFramePr>
        <p:xfrm>
          <a:off x="703051" y="1110342"/>
          <a:ext cx="10182662" cy="49138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091331">
                  <a:extLst>
                    <a:ext uri="{9D8B030D-6E8A-4147-A177-3AD203B41FA5}">
                      <a16:colId xmlns:a16="http://schemas.microsoft.com/office/drawing/2014/main" val="4183162491"/>
                    </a:ext>
                  </a:extLst>
                </a:gridCol>
                <a:gridCol w="5091331">
                  <a:extLst>
                    <a:ext uri="{9D8B030D-6E8A-4147-A177-3AD203B41FA5}">
                      <a16:colId xmlns:a16="http://schemas.microsoft.com/office/drawing/2014/main" val="2031097512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Etiqueta</a:t>
                      </a: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Descripción</a:t>
                      </a: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96982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Campo de texto de una línea para ingresar texto libre.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37407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password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Campo de contraseña para ingresar contraseñas ocultas.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9326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email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Campo para ingresar direcciones de correo electrónico. 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90562"/>
                  </a:ext>
                </a:extLst>
              </a:tr>
              <a:tr h="852409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Campo para ingresar números. Los navegadores generalmente incluyen controles de incremento/decremento para este tipo de entrada.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32401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Campo para ingresar números de teléfono.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87791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Campo para seleccionar una fecha.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58095"/>
                  </a:ext>
                </a:extLst>
              </a:tr>
            </a:tbl>
          </a:graphicData>
        </a:graphic>
      </p:graphicFrame>
      <p:sp>
        <p:nvSpPr>
          <p:cNvPr id="3" name="Google Shape;196;g90f3f32f73_1_964">
            <a:extLst>
              <a:ext uri="{FF2B5EF4-FFF2-40B4-BE49-F238E27FC236}">
                <a16:creationId xmlns:a16="http://schemas.microsoft.com/office/drawing/2014/main" id="{420427FF-0A20-4A91-B056-E57643EA862A}"/>
              </a:ext>
            </a:extLst>
          </p:cNvPr>
          <p:cNvSpPr txBox="1"/>
          <p:nvPr/>
        </p:nvSpPr>
        <p:spPr>
          <a:xfrm>
            <a:off x="703051" y="430017"/>
            <a:ext cx="6495595" cy="405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1" dirty="0">
                <a:solidFill>
                  <a:srgbClr val="C00000"/>
                </a:solidFill>
                <a:latin typeface="Open Sans"/>
                <a:ea typeface="Open Sans"/>
                <a:cs typeface="Open Sans"/>
              </a:rPr>
              <a:t>Atributos de Entrada</a:t>
            </a:r>
          </a:p>
        </p:txBody>
      </p:sp>
    </p:spTree>
    <p:extLst>
      <p:ext uri="{BB962C8B-B14F-4D97-AF65-F5344CB8AC3E}">
        <p14:creationId xmlns:p14="http://schemas.microsoft.com/office/powerpoint/2010/main" val="381584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95;g90f3f32f73_1_964">
            <a:extLst>
              <a:ext uri="{FF2B5EF4-FFF2-40B4-BE49-F238E27FC236}">
                <a16:creationId xmlns:a16="http://schemas.microsoft.com/office/drawing/2014/main" id="{E1902141-E7E2-48D3-B825-08BABF593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27423"/>
              </p:ext>
            </p:extLst>
          </p:nvPr>
        </p:nvGraphicFramePr>
        <p:xfrm>
          <a:off x="691477" y="786251"/>
          <a:ext cx="10709586" cy="54204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354793">
                  <a:extLst>
                    <a:ext uri="{9D8B030D-6E8A-4147-A177-3AD203B41FA5}">
                      <a16:colId xmlns:a16="http://schemas.microsoft.com/office/drawing/2014/main" val="4183162491"/>
                    </a:ext>
                  </a:extLst>
                </a:gridCol>
                <a:gridCol w="5354793">
                  <a:extLst>
                    <a:ext uri="{9D8B030D-6E8A-4147-A177-3AD203B41FA5}">
                      <a16:colId xmlns:a16="http://schemas.microsoft.com/office/drawing/2014/main" val="2031097512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Etiqueta</a:t>
                      </a: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Descripción</a:t>
                      </a: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96982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required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Hace que un campo de entrada sea obligatorio. 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37407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Permite especificar una expresión regular que el valor de entrada debe coincidir para ser válido. Por ejemplo, pattern="[A-</a:t>
                      </a:r>
                      <a:r>
                        <a:rPr lang="es-ES" sz="1500" u="none" strike="noStrike" kern="1200" cap="none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Za</a:t>
                      </a: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-z]+" requiere que el campo contenga solo letras.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9326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y  max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Estos atributos definen los valores mínimo y máximo aceptables para los campos numéricos, de fecha y de hora.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90562"/>
                  </a:ext>
                </a:extLst>
              </a:tr>
              <a:tr h="852409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 minlength y  maxlength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Establecen la longitud mínima y máxima permitida para los campos de texto.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32401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disabled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Deshabilita un campo de entrada, lo que significa que el usuario no puede interactuar con él ni enviar su valor.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87791"/>
                  </a:ext>
                </a:extLst>
              </a:tr>
              <a:tr h="729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readonly</a:t>
                      </a: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n-NO" sz="18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u="none" strike="noStrike" kern="1200" cap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Hace que un campo de entrada sea de solo lectura, es decir, el usuario no puede modificar su valor.</a:t>
                      </a:r>
                      <a:endParaRPr lang="en-US" sz="1500" u="none" strike="noStrike" kern="1200" cap="non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1" marR="91421" marT="91421" marB="91421" anchor="ctr">
                    <a:lnL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58095"/>
                  </a:ext>
                </a:extLst>
              </a:tr>
            </a:tbl>
          </a:graphicData>
        </a:graphic>
      </p:graphicFrame>
      <p:sp>
        <p:nvSpPr>
          <p:cNvPr id="3" name="Google Shape;196;g90f3f32f73_1_964">
            <a:extLst>
              <a:ext uri="{FF2B5EF4-FFF2-40B4-BE49-F238E27FC236}">
                <a16:creationId xmlns:a16="http://schemas.microsoft.com/office/drawing/2014/main" id="{420427FF-0A20-4A91-B056-E57643EA862A}"/>
              </a:ext>
            </a:extLst>
          </p:cNvPr>
          <p:cNvSpPr txBox="1"/>
          <p:nvPr/>
        </p:nvSpPr>
        <p:spPr>
          <a:xfrm>
            <a:off x="594195" y="247700"/>
            <a:ext cx="6495595" cy="405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1" dirty="0">
                <a:solidFill>
                  <a:srgbClr val="C00000"/>
                </a:solidFill>
                <a:latin typeface="Open Sans"/>
                <a:ea typeface="Open Sans"/>
                <a:cs typeface="Open Sans"/>
              </a:rPr>
              <a:t>Atributos de Validación</a:t>
            </a:r>
          </a:p>
        </p:txBody>
      </p:sp>
    </p:spTree>
    <p:extLst>
      <p:ext uri="{BB962C8B-B14F-4D97-AF65-F5344CB8AC3E}">
        <p14:creationId xmlns:p14="http://schemas.microsoft.com/office/powerpoint/2010/main" val="14911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4;p54">
            <a:extLst>
              <a:ext uri="{FF2B5EF4-FFF2-40B4-BE49-F238E27FC236}">
                <a16:creationId xmlns:a16="http://schemas.microsoft.com/office/drawing/2014/main" id="{0EDA9B2B-8ED9-4958-A76E-82B0ADBFCB80}"/>
              </a:ext>
            </a:extLst>
          </p:cNvPr>
          <p:cNvSpPr txBox="1"/>
          <p:nvPr/>
        </p:nvSpPr>
        <p:spPr>
          <a:xfrm>
            <a:off x="487704" y="253579"/>
            <a:ext cx="9558003" cy="584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121898" rIns="121898" bIns="121898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500" b="1" kern="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Conclusiones</a:t>
            </a:r>
            <a:endParaRPr lang="pt-BR" sz="2500" b="1" i="0" u="none" strike="noStrike" kern="1200" cap="none" spc="0" baseline="0" dirty="0">
              <a:solidFill>
                <a:srgbClr val="000000"/>
              </a:solidFill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18" name="Google Shape;147;p7">
            <a:extLst>
              <a:ext uri="{FF2B5EF4-FFF2-40B4-BE49-F238E27FC236}">
                <a16:creationId xmlns:a16="http://schemas.microsoft.com/office/drawing/2014/main" id="{C0B637B3-7DDE-4A74-AC3F-D66C7C66AB39}"/>
              </a:ext>
            </a:extLst>
          </p:cNvPr>
          <p:cNvSpPr txBox="1"/>
          <p:nvPr/>
        </p:nvSpPr>
        <p:spPr>
          <a:xfrm>
            <a:off x="487704" y="1071760"/>
            <a:ext cx="10506868" cy="41841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formularios HTML son una herramienta fundamental en el desarrollo web, lo cual permiten a los usuarios ingresar información y realizar acciones en un sitio web como él envió de comentarios, registrarse en una plataforma, comprar en líneas entre otros, etc.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2000" dirty="0"/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formularios permiten la interacción bidireccional entre los usuarios y los sitios web, facilitando de cierta manera la recopilación de datos, la comunicación con un servidor, y la personalización de la experiencia del usuario.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9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6;g90f3f32f73_1_426">
            <a:extLst>
              <a:ext uri="{FF2B5EF4-FFF2-40B4-BE49-F238E27FC236}">
                <a16:creationId xmlns:a16="http://schemas.microsoft.com/office/drawing/2014/main" id="{F02156F0-23A2-4A4E-82B5-AB7A73360D7B}"/>
              </a:ext>
            </a:extLst>
          </p:cNvPr>
          <p:cNvSpPr txBox="1"/>
          <p:nvPr/>
        </p:nvSpPr>
        <p:spPr>
          <a:xfrm>
            <a:off x="411507" y="91317"/>
            <a:ext cx="9558003" cy="584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121898" rIns="121898" bIns="121898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500" b="1" i="0" u="none" strike="noStrike" kern="1200" cap="none" spc="0" baseline="0" dirty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</a:rPr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278600-9087-451B-BECD-0AFAB7C637B7}"/>
              </a:ext>
            </a:extLst>
          </p:cNvPr>
          <p:cNvSpPr txBox="1"/>
          <p:nvPr/>
        </p:nvSpPr>
        <p:spPr>
          <a:xfrm>
            <a:off x="527245" y="675417"/>
            <a:ext cx="1075413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Domingo.J. (2024). Ejemplo de formulario HTML5. </a:t>
            </a:r>
          </a:p>
          <a:p>
            <a:pPr marL="457200" indent="-457200">
              <a:lnSpc>
                <a:spcPct val="200000"/>
              </a:lnSpc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Recuperado de https://fp.josedomingo.org/lmgs/u06/formulario.html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Larios, I. (2023). Principales etiquetas en formularios HTML5. Recuperado de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https://designicode.com/2023/03/14/principales-etiquetas-utilizadas-en-formularios-en-html5/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w3schools. (2024). HTML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200000"/>
              </a:lnSpc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Recuperado de https://www.w3schools.com/html/html_forms.asp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mclibre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s.f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Formularios. Recuperado de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https://www.mclibre.org/consultar/htmlcss/html/html-formularios.html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4E61E0-A01A-4894-9D44-F7F40D50E599}"/>
              </a:ext>
            </a:extLst>
          </p:cNvPr>
          <p:cNvSpPr/>
          <p:nvPr/>
        </p:nvSpPr>
        <p:spPr>
          <a:xfrm>
            <a:off x="4" y="0"/>
            <a:ext cx="12191996" cy="6857999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334125"/>
              <a:gd name="f5" fmla="val 6333744"/>
              <a:gd name="f6" fmla="*/ f0 1 12192000"/>
              <a:gd name="f7" fmla="*/ f1 1 6334125"/>
              <a:gd name="f8" fmla="+- f4 0 f2"/>
              <a:gd name="f9" fmla="+- f3 0 f2"/>
              <a:gd name="f10" fmla="*/ f9 1 12192000"/>
              <a:gd name="f11" fmla="*/ f8 1 6334125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6334125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8908D4B-A120-456F-88EA-6D80B0B86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9538" y="3399867"/>
            <a:ext cx="2232909" cy="6349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37462" lvl="0">
              <a:spcBef>
                <a:spcPts val="95"/>
              </a:spcBef>
            </a:pPr>
            <a:r>
              <a:rPr lang="es-PE" spc="-215"/>
              <a:t>G</a:t>
            </a:r>
            <a:r>
              <a:rPr lang="es-PE" spc="-220"/>
              <a:t>RAC</a:t>
            </a:r>
            <a:r>
              <a:rPr lang="es-PE" spc="-204"/>
              <a:t>I</a:t>
            </a:r>
            <a:r>
              <a:rPr lang="es-PE" spc="-220"/>
              <a:t>A</a:t>
            </a:r>
            <a:r>
              <a:rPr lang="es-PE" spc="-5"/>
              <a:t>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BC509E78-815F-4067-BE6E-614F582C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83" y="2817879"/>
            <a:ext cx="777240" cy="4526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573</Words>
  <Application>Microsoft Office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LESCANO MINAYA,ALESSANDRA</cp:lastModifiedBy>
  <cp:revision>102</cp:revision>
  <dcterms:created xsi:type="dcterms:W3CDTF">2020-10-06T18:53:58Z</dcterms:created>
  <dcterms:modified xsi:type="dcterms:W3CDTF">2024-06-21T16:38:41Z</dcterms:modified>
</cp:coreProperties>
</file>