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
  </p:notesMasterIdLst>
  <p:sldIdLst>
    <p:sldId id="256" r:id="rId2"/>
    <p:sldId id="257" r:id="rId3"/>
    <p:sldId id="258" r:id="rId4"/>
    <p:sldId id="259" r:id="rId5"/>
    <p:sldId id="260" r:id="rId6"/>
    <p:sldId id="266" r:id="rId7"/>
  </p:sldIdLst>
  <p:sldSz cx="9144000" cy="5143500" type="screen16x9"/>
  <p:notesSz cx="6858000" cy="9144000"/>
  <p:embeddedFontLst>
    <p:embeddedFont>
      <p:font typeface="Titillium Web Light" panose="020B0604020202020204" charset="0"/>
      <p:regular r:id="rId9"/>
      <p:bold r:id="rId10"/>
      <p:italic r:id="rId11"/>
      <p:boldItalic r:id="rId12"/>
    </p:embeddedFont>
    <p:embeddedFont>
      <p:font typeface="Titillium Web"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946365-76D1-4211-AEFA-4BCEE666E259}">
  <a:tblStyle styleId="{40946365-76D1-4211-AEFA-4BCEE666E2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550513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16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17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7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15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63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605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336479" y="291787"/>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smtClean="0"/>
              <a:t>CHAPA RFID CONEXIÓN BLUETOOTH</a:t>
            </a:r>
            <a:endParaRPr sz="4400" dirty="0"/>
          </a:p>
        </p:txBody>
      </p:sp>
      <p:sp>
        <p:nvSpPr>
          <p:cNvPr id="2" name="CuadroTexto 1"/>
          <p:cNvSpPr txBox="1"/>
          <p:nvPr/>
        </p:nvSpPr>
        <p:spPr>
          <a:xfrm>
            <a:off x="336479" y="2989779"/>
            <a:ext cx="6010382" cy="954107"/>
          </a:xfrm>
          <a:prstGeom prst="rect">
            <a:avLst/>
          </a:prstGeom>
          <a:noFill/>
        </p:spPr>
        <p:txBody>
          <a:bodyPr wrap="square" rtlCol="0">
            <a:spAutoFit/>
          </a:bodyPr>
          <a:lstStyle/>
          <a:p>
            <a:pPr marL="285750" indent="-285750" algn="just">
              <a:buFont typeface="Wingdings" panose="05000000000000000000" pitchFamily="2" charset="2"/>
              <a:buChar char="§"/>
            </a:pPr>
            <a:r>
              <a:rPr lang="es-MX" spc="-1" dirty="0">
                <a:solidFill>
                  <a:schemeClr val="bg1"/>
                </a:solidFill>
                <a:uFill>
                  <a:solidFill>
                    <a:srgbClr val="FFFFFF"/>
                  </a:solidFill>
                </a:uFill>
              </a:rPr>
              <a:t>AYALA RAMIREZ ERIKA </a:t>
            </a:r>
            <a:r>
              <a:rPr lang="es-MX" spc="-1" dirty="0" smtClean="0">
                <a:solidFill>
                  <a:schemeClr val="bg1"/>
                </a:solidFill>
                <a:uFill>
                  <a:solidFill>
                    <a:srgbClr val="FFFFFF"/>
                  </a:solidFill>
                </a:uFill>
              </a:rPr>
              <a:t>NOEMI</a:t>
            </a:r>
          </a:p>
          <a:p>
            <a:pPr marL="285750" indent="-285750" algn="just">
              <a:buFont typeface="Wingdings" panose="05000000000000000000" pitchFamily="2" charset="2"/>
              <a:buChar char="§"/>
            </a:pPr>
            <a:r>
              <a:rPr lang="es-MX" spc="-1" dirty="0" smtClean="0">
                <a:solidFill>
                  <a:schemeClr val="bg1"/>
                </a:solidFill>
                <a:uFill>
                  <a:solidFill>
                    <a:srgbClr val="FFFFFF"/>
                  </a:solidFill>
                </a:uFill>
              </a:rPr>
              <a:t>CABALLERO </a:t>
            </a:r>
            <a:r>
              <a:rPr lang="es-MX" spc="-1" dirty="0">
                <a:solidFill>
                  <a:schemeClr val="bg1"/>
                </a:solidFill>
                <a:uFill>
                  <a:solidFill>
                    <a:srgbClr val="FFFFFF"/>
                  </a:solidFill>
                </a:uFill>
              </a:rPr>
              <a:t>AVILA </a:t>
            </a:r>
            <a:r>
              <a:rPr lang="es-MX" spc="-1" dirty="0" smtClean="0">
                <a:solidFill>
                  <a:schemeClr val="bg1"/>
                </a:solidFill>
                <a:uFill>
                  <a:solidFill>
                    <a:srgbClr val="FFFFFF"/>
                  </a:solidFill>
                </a:uFill>
              </a:rPr>
              <a:t>ARTURO</a:t>
            </a:r>
          </a:p>
          <a:p>
            <a:pPr marL="285750" indent="-285750" algn="just">
              <a:buFont typeface="Wingdings" panose="05000000000000000000" pitchFamily="2" charset="2"/>
              <a:buChar char="§"/>
            </a:pPr>
            <a:r>
              <a:rPr lang="es-MX" spc="-1" dirty="0" smtClean="0">
                <a:solidFill>
                  <a:schemeClr val="bg1"/>
                </a:solidFill>
                <a:uFill>
                  <a:solidFill>
                    <a:srgbClr val="FFFFFF"/>
                  </a:solidFill>
                </a:uFill>
              </a:rPr>
              <a:t>HERNANDEZ </a:t>
            </a:r>
            <a:r>
              <a:rPr lang="es-MX" spc="-1" dirty="0">
                <a:solidFill>
                  <a:schemeClr val="bg1"/>
                </a:solidFill>
                <a:uFill>
                  <a:solidFill>
                    <a:srgbClr val="FFFFFF"/>
                  </a:solidFill>
                </a:uFill>
              </a:rPr>
              <a:t>MERCADO </a:t>
            </a:r>
            <a:r>
              <a:rPr lang="es-MX" spc="-1" dirty="0" smtClean="0">
                <a:solidFill>
                  <a:schemeClr val="bg1"/>
                </a:solidFill>
                <a:uFill>
                  <a:solidFill>
                    <a:srgbClr val="FFFFFF"/>
                  </a:solidFill>
                </a:uFill>
              </a:rPr>
              <a:t>GERSON GUADALUPE </a:t>
            </a:r>
          </a:p>
          <a:p>
            <a:endParaRPr lang="es-MX" dirty="0">
              <a:solidFill>
                <a:schemeClr val="bg1"/>
              </a:solidFill>
            </a:endParaRPr>
          </a:p>
        </p:txBody>
      </p:sp>
      <p:pic>
        <p:nvPicPr>
          <p:cNvPr id="1026" name="Picture 2" descr="Resultado de imagen para upt tulancin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4874" y="392289"/>
            <a:ext cx="1847886" cy="2118596"/>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336479" y="2356996"/>
            <a:ext cx="2941742" cy="307777"/>
          </a:xfrm>
          <a:prstGeom prst="rect">
            <a:avLst/>
          </a:prstGeom>
          <a:noFill/>
        </p:spPr>
        <p:txBody>
          <a:bodyPr wrap="square" rtlCol="0">
            <a:spAutoFit/>
          </a:bodyPr>
          <a:lstStyle/>
          <a:p>
            <a:r>
              <a:rPr lang="es-MX" dirty="0" smtClean="0">
                <a:solidFill>
                  <a:schemeClr val="bg1"/>
                </a:solidFill>
              </a:rPr>
              <a:t>SEMINARIO DE PROYECTOS</a:t>
            </a:r>
            <a:endParaRPr lang="es-MX"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INTRODUCCIÓN</a:t>
            </a:r>
            <a:endParaRPr dirty="0"/>
          </a:p>
        </p:txBody>
      </p:sp>
      <p:sp>
        <p:nvSpPr>
          <p:cNvPr id="60" name="Google Shape;60;p12"/>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dirty="0" smtClean="0"/>
              <a:t>¿POR QUÉ LA IMPORTANCIA DE </a:t>
            </a:r>
            <a:r>
              <a:rPr lang="en" sz="1200" b="1" dirty="0" smtClean="0"/>
              <a:t>LA SEGURIDAD?</a:t>
            </a:r>
            <a:endParaRPr sz="1200" dirty="0"/>
          </a:p>
          <a:p>
            <a:pPr marL="0" lvl="0" indent="0">
              <a:buClr>
                <a:schemeClr val="dk1"/>
              </a:buClr>
              <a:buSzPts val="1100"/>
              <a:buNone/>
            </a:pPr>
            <a:r>
              <a:rPr lang="es-MX" sz="1200" dirty="0"/>
              <a:t> </a:t>
            </a:r>
            <a:r>
              <a:rPr lang="es-MX" sz="1200" dirty="0" smtClean="0"/>
              <a:t>Por que siempre se ha requerido sistemas confiables, para el resguardo de información y de nuestra persona. </a:t>
            </a:r>
            <a:endParaRPr lang="es-MX" sz="1200" b="1" dirty="0" smtClean="0"/>
          </a:p>
          <a:p>
            <a:pPr marL="0" lvl="0" indent="0" algn="l" rtl="0">
              <a:spcBef>
                <a:spcPts val="600"/>
              </a:spcBef>
              <a:spcAft>
                <a:spcPts val="0"/>
              </a:spcAft>
              <a:buClr>
                <a:schemeClr val="dk1"/>
              </a:buClr>
              <a:buSzPts val="1100"/>
              <a:buFont typeface="Arial"/>
              <a:buNone/>
            </a:pPr>
            <a:endParaRPr sz="1200" b="1" dirty="0"/>
          </a:p>
        </p:txBody>
      </p:sp>
      <p:sp>
        <p:nvSpPr>
          <p:cNvPr id="61" name="Google Shape;61;p12"/>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s-MX" sz="1200" b="1" dirty="0" smtClean="0"/>
              <a:t>PRESENTACIÓN</a:t>
            </a:r>
          </a:p>
          <a:p>
            <a:pPr marL="0" lvl="0" indent="0">
              <a:buClr>
                <a:schemeClr val="dk1"/>
              </a:buClr>
              <a:buSzPts val="1100"/>
              <a:buNone/>
            </a:pPr>
            <a:r>
              <a:rPr lang="es-MX" sz="1200" dirty="0" smtClean="0"/>
              <a:t>	El </a:t>
            </a:r>
            <a:r>
              <a:rPr lang="es-MX" sz="1200" dirty="0"/>
              <a:t>presente trabajo se centra en la investigación y desarrollo de un dispositivo electrónico de seguridad, el cual contara con acceso inalámbrico con tecnología bluetooth. Por consecuente buscamos sustituir el uso de llaves físicas e implementar el acceso digital. </a:t>
            </a:r>
            <a:endParaRPr lang="es-MX" sz="1200" b="1" dirty="0" smtClean="0"/>
          </a:p>
        </p:txBody>
      </p:sp>
      <p:sp>
        <p:nvSpPr>
          <p:cNvPr id="62" name="Google Shape;62;p12"/>
          <p:cNvSpPr txBox="1">
            <a:spLocks noGrp="1"/>
          </p:cNvSpPr>
          <p:nvPr>
            <p:ph type="body" idx="2"/>
          </p:nvPr>
        </p:nvSpPr>
        <p:spPr>
          <a:xfrm>
            <a:off x="457200" y="3153474"/>
            <a:ext cx="6025500" cy="1141200"/>
          </a:xfrm>
          <a:prstGeom prst="rect">
            <a:avLst/>
          </a:prstGeom>
        </p:spPr>
        <p:txBody>
          <a:bodyPr spcFirstLastPara="1" wrap="square" lIns="0" tIns="0" rIns="0" bIns="0" anchor="t" anchorCtr="0">
            <a:noAutofit/>
          </a:bodyPr>
          <a:lstStyle/>
          <a:p>
            <a:pPr marL="0" lvl="0" indent="0" algn="l" rtl="0">
              <a:spcBef>
                <a:spcPts val="1000"/>
              </a:spcBef>
              <a:spcAft>
                <a:spcPts val="1000"/>
              </a:spcAft>
              <a:buNone/>
            </a:pPr>
            <a:r>
              <a:rPr lang="es-MX" sz="1200" b="1" dirty="0" smtClean="0"/>
              <a:t>OBJETIVO</a:t>
            </a:r>
            <a:endParaRPr lang="es-MX" sz="1200" b="1" dirty="0"/>
          </a:p>
          <a:p>
            <a:pPr marL="0" indent="0">
              <a:spcBef>
                <a:spcPts val="1000"/>
              </a:spcBef>
              <a:spcAft>
                <a:spcPts val="1000"/>
              </a:spcAft>
              <a:buNone/>
            </a:pPr>
            <a:r>
              <a:rPr lang="es-MX" sz="1200" spc="-1" dirty="0">
                <a:solidFill>
                  <a:schemeClr val="bg1"/>
                </a:solidFill>
                <a:uFill>
                  <a:solidFill>
                    <a:srgbClr val="FFFFFF"/>
                  </a:solidFill>
                </a:uFill>
                <a:latin typeface="Titillium Web Light" panose="020B0604020202020204" charset="0"/>
              </a:rPr>
              <a:t>Diseñar un sistema </a:t>
            </a:r>
            <a:r>
              <a:rPr lang="es-MX" sz="1200" spc="-1" dirty="0" smtClean="0">
                <a:solidFill>
                  <a:schemeClr val="bg1"/>
                </a:solidFill>
                <a:uFill>
                  <a:solidFill>
                    <a:srgbClr val="FFFFFF"/>
                  </a:solidFill>
                </a:uFill>
                <a:latin typeface="Titillium Web Light" panose="020B0604020202020204" charset="0"/>
              </a:rPr>
              <a:t>de seguridad, el cual sea controlado mediante bluetooth, y sea como cerradura un electroimán. </a:t>
            </a:r>
            <a:endParaRPr lang="es-MX" sz="1200" b="1" dirty="0" smtClean="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800" y="398833"/>
            <a:ext cx="7203332" cy="69547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sz="3200" dirty="0" smtClean="0"/>
              <a:t>M</a:t>
            </a:r>
            <a:r>
              <a:rPr lang="en" sz="3200" dirty="0" smtClean="0"/>
              <a:t>ETODOLOGÍA DE IMPLEMENTACIÓN</a:t>
            </a:r>
            <a:endParaRPr sz="3200" dirty="0"/>
          </a:p>
        </p:txBody>
      </p:sp>
      <p:sp>
        <p:nvSpPr>
          <p:cNvPr id="69" name="Google Shape;69;p13"/>
          <p:cNvSpPr txBox="1">
            <a:spLocks noGrp="1"/>
          </p:cNvSpPr>
          <p:nvPr>
            <p:ph type="subTitle" idx="4294967295"/>
          </p:nvPr>
        </p:nvSpPr>
        <p:spPr>
          <a:xfrm>
            <a:off x="685800" y="1639969"/>
            <a:ext cx="4360500" cy="3150600"/>
          </a:xfrm>
          <a:prstGeom prst="rect">
            <a:avLst/>
          </a:prstGeom>
        </p:spPr>
        <p:txBody>
          <a:bodyPr spcFirstLastPara="1" wrap="square" lIns="0" tIns="0" rIns="0" bIns="0" anchor="t" anchorCtr="0">
            <a:noAutofit/>
          </a:bodyPr>
          <a:lstStyle/>
          <a:p>
            <a:r>
              <a:rPr lang="es-MX" sz="1200" dirty="0"/>
              <a:t>Se realizará el diseño del código en la plataforma de </a:t>
            </a:r>
            <a:r>
              <a:rPr lang="es-MX" sz="1200" dirty="0" err="1"/>
              <a:t>arduino</a:t>
            </a:r>
            <a:r>
              <a:rPr lang="es-MX" sz="1200" dirty="0"/>
              <a:t>, posteriormente se implementa el montaje de ambos circuitos, módulo RFID y el de la conexión Bluetooth, una vez terminado este paso, procedemos a las prueba de funcionamiento por separado en cuanto a activación - desactivación y la conexión - desconexión de cada circuito. Se evalúa el nivel de eficiencia.</a:t>
            </a:r>
          </a:p>
          <a:p>
            <a:r>
              <a:rPr lang="es-MX" sz="1200" dirty="0"/>
              <a:t>Una vez obtenido el resultado correcto de cada módulo se ejecutó la conmutación para generar una sola función de salida hacia un circuito de potencia para el electroimán, así ejecutando el accionamiento de la cerradura. </a:t>
            </a:r>
          </a:p>
          <a:p>
            <a:pPr marL="108000" indent="0">
              <a:buClr>
                <a:srgbClr val="000000"/>
              </a:buClr>
              <a:buSzPct val="45000"/>
              <a:buNone/>
            </a:pPr>
            <a:endParaRPr sz="1200" b="1"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285108" y="447472"/>
            <a:ext cx="2925020" cy="78417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MX" dirty="0" smtClean="0"/>
              <a:t>RECURSOS</a:t>
            </a:r>
            <a:endParaRPr dirty="0"/>
          </a:p>
        </p:txBody>
      </p:sp>
      <p:sp>
        <p:nvSpPr>
          <p:cNvPr id="2" name="CuadroTexto 1"/>
          <p:cNvSpPr txBox="1"/>
          <p:nvPr/>
        </p:nvSpPr>
        <p:spPr>
          <a:xfrm>
            <a:off x="155642" y="1566153"/>
            <a:ext cx="4182894" cy="2677656"/>
          </a:xfrm>
          <a:prstGeom prst="rect">
            <a:avLst/>
          </a:prstGeom>
          <a:noFill/>
        </p:spPr>
        <p:txBody>
          <a:bodyPr wrap="square" rtlCol="0">
            <a:spAutoFit/>
          </a:bodyPr>
          <a:lstStyle/>
          <a:p>
            <a:r>
              <a:rPr lang="es-MX" dirty="0" smtClean="0">
                <a:solidFill>
                  <a:schemeClr val="bg1"/>
                </a:solidFill>
              </a:rPr>
              <a:t>Humanos:</a:t>
            </a:r>
          </a:p>
          <a:p>
            <a:endParaRPr lang="es-MX" dirty="0" smtClean="0">
              <a:solidFill>
                <a:schemeClr val="bg1"/>
              </a:solidFill>
            </a:endParaRPr>
          </a:p>
          <a:p>
            <a:r>
              <a:rPr lang="es-MX" dirty="0">
                <a:solidFill>
                  <a:schemeClr val="bg1"/>
                </a:solidFill>
              </a:rPr>
              <a:t>Necesitamos la colaboración de tres personas para poder realizar el proyecto. Ya que cada uno de encargará de una función como lo es:</a:t>
            </a:r>
          </a:p>
          <a:p>
            <a:pPr marL="285750" lvl="0" indent="-285750">
              <a:buFont typeface="Arial" panose="020B0604020202020204" pitchFamily="34" charset="0"/>
              <a:buChar char="•"/>
            </a:pPr>
            <a:r>
              <a:rPr lang="es-MX" dirty="0">
                <a:solidFill>
                  <a:schemeClr val="bg1"/>
                </a:solidFill>
              </a:rPr>
              <a:t>Circuitería</a:t>
            </a:r>
          </a:p>
          <a:p>
            <a:pPr marL="285750" lvl="0" indent="-285750">
              <a:buFont typeface="Arial" panose="020B0604020202020204" pitchFamily="34" charset="0"/>
              <a:buChar char="•"/>
            </a:pPr>
            <a:r>
              <a:rPr lang="es-MX" dirty="0">
                <a:solidFill>
                  <a:schemeClr val="bg1"/>
                </a:solidFill>
              </a:rPr>
              <a:t>Diseño</a:t>
            </a:r>
          </a:p>
          <a:p>
            <a:pPr marL="285750" lvl="0" indent="-285750">
              <a:buFont typeface="Arial" panose="020B0604020202020204" pitchFamily="34" charset="0"/>
              <a:buChar char="•"/>
            </a:pPr>
            <a:r>
              <a:rPr lang="es-MX" dirty="0">
                <a:solidFill>
                  <a:schemeClr val="bg1"/>
                </a:solidFill>
              </a:rPr>
              <a:t>Programación</a:t>
            </a:r>
          </a:p>
          <a:p>
            <a:r>
              <a:rPr lang="es-MX" dirty="0">
                <a:solidFill>
                  <a:schemeClr val="bg1"/>
                </a:solidFill>
              </a:rPr>
              <a:t>Cada uno es fundamental, pues es trabajo está destinado para entregarse en la primera semana de agosto del año en curso.</a:t>
            </a:r>
          </a:p>
          <a:p>
            <a:endParaRPr lang="es-MX" dirty="0">
              <a:solidFill>
                <a:schemeClr val="bg1"/>
              </a:solidFill>
            </a:endParaRPr>
          </a:p>
        </p:txBody>
      </p:sp>
      <p:sp>
        <p:nvSpPr>
          <p:cNvPr id="7" name="CuadroTexto 6"/>
          <p:cNvSpPr txBox="1"/>
          <p:nvPr/>
        </p:nvSpPr>
        <p:spPr>
          <a:xfrm>
            <a:off x="4922196" y="1459149"/>
            <a:ext cx="2762655" cy="3323987"/>
          </a:xfrm>
          <a:prstGeom prst="rect">
            <a:avLst/>
          </a:prstGeom>
          <a:noFill/>
        </p:spPr>
        <p:txBody>
          <a:bodyPr wrap="square" rtlCol="0">
            <a:spAutoFit/>
          </a:bodyPr>
          <a:lstStyle/>
          <a:p>
            <a:r>
              <a:rPr lang="es-MX" dirty="0">
                <a:solidFill>
                  <a:schemeClr val="bg1"/>
                </a:solidFill>
              </a:rPr>
              <a:t>Los materiales a utilizar son</a:t>
            </a:r>
            <a:r>
              <a:rPr lang="es-MX" dirty="0" smtClean="0">
                <a:solidFill>
                  <a:schemeClr val="bg1"/>
                </a:solidFill>
              </a:rPr>
              <a:t>:</a:t>
            </a:r>
          </a:p>
          <a:p>
            <a:endParaRPr lang="es-MX" dirty="0">
              <a:solidFill>
                <a:schemeClr val="bg1"/>
              </a:solidFill>
            </a:endParaRPr>
          </a:p>
          <a:p>
            <a:pPr marL="285750" lvl="0" indent="-285750">
              <a:buFont typeface="Arial" panose="020B0604020202020204" pitchFamily="34" charset="0"/>
              <a:buChar char="•"/>
            </a:pPr>
            <a:r>
              <a:rPr lang="es-MX" dirty="0">
                <a:solidFill>
                  <a:schemeClr val="bg1"/>
                </a:solidFill>
              </a:rPr>
              <a:t>Módulo RFID</a:t>
            </a:r>
          </a:p>
          <a:p>
            <a:pPr marL="285750" lvl="0" indent="-285750">
              <a:buFont typeface="Arial" panose="020B0604020202020204" pitchFamily="34" charset="0"/>
              <a:buChar char="•"/>
            </a:pPr>
            <a:r>
              <a:rPr lang="es-MX" dirty="0">
                <a:solidFill>
                  <a:schemeClr val="bg1"/>
                </a:solidFill>
              </a:rPr>
              <a:t>Módulo bluetooth</a:t>
            </a:r>
          </a:p>
          <a:p>
            <a:pPr marL="285750" lvl="0" indent="-285750">
              <a:buFont typeface="Arial" panose="020B0604020202020204" pitchFamily="34" charset="0"/>
              <a:buChar char="•"/>
            </a:pPr>
            <a:r>
              <a:rPr lang="es-MX" dirty="0">
                <a:solidFill>
                  <a:schemeClr val="bg1"/>
                </a:solidFill>
              </a:rPr>
              <a:t>Resistencias</a:t>
            </a:r>
          </a:p>
          <a:p>
            <a:pPr marL="285750" lvl="0" indent="-285750">
              <a:buFont typeface="Arial" panose="020B0604020202020204" pitchFamily="34" charset="0"/>
              <a:buChar char="•"/>
            </a:pPr>
            <a:r>
              <a:rPr lang="es-MX" dirty="0">
                <a:solidFill>
                  <a:schemeClr val="bg1"/>
                </a:solidFill>
              </a:rPr>
              <a:t>LED’S</a:t>
            </a:r>
          </a:p>
          <a:p>
            <a:pPr marL="285750" lvl="0" indent="-285750">
              <a:buFont typeface="Arial" panose="020B0604020202020204" pitchFamily="34" charset="0"/>
              <a:buChar char="•"/>
            </a:pPr>
            <a:r>
              <a:rPr lang="es-MX" dirty="0">
                <a:solidFill>
                  <a:schemeClr val="bg1"/>
                </a:solidFill>
              </a:rPr>
              <a:t>Tarjeta RFID</a:t>
            </a:r>
          </a:p>
          <a:p>
            <a:pPr marL="285750" lvl="0" indent="-285750">
              <a:buFont typeface="Arial" panose="020B0604020202020204" pitchFamily="34" charset="0"/>
              <a:buChar char="•"/>
            </a:pPr>
            <a:r>
              <a:rPr lang="es-MX" dirty="0">
                <a:solidFill>
                  <a:schemeClr val="bg1"/>
                </a:solidFill>
              </a:rPr>
              <a:t>Aplicación bluetooth</a:t>
            </a:r>
          </a:p>
          <a:p>
            <a:pPr marL="285750" lvl="0" indent="-285750">
              <a:buFont typeface="Arial" panose="020B0604020202020204" pitchFamily="34" charset="0"/>
              <a:buChar char="•"/>
            </a:pPr>
            <a:r>
              <a:rPr lang="es-MX" dirty="0">
                <a:solidFill>
                  <a:schemeClr val="bg1"/>
                </a:solidFill>
              </a:rPr>
              <a:t>Arduino UNO</a:t>
            </a:r>
          </a:p>
          <a:p>
            <a:pPr marL="285750" lvl="0" indent="-285750">
              <a:buFont typeface="Arial" panose="020B0604020202020204" pitchFamily="34" charset="0"/>
              <a:buChar char="•"/>
            </a:pPr>
            <a:r>
              <a:rPr lang="es-MX" dirty="0">
                <a:solidFill>
                  <a:schemeClr val="bg1"/>
                </a:solidFill>
              </a:rPr>
              <a:t>Jumpers</a:t>
            </a:r>
          </a:p>
          <a:p>
            <a:pPr marL="285750" lvl="0" indent="-285750">
              <a:buFont typeface="Arial" panose="020B0604020202020204" pitchFamily="34" charset="0"/>
              <a:buChar char="•"/>
            </a:pPr>
            <a:r>
              <a:rPr lang="es-MX" dirty="0">
                <a:solidFill>
                  <a:schemeClr val="bg1"/>
                </a:solidFill>
              </a:rPr>
              <a:t>Cable para fuente</a:t>
            </a:r>
          </a:p>
          <a:p>
            <a:pPr marL="285750" lvl="0" indent="-285750">
              <a:buFont typeface="Arial" panose="020B0604020202020204" pitchFamily="34" charset="0"/>
              <a:buChar char="•"/>
            </a:pPr>
            <a:r>
              <a:rPr lang="es-MX" dirty="0">
                <a:solidFill>
                  <a:schemeClr val="bg1"/>
                </a:solidFill>
              </a:rPr>
              <a:t>Circuito de potencia</a:t>
            </a:r>
          </a:p>
          <a:p>
            <a:pPr marL="285750" lvl="0" indent="-285750">
              <a:buFont typeface="Arial" panose="020B0604020202020204" pitchFamily="34" charset="0"/>
              <a:buChar char="•"/>
            </a:pPr>
            <a:r>
              <a:rPr lang="es-MX" dirty="0">
                <a:solidFill>
                  <a:schemeClr val="bg1"/>
                </a:solidFill>
              </a:rPr>
              <a:t>Relees de activación a 5V</a:t>
            </a:r>
            <a:r>
              <a:rPr lang="es-MX" dirty="0" smtClean="0">
                <a:solidFill>
                  <a:schemeClr val="bg1"/>
                </a:solidFill>
              </a:rPr>
              <a:t>.</a:t>
            </a:r>
          </a:p>
          <a:p>
            <a:pPr marL="285750" lvl="0" indent="-285750">
              <a:buFont typeface="Arial" panose="020B0604020202020204" pitchFamily="34" charset="0"/>
              <a:buChar char="•"/>
            </a:pPr>
            <a:r>
              <a:rPr lang="es-MX" dirty="0" smtClean="0">
                <a:solidFill>
                  <a:schemeClr val="bg1"/>
                </a:solidFill>
              </a:rPr>
              <a:t>Electroimán</a:t>
            </a:r>
            <a:endParaRPr lang="es-MX" dirty="0">
              <a:solidFill>
                <a:schemeClr val="bg1"/>
              </a:solidFill>
            </a:endParaRPr>
          </a:p>
          <a:p>
            <a:endParaRPr lang="es-MX"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54886" y="486383"/>
            <a:ext cx="5931905" cy="6111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smtClean="0"/>
              <a:t>COSTO DEL PROYECTO</a:t>
            </a:r>
            <a:endParaRPr sz="40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CuadroTexto 6"/>
          <p:cNvSpPr txBox="1"/>
          <p:nvPr/>
        </p:nvSpPr>
        <p:spPr>
          <a:xfrm>
            <a:off x="379378" y="1290012"/>
            <a:ext cx="6828817" cy="3600986"/>
          </a:xfrm>
          <a:prstGeom prst="rect">
            <a:avLst/>
          </a:prstGeom>
          <a:noFill/>
        </p:spPr>
        <p:txBody>
          <a:bodyPr wrap="square" rtlCol="0">
            <a:spAutoFit/>
          </a:bodyPr>
          <a:lstStyle/>
          <a:p>
            <a:r>
              <a:rPr lang="es-MX" sz="1200" dirty="0" smtClean="0">
                <a:solidFill>
                  <a:schemeClr val="bg1"/>
                </a:solidFill>
              </a:rPr>
              <a:t>PRESUPUESTO</a:t>
            </a:r>
          </a:p>
          <a:p>
            <a:endParaRPr lang="es-MX" sz="1200" dirty="0">
              <a:solidFill>
                <a:schemeClr val="bg1"/>
              </a:solidFill>
            </a:endParaRPr>
          </a:p>
          <a:p>
            <a:endParaRPr lang="es-MX" sz="1200" dirty="0" smtClean="0">
              <a:solidFill>
                <a:schemeClr val="bg1"/>
              </a:solidFill>
            </a:endParaRPr>
          </a:p>
          <a:p>
            <a:r>
              <a:rPr lang="es-MX" sz="1200" dirty="0">
                <a:solidFill>
                  <a:schemeClr val="bg1"/>
                </a:solidFill>
              </a:rPr>
              <a:t>El costo aproximado del proyecto es de $2600.00 ya que el costo de los materiales varía según la utilidad</a:t>
            </a:r>
            <a:r>
              <a:rPr lang="es-MX" sz="1200" dirty="0" smtClean="0">
                <a:solidFill>
                  <a:schemeClr val="bg1"/>
                </a:solidFill>
              </a:rPr>
              <a:t>:</a:t>
            </a:r>
          </a:p>
          <a:p>
            <a:endParaRPr lang="es-MX" sz="1200" dirty="0">
              <a:solidFill>
                <a:schemeClr val="bg1"/>
              </a:solidFill>
            </a:endParaRPr>
          </a:p>
          <a:p>
            <a:pPr marL="171450" lvl="0" indent="-171450">
              <a:buFont typeface="Arial" panose="020B0604020202020204" pitchFamily="34" charset="0"/>
              <a:buChar char="•"/>
            </a:pPr>
            <a:r>
              <a:rPr lang="es-MX" sz="1200" dirty="0">
                <a:solidFill>
                  <a:schemeClr val="bg1"/>
                </a:solidFill>
              </a:rPr>
              <a:t>Módulo RFID $</a:t>
            </a:r>
            <a:r>
              <a:rPr lang="es-MX" sz="1200" dirty="0" smtClean="0">
                <a:solidFill>
                  <a:schemeClr val="bg1"/>
                </a:solidFill>
              </a:rPr>
              <a:t>53.00</a:t>
            </a:r>
          </a:p>
          <a:p>
            <a:pPr marL="171450" lvl="0" indent="-171450">
              <a:buFont typeface="Arial" panose="020B0604020202020204" pitchFamily="34" charset="0"/>
              <a:buChar char="•"/>
            </a:pPr>
            <a:r>
              <a:rPr lang="es-MX" sz="1200" dirty="0" smtClean="0">
                <a:solidFill>
                  <a:schemeClr val="bg1"/>
                </a:solidFill>
              </a:rPr>
              <a:t>Módulo </a:t>
            </a:r>
            <a:r>
              <a:rPr lang="es-MX" sz="1200" dirty="0">
                <a:solidFill>
                  <a:schemeClr val="bg1"/>
                </a:solidFill>
              </a:rPr>
              <a:t>bluetooth $</a:t>
            </a:r>
            <a:r>
              <a:rPr lang="es-MX" sz="1200" dirty="0" smtClean="0">
                <a:solidFill>
                  <a:schemeClr val="bg1"/>
                </a:solidFill>
              </a:rPr>
              <a:t>70.00</a:t>
            </a:r>
          </a:p>
          <a:p>
            <a:pPr marL="171450" lvl="0" indent="-171450">
              <a:buFont typeface="Arial" panose="020B0604020202020204" pitchFamily="34" charset="0"/>
              <a:buChar char="•"/>
            </a:pPr>
            <a:r>
              <a:rPr lang="es-MX" sz="1200" dirty="0" smtClean="0">
                <a:solidFill>
                  <a:schemeClr val="bg1"/>
                </a:solidFill>
              </a:rPr>
              <a:t>Resistencias </a:t>
            </a:r>
            <a:r>
              <a:rPr lang="es-MX" sz="1200" dirty="0">
                <a:solidFill>
                  <a:schemeClr val="bg1"/>
                </a:solidFill>
              </a:rPr>
              <a:t>$50.00</a:t>
            </a:r>
          </a:p>
          <a:p>
            <a:pPr marL="171450" lvl="0" indent="-171450">
              <a:buFont typeface="Arial" panose="020B0604020202020204" pitchFamily="34" charset="0"/>
              <a:buChar char="•"/>
            </a:pPr>
            <a:r>
              <a:rPr lang="es-MX" sz="1200" dirty="0">
                <a:solidFill>
                  <a:schemeClr val="bg1"/>
                </a:solidFill>
              </a:rPr>
              <a:t>LED’S $50.00</a:t>
            </a:r>
          </a:p>
          <a:p>
            <a:pPr marL="171450" lvl="0" indent="-171450">
              <a:buFont typeface="Arial" panose="020B0604020202020204" pitchFamily="34" charset="0"/>
              <a:buChar char="•"/>
            </a:pPr>
            <a:r>
              <a:rPr lang="es-MX" sz="1200" dirty="0">
                <a:solidFill>
                  <a:schemeClr val="bg1"/>
                </a:solidFill>
              </a:rPr>
              <a:t>Tarjeta RFID $543.00</a:t>
            </a:r>
          </a:p>
          <a:p>
            <a:pPr marL="171450" lvl="0" indent="-171450">
              <a:buFont typeface="Arial" panose="020B0604020202020204" pitchFamily="34" charset="0"/>
              <a:buChar char="•"/>
            </a:pPr>
            <a:r>
              <a:rPr lang="es-MX" sz="1200" dirty="0">
                <a:solidFill>
                  <a:schemeClr val="bg1"/>
                </a:solidFill>
              </a:rPr>
              <a:t>Arduino UNO $150.00</a:t>
            </a:r>
          </a:p>
          <a:p>
            <a:pPr marL="171450" lvl="0" indent="-171450">
              <a:buFont typeface="Arial" panose="020B0604020202020204" pitchFamily="34" charset="0"/>
              <a:buChar char="•"/>
            </a:pPr>
            <a:r>
              <a:rPr lang="es-MX" sz="1200" dirty="0">
                <a:solidFill>
                  <a:schemeClr val="bg1"/>
                </a:solidFill>
              </a:rPr>
              <a:t>Jumpers $100.00</a:t>
            </a:r>
          </a:p>
          <a:p>
            <a:pPr marL="171450" lvl="0" indent="-171450">
              <a:buFont typeface="Arial" panose="020B0604020202020204" pitchFamily="34" charset="0"/>
              <a:buChar char="•"/>
            </a:pPr>
            <a:r>
              <a:rPr lang="es-MX" sz="1200" dirty="0">
                <a:solidFill>
                  <a:schemeClr val="bg1"/>
                </a:solidFill>
              </a:rPr>
              <a:t>Cable para fuente $40.00</a:t>
            </a:r>
          </a:p>
          <a:p>
            <a:pPr marL="171450" lvl="0" indent="-171450">
              <a:buFont typeface="Arial" panose="020B0604020202020204" pitchFamily="34" charset="0"/>
              <a:buChar char="•"/>
            </a:pPr>
            <a:r>
              <a:rPr lang="es-MX" sz="1200" dirty="0">
                <a:solidFill>
                  <a:schemeClr val="bg1"/>
                </a:solidFill>
              </a:rPr>
              <a:t>Relees activación a 5V $64.00</a:t>
            </a:r>
          </a:p>
          <a:p>
            <a:pPr marL="171450" lvl="0" indent="-171450">
              <a:buFont typeface="Arial" panose="020B0604020202020204" pitchFamily="34" charset="0"/>
              <a:buChar char="•"/>
            </a:pPr>
            <a:r>
              <a:rPr lang="es-MX" sz="1200" dirty="0">
                <a:solidFill>
                  <a:schemeClr val="bg1"/>
                </a:solidFill>
              </a:rPr>
              <a:t>Electroimán $1480.00</a:t>
            </a:r>
          </a:p>
          <a:p>
            <a:r>
              <a:rPr lang="es-MX" sz="1200" dirty="0" smtClean="0">
                <a:solidFill>
                  <a:schemeClr val="bg1"/>
                </a:solidFill>
              </a:rPr>
              <a:t>+ 30% de la implementación $780.00</a:t>
            </a:r>
          </a:p>
          <a:p>
            <a:endParaRPr lang="es-MX" sz="1200" dirty="0" smtClean="0">
              <a:solidFill>
                <a:schemeClr val="bg1"/>
              </a:solidFill>
            </a:endParaRPr>
          </a:p>
          <a:p>
            <a:r>
              <a:rPr lang="es-MX" sz="1200" dirty="0" smtClean="0">
                <a:solidFill>
                  <a:schemeClr val="bg1"/>
                </a:solidFill>
              </a:rPr>
              <a:t>Costo total: $3380.00</a:t>
            </a:r>
            <a:endParaRPr lang="es-MX"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ítulo 1"/>
          <p:cNvSpPr>
            <a:spLocks noGrp="1"/>
          </p:cNvSpPr>
          <p:nvPr>
            <p:ph type="title"/>
          </p:nvPr>
        </p:nvSpPr>
        <p:spPr>
          <a:xfrm>
            <a:off x="1974715" y="2467656"/>
            <a:ext cx="6108970" cy="857400"/>
          </a:xfrm>
        </p:spPr>
        <p:txBody>
          <a:bodyPr/>
          <a:lstStyle/>
          <a:p>
            <a:r>
              <a:rPr lang="es-MX" sz="9600" dirty="0" smtClean="0"/>
              <a:t>GRACIAS!</a:t>
            </a:r>
            <a:endParaRPr lang="es-MX" sz="9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TotalTime>
  <Words>326</Words>
  <Application>Microsoft Office PowerPoint</Application>
  <PresentationFormat>Presentación en pantalla (16:9)</PresentationFormat>
  <Paragraphs>61</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Titillium Web Light</vt:lpstr>
      <vt:lpstr>Arial</vt:lpstr>
      <vt:lpstr>Wingdings</vt:lpstr>
      <vt:lpstr>Titillium Web</vt:lpstr>
      <vt:lpstr>Ninacor template</vt:lpstr>
      <vt:lpstr>CHAPA RFID CONEXIÓN BLUETOOTH</vt:lpstr>
      <vt:lpstr>INTRODUCCIÓN</vt:lpstr>
      <vt:lpstr>METODOLOGÍA DE IMPLEMENTACIÓN</vt:lpstr>
      <vt:lpstr>RECURSOS</vt:lpstr>
      <vt:lpstr>COSTO DEL PROYECTO</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FOTOVOLTAICOS.</dc:title>
  <dc:creator>gerson  guadalupe hernandez  mercado</dc:creator>
  <cp:lastModifiedBy>gerson  guadalupe hernandez  mercado</cp:lastModifiedBy>
  <cp:revision>24</cp:revision>
  <dcterms:modified xsi:type="dcterms:W3CDTF">2019-07-02T13:29:39Z</dcterms:modified>
</cp:coreProperties>
</file>