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2" r:id="rId4"/>
  </p:sldMasterIdLst>
  <p:notesMasterIdLst>
    <p:notesMasterId r:id="rId12"/>
  </p:notesMasterIdLst>
  <p:handoutMasterIdLst>
    <p:handoutMasterId r:id="rId13"/>
  </p:handoutMasterIdLst>
  <p:sldIdLst>
    <p:sldId id="360" r:id="rId5"/>
    <p:sldId id="327" r:id="rId6"/>
    <p:sldId id="361" r:id="rId7"/>
    <p:sldId id="363" r:id="rId8"/>
    <p:sldId id="364" r:id="rId9"/>
    <p:sldId id="362" r:id="rId10"/>
    <p:sldId id="331" r:id="rId11"/>
    <p:sldId id="365" r:id="rId19"/>
    <p:sldId id="366" r:id="rId20"/>
    <p:sldId id="367" r:id="rId21"/>
    <p:sldId id="368" r:id="rId22"/>
  </p:sldIdLst>
  <p:sldSz cx="6858000" cy="9906000" type="A4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" id="{455E9B04-7614-4448-8041-A79C493FF5DA}">
          <p14:sldIdLst/>
        </p14:section>
        <p14:section name="Cover" id="{627F3796-1739-DB41-BC81-970FE7FB9A69}">
          <p14:sldIdLst>
            <p14:sldId id="360"/>
          </p14:sldIdLst>
        </p14:section>
        <p14:section name="Text pages" id="{EFC60524-87AE-0345-8CE0-C4DCB3198107}">
          <p14:sldIdLst>
            <p14:sldId id="327"/>
            <p14:sldId id="361"/>
            <p14:sldId id="363"/>
            <p14:sldId id="364"/>
            <p14:sldId id="362"/>
          </p14:sldIdLst>
        </p14:section>
        <p14:section name="Ending" id="{595B4A6C-9502-174B-B220-BACFD1E6462C}">
          <p14:sldIdLst>
            <p14:sldId id="331"/>
          </p14:sldIdLst>
        </p14:section>
        <p14:section name="Chart Slide" id="{DFD0DA9F-E0E0-DF4C-A80A-FDCAB2DF1630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B9"/>
    <a:srgbClr val="FFB71B"/>
    <a:srgbClr val="7C4182"/>
    <a:srgbClr val="FF6B00"/>
    <a:srgbClr val="75797B"/>
    <a:srgbClr val="000000"/>
    <a:srgbClr val="333333"/>
    <a:srgbClr val="595959"/>
    <a:srgbClr val="53575A"/>
    <a:srgbClr val="B0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BCF924-4843-4D72-9E3D-4E3F695D6B05}" v="1" dt="2025-03-10T10:43:56.5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3396" y="90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05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CDC649-3391-8B4A-9788-555E2853D4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4F8FD-0C1C-914D-8BCA-B03D27CA2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327EF60-1018-AC40-890C-A4E77DE601BA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3E305-3045-6F4D-AED5-F336A0C7AB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1D861-1738-AF4C-8AD6-6104A3EFEA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2E18F9D-EBA2-1843-89C6-FA4A15F6B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138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EE11855-75D7-6D4C-A68E-38EF710F97E7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7438" y="1279525"/>
            <a:ext cx="23891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1BAA0A8A-6C99-704F-B16A-E14620CB7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98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57438" y="1279525"/>
            <a:ext cx="238918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text: use “Indent More” “Indent Less” to control levels. Bullets are added automatically according to the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0A8A-6C99-704F-B16A-E14620CB74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06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57438" y="1279525"/>
            <a:ext cx="238918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text: use “Indent More” “Indent Less” to control levels. Bullets are added automatically according to the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0A8A-6C99-704F-B16A-E14620CB74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7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57438" y="1279525"/>
            <a:ext cx="238918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text: use “Indent More” “Indent Less” to control levels. Bullets are added automatically according to the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0A8A-6C99-704F-B16A-E14620CB74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7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57438" y="1279525"/>
            <a:ext cx="238918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text: use “Indent More” “Indent Less” to control levels. Bullets are added automatically according to the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0A8A-6C99-704F-B16A-E14620CB74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32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57438" y="1279525"/>
            <a:ext cx="238918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Body text: use “Indent More” “Indent Less” to control levels. Bullets are added automatically according to the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A0A8A-6C99-704F-B16A-E14620CB74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8373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2.jpeg"/><Relationship Id="rId4" Type="http://schemas.openxmlformats.org/officeDocument/2006/relationships/image" Target="../media/image3.gi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Relationship Id="rId3" Type="http://schemas.openxmlformats.org/officeDocument/2006/relationships/image" Target="../media/image3.gi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rrettmotion.com/" TargetMode="External"/><Relationship Id="rId3" Type="http://schemas.openxmlformats.org/officeDocument/2006/relationships/hyperlink" Target="https://www.linkedin.com/company/garrettmotion/" TargetMode="External"/><Relationship Id="rId4" Type="http://schemas.openxmlformats.org/officeDocument/2006/relationships/hyperlink" Target="https://www.facebook.com/garrettmotion" TargetMode="External"/><Relationship Id="rId5" Type="http://schemas.openxmlformats.org/officeDocument/2006/relationships/hyperlink" Target="https://www.instagram.com/garrettmotion/" TargetMode="External"/><Relationship Id="rId6" Type="http://schemas.openxmlformats.org/officeDocument/2006/relationships/hyperlink" Target="https://www.youtube.com/garrettmotion" TargetMode="External"/><Relationship Id="rId7" Type="http://schemas.openxmlformats.org/officeDocument/2006/relationships/hyperlink" Target="https://twitter.com/GarrettMotion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svg"/><Relationship Id="rId10" Type="http://schemas.openxmlformats.org/officeDocument/2006/relationships/image" Target="../media/image7.png"/><Relationship Id="rId11" Type="http://schemas.openxmlformats.org/officeDocument/2006/relationships/image" Target="../media/image8.svg"/><Relationship Id="rId12" Type="http://schemas.openxmlformats.org/officeDocument/2006/relationships/image" Target="../media/image3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1">
            <a:extLst>
              <a:ext uri="{FF2B5EF4-FFF2-40B4-BE49-F238E27FC236}">
                <a16:creationId xmlns:a16="http://schemas.microsoft.com/office/drawing/2014/main" id="{44EE6B9C-EF9D-B77F-118E-804B4A95BA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9344554"/>
            <a:ext cx="6858000" cy="557923"/>
          </a:xfrm>
          <a:prstGeom prst="rect">
            <a:avLst/>
          </a:prstGeom>
        </p:spPr>
      </p:pic>
      <p:sp>
        <p:nvSpPr>
          <p:cNvPr id="37" name="©">
            <a:extLst>
              <a:ext uri="{FF2B5EF4-FFF2-40B4-BE49-F238E27FC236}">
                <a16:creationId xmlns:a16="http://schemas.microsoft.com/office/drawing/2014/main" id="{0589BB0F-6BE2-496B-2D27-C2BD3EBF311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95650" y="9585024"/>
            <a:ext cx="869342" cy="103940"/>
          </a:xfrm>
          <a:prstGeom prst="rect">
            <a:avLst/>
          </a:prstGeom>
        </p:spPr>
        <p:txBody>
          <a:bodyPr vert="horz" wrap="square" lIns="51435" tIns="25718" rIns="0" bIns="25718" rtlCol="0" anchor="b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8" b="0" i="0" u="none" strike="noStrike" kern="1200" cap="none" spc="17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Garrett Motion Inc.</a:t>
            </a:r>
          </a:p>
        </p:txBody>
      </p:sp>
      <p:sp>
        <p:nvSpPr>
          <p:cNvPr id="2" name="©">
            <a:extLst>
              <a:ext uri="{FF2B5EF4-FFF2-40B4-BE49-F238E27FC236}">
                <a16:creationId xmlns:a16="http://schemas.microsoft.com/office/drawing/2014/main" id="{41743581-77D6-5B50-CA96-0539E8292EDD}"/>
              </a:ext>
            </a:extLst>
          </p:cNvPr>
          <p:cNvSpPr txBox="1"/>
          <p:nvPr/>
        </p:nvSpPr>
        <p:spPr>
          <a:xfrm>
            <a:off x="5795650" y="9585024"/>
            <a:ext cx="869342" cy="103940"/>
          </a:xfrm>
          <a:prstGeom prst="rect">
            <a:avLst/>
          </a:prstGeom>
        </p:spPr>
        <p:txBody>
          <a:bodyPr vert="horz" wrap="square" lIns="51435" tIns="25718" rIns="0" bIns="25718" rtlCol="0" anchor="b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8" b="0" i="0" u="none" strike="noStrike" kern="1200" cap="none" spc="17" normalizeH="0" baseline="0" noProof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Garrett Motion Inc.</a:t>
            </a:r>
          </a:p>
        </p:txBody>
      </p:sp>
      <p:sp>
        <p:nvSpPr>
          <p:cNvPr id="11" name="©">
            <a:extLst>
              <a:ext uri="{FF2B5EF4-FFF2-40B4-BE49-F238E27FC236}">
                <a16:creationId xmlns:a16="http://schemas.microsoft.com/office/drawing/2014/main" id="{3785B607-293A-A72B-BB88-B497572D96E7}"/>
              </a:ext>
            </a:extLst>
          </p:cNvPr>
          <p:cNvSpPr txBox="1"/>
          <p:nvPr userDrawn="1"/>
        </p:nvSpPr>
        <p:spPr>
          <a:xfrm>
            <a:off x="5795650" y="9585024"/>
            <a:ext cx="869342" cy="103940"/>
          </a:xfrm>
          <a:prstGeom prst="rect">
            <a:avLst/>
          </a:prstGeom>
        </p:spPr>
        <p:txBody>
          <a:bodyPr vert="horz" wrap="square" lIns="51435" tIns="25718" rIns="0" bIns="25718" rtlCol="0" anchor="b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8" b="0" i="0" u="none" strike="noStrike" kern="1200" cap="none" spc="17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Garrett Motion Inc.</a:t>
            </a:r>
          </a:p>
        </p:txBody>
      </p:sp>
      <p:pic>
        <p:nvPicPr>
          <p:cNvPr id="13" name="2 photos">
            <a:extLst>
              <a:ext uri="{FF2B5EF4-FFF2-40B4-BE49-F238E27FC236}">
                <a16:creationId xmlns:a16="http://schemas.microsoft.com/office/drawing/2014/main" id="{AB2431AD-1549-0C60-C6CE-0A5D82E92649}"/>
              </a:ext>
            </a:extLst>
          </p:cNvPr>
          <p:cNvPicPr/>
          <p:nvPr userDrawn="1"/>
        </p:nvPicPr>
        <p:blipFill>
          <a:blip r:embed="rId3"/>
          <a:srcRect/>
          <a:stretch/>
        </p:blipFill>
        <p:spPr>
          <a:xfrm>
            <a:off x="1" y="850901"/>
            <a:ext cx="6856285" cy="3244849"/>
          </a:xfrm>
          <a:prstGeom prst="rect">
            <a:avLst/>
          </a:prstGeom>
        </p:spPr>
      </p:pic>
      <p:sp>
        <p:nvSpPr>
          <p:cNvPr id="16" name="Date">
            <a:extLst>
              <a:ext uri="{FF2B5EF4-FFF2-40B4-BE49-F238E27FC236}">
                <a16:creationId xmlns:a16="http://schemas.microsoft.com/office/drawing/2014/main" id="{1BD8EC8C-8EE0-E2CC-B271-15F2F527D76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4951" y="4674793"/>
            <a:ext cx="3918065" cy="540148"/>
          </a:xfrm>
        </p:spPr>
        <p:txBody>
          <a:bodyPr/>
          <a:lstStyle>
            <a:lvl1pPr>
              <a:defRPr sz="1200" b="0" cap="all" spc="39" baseline="0">
                <a:solidFill>
                  <a:schemeClr val="tx1"/>
                </a:solidFill>
                <a:latin typeface="+mj-lt"/>
              </a:defRPr>
            </a:lvl1pPr>
            <a:lvl2pPr>
              <a:defRPr sz="675" spc="56">
                <a:solidFill>
                  <a:schemeClr val="tx1"/>
                </a:solidFill>
                <a:latin typeface="+mj-lt"/>
              </a:defRPr>
            </a:lvl2pPr>
            <a:lvl3pPr>
              <a:defRPr sz="675" spc="56">
                <a:solidFill>
                  <a:schemeClr val="tx1"/>
                </a:solidFill>
                <a:latin typeface="+mj-lt"/>
              </a:defRPr>
            </a:lvl3pPr>
            <a:lvl4pPr>
              <a:defRPr sz="675" spc="56">
                <a:solidFill>
                  <a:schemeClr val="tx1"/>
                </a:solidFill>
                <a:latin typeface="+mj-lt"/>
              </a:defRPr>
            </a:lvl4pPr>
            <a:lvl5pPr>
              <a:defRPr sz="675" spc="56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 err="1"/>
              <a:t>JANuary</a:t>
            </a:r>
            <a:r>
              <a:rPr lang="en-US" dirty="0"/>
              <a:t> 1, 2025  </a:t>
            </a:r>
            <a:r>
              <a:rPr lang="en-US" dirty="0">
                <a:solidFill>
                  <a:schemeClr val="tx1">
                    <a:lumMod val="40000"/>
                    <a:lumOff val="60000"/>
                  </a:schemeClr>
                </a:solidFill>
              </a:rPr>
              <a:t>|   </a:t>
            </a:r>
            <a:r>
              <a:rPr lang="en-US" dirty="0"/>
              <a:t>Presenter Name</a:t>
            </a:r>
          </a:p>
          <a:p>
            <a:pPr lvl="0"/>
            <a:r>
              <a:rPr lang="en-US" dirty="0"/>
              <a:t>DOCUMENT TYPE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24B897BF-165E-59FE-C357-F7D492DD75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9896" y="5919936"/>
            <a:ext cx="2971723" cy="216982"/>
          </a:xfrm>
        </p:spPr>
        <p:txBody>
          <a:bodyPr/>
          <a:lstStyle>
            <a:lvl1pPr>
              <a:defRPr sz="900" b="0" cap="none" spc="17" baseline="0">
                <a:solidFill>
                  <a:schemeClr val="tx1"/>
                </a:solidFill>
                <a:latin typeface="+mj-lt"/>
              </a:defRPr>
            </a:lvl1pPr>
            <a:lvl2pPr>
              <a:defRPr sz="675" spc="56">
                <a:solidFill>
                  <a:schemeClr val="tx1"/>
                </a:solidFill>
                <a:latin typeface="+mj-lt"/>
              </a:defRPr>
            </a:lvl2pPr>
            <a:lvl3pPr>
              <a:defRPr sz="675" spc="56">
                <a:solidFill>
                  <a:schemeClr val="tx1"/>
                </a:solidFill>
                <a:latin typeface="+mj-lt"/>
              </a:defRPr>
            </a:lvl3pPr>
            <a:lvl4pPr>
              <a:defRPr sz="675" spc="56">
                <a:solidFill>
                  <a:schemeClr val="tx1"/>
                </a:solidFill>
                <a:latin typeface="+mj-lt"/>
              </a:defRPr>
            </a:lvl4pPr>
            <a:lvl5pPr>
              <a:defRPr sz="675" spc="56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/>
              <a:t>Subtitle Text</a:t>
            </a:r>
          </a:p>
        </p:txBody>
      </p:sp>
      <p:pic>
        <p:nvPicPr>
          <p:cNvPr id="20" name="Picture 12">
            <a:extLst>
              <a:ext uri="{FF2B5EF4-FFF2-40B4-BE49-F238E27FC236}">
                <a16:creationId xmlns:a16="http://schemas.microsoft.com/office/drawing/2014/main" id="{0B24C26F-CEC2-1FEA-7F42-01E5A9AD60C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974702" y="104419"/>
            <a:ext cx="1695764" cy="667002"/>
          </a:xfrm>
          <a:prstGeom prst="rect">
            <a:avLst/>
          </a:prstGeom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E417373-5669-5431-49F3-EADB55AB81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951" y="5385636"/>
            <a:ext cx="5524500" cy="313932"/>
          </a:xfrm>
        </p:spPr>
        <p:txBody>
          <a:bodyPr/>
          <a:lstStyle>
            <a:lvl1pPr>
              <a:defRPr sz="1600">
                <a:solidFill>
                  <a:sysClr val="windowText" lastClr="000000"/>
                </a:solidFill>
              </a:defRPr>
            </a:lvl1pPr>
          </a:lstStyle>
          <a:p>
            <a:pPr lvl="0"/>
            <a:r>
              <a:rPr kumimoji="1" lang="en-US" altLang="ja-JP" dirty="0"/>
              <a:t>PRESENTATION TILE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008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Whi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JPG">
            <a:extLst>
              <a:ext uri="{FF2B5EF4-FFF2-40B4-BE49-F238E27FC236}">
                <a16:creationId xmlns:a16="http://schemas.microsoft.com/office/drawing/2014/main" id="{54DC6004-4E41-75F0-C51A-4B7866BC0ADD}"/>
              </a:ext>
            </a:extLst>
          </p:cNvPr>
          <p:cNvPicPr/>
          <p:nvPr userDrawn="1"/>
        </p:nvPicPr>
        <p:blipFill>
          <a:blip r:embed="rId2"/>
          <a:srcRect/>
          <a:stretch/>
        </p:blipFill>
        <p:spPr>
          <a:xfrm>
            <a:off x="2478881" y="3217950"/>
            <a:ext cx="4379119" cy="378986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8E89A3-FFEF-5C4A-94CE-05AEA85105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1579" y="6021228"/>
            <a:ext cx="2325386" cy="232628"/>
          </a:xfrm>
        </p:spPr>
        <p:txBody>
          <a:bodyPr lIns="0"/>
          <a:lstStyle>
            <a:lvl1pPr>
              <a:defRPr sz="1013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Picture 12">
            <a:extLst>
              <a:ext uri="{FF2B5EF4-FFF2-40B4-BE49-F238E27FC236}">
                <a16:creationId xmlns:a16="http://schemas.microsoft.com/office/drawing/2014/main" id="{AFE44613-FB4E-5C90-9767-CC8A94A93A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74702" y="104419"/>
            <a:ext cx="1695764" cy="667002"/>
          </a:xfrm>
          <a:prstGeom prst="rect">
            <a:avLst/>
          </a:prstGeom>
        </p:spPr>
      </p:pic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97DDCA8-3446-E185-99CE-A0D48B3879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1579" y="4303582"/>
            <a:ext cx="2827251" cy="650947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DIVIDER PAGE</a:t>
            </a:r>
          </a:p>
          <a:p>
            <a:pPr lvl="0"/>
            <a:r>
              <a:rPr kumimoji="1" lang="en-US" altLang="ja-JP" dirty="0"/>
              <a:t>TITLE 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0968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241E-8DD8-F54D-8847-55B67211F8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269678" y="9181397"/>
            <a:ext cx="6008941" cy="527403"/>
          </a:xfrm>
        </p:spPr>
        <p:txBody>
          <a:bodyPr/>
          <a:lstStyle>
            <a:lvl1pPr>
              <a:defRPr sz="1013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11"/>
              <a:t>Takeaway text here (optional)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50ADD0-0582-A45D-DEE5-4ABD22421C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7C68E8-6D0A-DA40-C6CD-7375CD1257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69678" y="1383714"/>
            <a:ext cx="6008688" cy="722057"/>
          </a:xfrm>
        </p:spPr>
        <p:txBody>
          <a:bodyPr/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EC1C24"/>
              </a:buClr>
              <a:buSzTx/>
              <a:buFontTx/>
              <a:buNone/>
              <a:tabLst/>
              <a:defRPr/>
            </a:lvl1pPr>
          </a:lstStyle>
          <a:p>
            <a:pPr marL="5358" marR="0" lvl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EC1C24"/>
              </a:buClr>
              <a:buSzTx/>
              <a:buFontTx/>
              <a:buNone/>
              <a:tabLst/>
              <a:defRPr/>
            </a:pPr>
            <a:r>
              <a:rPr kumimoji="0" lang="en-US" altLang="ja-JP" sz="1125" b="1" i="0" u="none" strike="noStrike" kern="1000" cap="none" spc="17" normalizeH="0" baseline="0" noProof="0" dirty="0">
                <a:ln>
                  <a:noFill/>
                </a:ln>
                <a:solidFill>
                  <a:srgbClr val="EC1C24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level text example (no bullet, as used as title text) 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637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6CE87C-318C-FC46-AC30-E4F9D1A003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69678" y="487437"/>
            <a:ext cx="5415605" cy="271549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AD081DD-4FF5-F540-B558-03CFCAACD1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 hasCustomPrompt="1"/>
          </p:nvPr>
        </p:nvSpPr>
        <p:spPr>
          <a:xfrm>
            <a:off x="3471864" y="1617980"/>
            <a:ext cx="3179215" cy="667004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>
              <a:defRPr sz="95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the image icon in middle to add picture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9049673-F0F3-B64A-9A3D-D1D633A5AD6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269678" y="9181397"/>
            <a:ext cx="5684100" cy="527403"/>
          </a:xfrm>
        </p:spPr>
        <p:txBody>
          <a:bodyPr/>
          <a:lstStyle>
            <a:lvl1pPr>
              <a:defRPr sz="1013" b="1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pc="11"/>
              <a:t>Takeaway text here (optional)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5AEB89-6DB9-FC1E-109A-D6496D92B4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6374" y="1617980"/>
            <a:ext cx="3179763" cy="926985"/>
          </a:xfrm>
        </p:spPr>
        <p:txBody>
          <a:bodyPr/>
          <a:lstStyle/>
          <a:p>
            <a:pPr lvl="0"/>
            <a:r>
              <a:rPr lang="en-US" altLang="ja-JP" dirty="0"/>
              <a:t>Click to edit Master text styles</a:t>
            </a:r>
          </a:p>
          <a:p>
            <a:pPr lvl="1"/>
            <a:r>
              <a:rPr lang="en-US" altLang="ja-JP" dirty="0"/>
              <a:t>Second level</a:t>
            </a:r>
          </a:p>
          <a:p>
            <a:pPr lvl="2"/>
            <a:r>
              <a:rPr lang="en-US" altLang="ja-JP" dirty="0"/>
              <a:t>Third level</a:t>
            </a:r>
          </a:p>
          <a:p>
            <a:pPr lvl="3"/>
            <a:r>
              <a:rPr lang="en-US" altLang="ja-JP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4322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49E4F3-74BC-1D3B-0C2E-1507104D98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z="1013" b="1">
                <a:solidFill>
                  <a:srgbClr val="FFFFFF"/>
                </a:solidFill>
              </a:rPr>
              <a:t>Takeaway text here (optional)</a:t>
            </a:r>
          </a:p>
        </p:txBody>
      </p:sp>
    </p:spTree>
    <p:extLst>
      <p:ext uri="{BB962C8B-B14F-4D97-AF65-F5344CB8AC3E}">
        <p14:creationId xmlns:p14="http://schemas.microsoft.com/office/powerpoint/2010/main" val="38958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F202CA04-E4F5-14D6-8B8F-2FB512B41C9C}"/>
              </a:ext>
            </a:extLst>
          </p:cNvPr>
          <p:cNvSpPr/>
          <p:nvPr/>
        </p:nvSpPr>
        <p:spPr>
          <a:xfrm>
            <a:off x="1433890" y="5153434"/>
            <a:ext cx="1492788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315DEB59-49F4-84EE-FBAB-0DED65AB63C1}"/>
              </a:ext>
            </a:extLst>
          </p:cNvPr>
          <p:cNvSpPr/>
          <p:nvPr/>
        </p:nvSpPr>
        <p:spPr>
          <a:xfrm>
            <a:off x="3363767" y="5153434"/>
            <a:ext cx="156223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" name="Rectangle 3">
            <a:hlinkClick r:id="rId4"/>
            <a:extLst>
              <a:ext uri="{FF2B5EF4-FFF2-40B4-BE49-F238E27FC236}">
                <a16:creationId xmlns:a16="http://schemas.microsoft.com/office/drawing/2014/main" id="{A6DD9D6A-90DB-7FF4-966F-3EC9C046E06A}"/>
              </a:ext>
            </a:extLst>
          </p:cNvPr>
          <p:cNvSpPr/>
          <p:nvPr/>
        </p:nvSpPr>
        <p:spPr>
          <a:xfrm>
            <a:off x="3574645" y="5153434"/>
            <a:ext cx="121876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5" name="Rectangle 4">
            <a:hlinkClick r:id="rId5"/>
            <a:extLst>
              <a:ext uri="{FF2B5EF4-FFF2-40B4-BE49-F238E27FC236}">
                <a16:creationId xmlns:a16="http://schemas.microsoft.com/office/drawing/2014/main" id="{2A333F0E-23DA-F719-5FD1-66F65E28CFFB}"/>
              </a:ext>
            </a:extLst>
          </p:cNvPr>
          <p:cNvSpPr/>
          <p:nvPr/>
        </p:nvSpPr>
        <p:spPr>
          <a:xfrm>
            <a:off x="3750592" y="5153434"/>
            <a:ext cx="156223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6" name="Rectangle 5">
            <a:hlinkClick r:id="rId6"/>
            <a:extLst>
              <a:ext uri="{FF2B5EF4-FFF2-40B4-BE49-F238E27FC236}">
                <a16:creationId xmlns:a16="http://schemas.microsoft.com/office/drawing/2014/main" id="{B41B4775-AA6C-F609-556D-FE592D6493EC}"/>
              </a:ext>
            </a:extLst>
          </p:cNvPr>
          <p:cNvSpPr/>
          <p:nvPr/>
        </p:nvSpPr>
        <p:spPr>
          <a:xfrm>
            <a:off x="3972435" y="5153434"/>
            <a:ext cx="172579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7" name="Rectangle 6">
            <a:hlinkClick r:id="rId7"/>
            <a:extLst>
              <a:ext uri="{FF2B5EF4-FFF2-40B4-BE49-F238E27FC236}">
                <a16:creationId xmlns:a16="http://schemas.microsoft.com/office/drawing/2014/main" id="{B867B712-4B5A-44C2-43D0-27F20684C2E5}"/>
              </a:ext>
            </a:extLst>
          </p:cNvPr>
          <p:cNvSpPr/>
          <p:nvPr/>
        </p:nvSpPr>
        <p:spPr>
          <a:xfrm>
            <a:off x="3159329" y="5153434"/>
            <a:ext cx="146070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14" name="URL">
            <a:extLst>
              <a:ext uri="{FF2B5EF4-FFF2-40B4-BE49-F238E27FC236}">
                <a16:creationId xmlns:a16="http://schemas.microsoft.com/office/drawing/2014/main" id="{078A143A-A174-A200-98E2-9EEC3BAE6692}"/>
              </a:ext>
            </a:extLst>
          </p:cNvPr>
          <p:cNvGrpSpPr/>
          <p:nvPr/>
        </p:nvGrpSpPr>
        <p:grpSpPr>
          <a:xfrm>
            <a:off x="1454921" y="5078089"/>
            <a:ext cx="3948158" cy="281811"/>
            <a:chOff x="2868594" y="4141466"/>
            <a:chExt cx="6609806" cy="399637"/>
          </a:xfrm>
        </p:grpSpPr>
        <p:pic>
          <p:nvPicPr>
            <p:cNvPr id="16" name="URL">
              <a:extLst>
                <a:ext uri="{FF2B5EF4-FFF2-40B4-BE49-F238E27FC236}">
                  <a16:creationId xmlns:a16="http://schemas.microsoft.com/office/drawing/2014/main" id="{721416AA-729D-C01C-1505-1DE6CCF16183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8594" y="4141466"/>
              <a:ext cx="2461764" cy="399637"/>
            </a:xfrm>
            <a:prstGeom prst="rect">
              <a:avLst/>
            </a:prstGeom>
          </p:spPr>
        </p:pic>
        <p:pic>
          <p:nvPicPr>
            <p:cNvPr id="18" name="social media ">
              <a:extLst>
                <a:ext uri="{FF2B5EF4-FFF2-40B4-BE49-F238E27FC236}">
                  <a16:creationId xmlns:a16="http://schemas.microsoft.com/office/drawing/2014/main" id="{5BBA83C7-13F8-9524-6FDA-545908043E0D}"/>
                </a:ext>
              </a:extLst>
            </p:cNvPr>
            <p:cNvPicPr/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3500" y="4173742"/>
              <a:ext cx="3644900" cy="317500"/>
            </a:xfrm>
            <a:prstGeom prst="rect">
              <a:avLst/>
            </a:prstGeom>
          </p:spPr>
        </p:pic>
      </p:grpSp>
      <p:sp>
        <p:nvSpPr>
          <p:cNvPr id="22" name="Rectangle 21">
            <a:hlinkClick r:id="rId2"/>
            <a:extLst>
              <a:ext uri="{FF2B5EF4-FFF2-40B4-BE49-F238E27FC236}">
                <a16:creationId xmlns:a16="http://schemas.microsoft.com/office/drawing/2014/main" id="{C30F5ACD-E4D5-FF5A-51BC-F752C481BA94}"/>
              </a:ext>
            </a:extLst>
          </p:cNvPr>
          <p:cNvSpPr/>
          <p:nvPr/>
        </p:nvSpPr>
        <p:spPr>
          <a:xfrm>
            <a:off x="1433890" y="5153434"/>
            <a:ext cx="1492788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3" name="Rectangle 22">
            <a:hlinkClick r:id="rId3"/>
            <a:extLst>
              <a:ext uri="{FF2B5EF4-FFF2-40B4-BE49-F238E27FC236}">
                <a16:creationId xmlns:a16="http://schemas.microsoft.com/office/drawing/2014/main" id="{FD87F694-9937-A4E6-ABF1-C1158488A6E4}"/>
              </a:ext>
            </a:extLst>
          </p:cNvPr>
          <p:cNvSpPr/>
          <p:nvPr/>
        </p:nvSpPr>
        <p:spPr>
          <a:xfrm>
            <a:off x="3363767" y="5153434"/>
            <a:ext cx="156223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4" name="Rectangle 23">
            <a:hlinkClick r:id="rId4"/>
            <a:extLst>
              <a:ext uri="{FF2B5EF4-FFF2-40B4-BE49-F238E27FC236}">
                <a16:creationId xmlns:a16="http://schemas.microsoft.com/office/drawing/2014/main" id="{62BFDA17-C0ED-8517-1A5E-1987594649A4}"/>
              </a:ext>
            </a:extLst>
          </p:cNvPr>
          <p:cNvSpPr/>
          <p:nvPr/>
        </p:nvSpPr>
        <p:spPr>
          <a:xfrm>
            <a:off x="3574645" y="5153434"/>
            <a:ext cx="121876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5" name="Rectangle 24">
            <a:hlinkClick r:id="rId5"/>
            <a:extLst>
              <a:ext uri="{FF2B5EF4-FFF2-40B4-BE49-F238E27FC236}">
                <a16:creationId xmlns:a16="http://schemas.microsoft.com/office/drawing/2014/main" id="{20EFE889-517A-AB95-8BA2-1521EE3E92A8}"/>
              </a:ext>
            </a:extLst>
          </p:cNvPr>
          <p:cNvSpPr/>
          <p:nvPr/>
        </p:nvSpPr>
        <p:spPr>
          <a:xfrm>
            <a:off x="3750592" y="5153434"/>
            <a:ext cx="156223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6" name="Rectangle 25">
            <a:hlinkClick r:id="rId6"/>
            <a:extLst>
              <a:ext uri="{FF2B5EF4-FFF2-40B4-BE49-F238E27FC236}">
                <a16:creationId xmlns:a16="http://schemas.microsoft.com/office/drawing/2014/main" id="{47EB34A8-E09B-ED82-56A0-2E1213E2E34F}"/>
              </a:ext>
            </a:extLst>
          </p:cNvPr>
          <p:cNvSpPr/>
          <p:nvPr/>
        </p:nvSpPr>
        <p:spPr>
          <a:xfrm>
            <a:off x="3972435" y="5153434"/>
            <a:ext cx="172579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7" name="Rectangle 26">
            <a:hlinkClick r:id="rId7"/>
            <a:extLst>
              <a:ext uri="{FF2B5EF4-FFF2-40B4-BE49-F238E27FC236}">
                <a16:creationId xmlns:a16="http://schemas.microsoft.com/office/drawing/2014/main" id="{33DE74C1-F57A-F6E5-7E9D-AAD5B6639DE1}"/>
              </a:ext>
            </a:extLst>
          </p:cNvPr>
          <p:cNvSpPr/>
          <p:nvPr/>
        </p:nvSpPr>
        <p:spPr>
          <a:xfrm>
            <a:off x="3159329" y="5153434"/>
            <a:ext cx="146070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grpSp>
        <p:nvGrpSpPr>
          <p:cNvPr id="31" name="URL">
            <a:extLst>
              <a:ext uri="{FF2B5EF4-FFF2-40B4-BE49-F238E27FC236}">
                <a16:creationId xmlns:a16="http://schemas.microsoft.com/office/drawing/2014/main" id="{6FACE5DD-54D3-B2F7-D1CE-FBB73A5B6DA0}"/>
              </a:ext>
            </a:extLst>
          </p:cNvPr>
          <p:cNvGrpSpPr/>
          <p:nvPr userDrawn="1"/>
        </p:nvGrpSpPr>
        <p:grpSpPr>
          <a:xfrm>
            <a:off x="1454921" y="5078089"/>
            <a:ext cx="3948158" cy="281811"/>
            <a:chOff x="2868594" y="4141466"/>
            <a:chExt cx="6609806" cy="399637"/>
          </a:xfrm>
        </p:grpSpPr>
        <p:pic>
          <p:nvPicPr>
            <p:cNvPr id="32" name="URL">
              <a:extLst>
                <a:ext uri="{FF2B5EF4-FFF2-40B4-BE49-F238E27FC236}">
                  <a16:creationId xmlns:a16="http://schemas.microsoft.com/office/drawing/2014/main" id="{47846153-D920-73E5-EF78-3786722CB158}"/>
                </a:ext>
              </a:extLst>
            </p:cNvPr>
            <p:cNvPicPr/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868594" y="4141466"/>
              <a:ext cx="2461764" cy="399637"/>
            </a:xfrm>
            <a:prstGeom prst="rect">
              <a:avLst/>
            </a:prstGeom>
          </p:spPr>
        </p:pic>
        <p:pic>
          <p:nvPicPr>
            <p:cNvPr id="33" name="social media ">
              <a:extLst>
                <a:ext uri="{FF2B5EF4-FFF2-40B4-BE49-F238E27FC236}">
                  <a16:creationId xmlns:a16="http://schemas.microsoft.com/office/drawing/2014/main" id="{77ED8A75-2E3E-D01E-51AD-E13F65110093}"/>
                </a:ext>
              </a:extLst>
            </p:cNvPr>
            <p:cNvPicPr/>
            <p:nvPr userDrawn="1"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833500" y="4173742"/>
              <a:ext cx="3644900" cy="317500"/>
            </a:xfrm>
            <a:prstGeom prst="rect">
              <a:avLst/>
            </a:prstGeom>
          </p:spPr>
        </p:pic>
      </p:grpSp>
      <p:sp>
        <p:nvSpPr>
          <p:cNvPr id="35" name="Rectangle 34">
            <a:hlinkClick r:id="rId2"/>
            <a:extLst>
              <a:ext uri="{FF2B5EF4-FFF2-40B4-BE49-F238E27FC236}">
                <a16:creationId xmlns:a16="http://schemas.microsoft.com/office/drawing/2014/main" id="{94350A28-7F13-CE55-2241-EB2E2B37BF24}"/>
              </a:ext>
            </a:extLst>
          </p:cNvPr>
          <p:cNvSpPr/>
          <p:nvPr userDrawn="1"/>
        </p:nvSpPr>
        <p:spPr>
          <a:xfrm>
            <a:off x="1433890" y="5153434"/>
            <a:ext cx="1492788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6" name="Rectangle 35">
            <a:hlinkClick r:id="rId3"/>
            <a:extLst>
              <a:ext uri="{FF2B5EF4-FFF2-40B4-BE49-F238E27FC236}">
                <a16:creationId xmlns:a16="http://schemas.microsoft.com/office/drawing/2014/main" id="{FCB9EAD6-47C5-BAC4-E473-7C4A1DFEA4CB}"/>
              </a:ext>
            </a:extLst>
          </p:cNvPr>
          <p:cNvSpPr/>
          <p:nvPr userDrawn="1"/>
        </p:nvSpPr>
        <p:spPr>
          <a:xfrm>
            <a:off x="3363767" y="5153434"/>
            <a:ext cx="156223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7" name="Rectangle 36">
            <a:hlinkClick r:id="rId4"/>
            <a:extLst>
              <a:ext uri="{FF2B5EF4-FFF2-40B4-BE49-F238E27FC236}">
                <a16:creationId xmlns:a16="http://schemas.microsoft.com/office/drawing/2014/main" id="{7A7A8F3E-A608-A55F-DCDD-D2398DBD4CCE}"/>
              </a:ext>
            </a:extLst>
          </p:cNvPr>
          <p:cNvSpPr/>
          <p:nvPr userDrawn="1"/>
        </p:nvSpPr>
        <p:spPr>
          <a:xfrm>
            <a:off x="3574645" y="5153434"/>
            <a:ext cx="121876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8" name="Rectangle 37">
            <a:hlinkClick r:id="rId5"/>
            <a:extLst>
              <a:ext uri="{FF2B5EF4-FFF2-40B4-BE49-F238E27FC236}">
                <a16:creationId xmlns:a16="http://schemas.microsoft.com/office/drawing/2014/main" id="{4594B8D5-28DB-23F9-C1EB-D42C32FC03F7}"/>
              </a:ext>
            </a:extLst>
          </p:cNvPr>
          <p:cNvSpPr/>
          <p:nvPr userDrawn="1"/>
        </p:nvSpPr>
        <p:spPr>
          <a:xfrm>
            <a:off x="3750592" y="5153434"/>
            <a:ext cx="156223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9" name="Rectangle 38">
            <a:hlinkClick r:id="rId6"/>
            <a:extLst>
              <a:ext uri="{FF2B5EF4-FFF2-40B4-BE49-F238E27FC236}">
                <a16:creationId xmlns:a16="http://schemas.microsoft.com/office/drawing/2014/main" id="{F594E148-11CA-0CF0-CF68-D55A05F14E94}"/>
              </a:ext>
            </a:extLst>
          </p:cNvPr>
          <p:cNvSpPr/>
          <p:nvPr userDrawn="1"/>
        </p:nvSpPr>
        <p:spPr>
          <a:xfrm>
            <a:off x="3972435" y="5153434"/>
            <a:ext cx="172579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0" name="Rectangle 39">
            <a:hlinkClick r:id="rId7"/>
            <a:extLst>
              <a:ext uri="{FF2B5EF4-FFF2-40B4-BE49-F238E27FC236}">
                <a16:creationId xmlns:a16="http://schemas.microsoft.com/office/drawing/2014/main" id="{06D155C0-4B0F-5840-DAB9-C8D9E989F6C3}"/>
              </a:ext>
            </a:extLst>
          </p:cNvPr>
          <p:cNvSpPr/>
          <p:nvPr userDrawn="1"/>
        </p:nvSpPr>
        <p:spPr>
          <a:xfrm>
            <a:off x="3159329" y="5153434"/>
            <a:ext cx="146070" cy="2098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074E7DC-829C-D9AB-FB92-27D264A02CB5}"/>
              </a:ext>
            </a:extLst>
          </p:cNvPr>
          <p:cNvSpPr/>
          <p:nvPr userDrawn="1"/>
        </p:nvSpPr>
        <p:spPr>
          <a:xfrm>
            <a:off x="4967416" y="111211"/>
            <a:ext cx="1804087" cy="74140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5" name="Picture 12">
            <a:extLst>
              <a:ext uri="{FF2B5EF4-FFF2-40B4-BE49-F238E27FC236}">
                <a16:creationId xmlns:a16="http://schemas.microsoft.com/office/drawing/2014/main" id="{C435E707-B8B7-4A99-D88F-419E58D5A65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581118" y="3875697"/>
            <a:ext cx="1695764" cy="6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>
            <a:extLst>
              <a:ext uri="{FF2B5EF4-FFF2-40B4-BE49-F238E27FC236}">
                <a16:creationId xmlns:a16="http://schemas.microsoft.com/office/drawing/2014/main" id="{2396F44A-04CB-3B3B-8857-816DFA1B3EED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0" y="9344554"/>
            <a:ext cx="6858000" cy="557923"/>
          </a:xfrm>
          <a:prstGeom prst="rect">
            <a:avLst/>
          </a:prstGeom>
        </p:spPr>
      </p:pic>
      <p:sp>
        <p:nvSpPr>
          <p:cNvPr id="9" name="©">
            <a:extLst>
              <a:ext uri="{FF2B5EF4-FFF2-40B4-BE49-F238E27FC236}">
                <a16:creationId xmlns:a16="http://schemas.microsoft.com/office/drawing/2014/main" id="{B5B538FF-033B-AC47-B20C-082CF9049BD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801124" y="9704152"/>
            <a:ext cx="869342" cy="103940"/>
          </a:xfrm>
          <a:prstGeom prst="rect">
            <a:avLst/>
          </a:prstGeom>
        </p:spPr>
        <p:txBody>
          <a:bodyPr vert="horz" wrap="square" lIns="51435" tIns="25718" rIns="0" bIns="25718" rtlCol="0" anchor="b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8" b="0" i="0" u="none" strike="noStrike" kern="1200" cap="none" spc="17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Garrett Motion Inc.</a:t>
            </a:r>
          </a:p>
        </p:txBody>
      </p:sp>
      <p:sp>
        <p:nvSpPr>
          <p:cNvPr id="10" name="Page #">
            <a:extLst>
              <a:ext uri="{FF2B5EF4-FFF2-40B4-BE49-F238E27FC236}">
                <a16:creationId xmlns:a16="http://schemas.microsoft.com/office/drawing/2014/main" id="{31672D51-6970-1D44-B5DE-AE8C88A1122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36725" y="9347589"/>
            <a:ext cx="250867" cy="3023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223AF4B-194F-284D-B401-E607B05232EE}" type="slidenum">
              <a:rPr lang="en-US" sz="675" smtClean="0">
                <a:solidFill>
                  <a:schemeClr val="bg1">
                    <a:alpha val="70000"/>
                  </a:schemeClr>
                </a:solidFill>
              </a:rPr>
              <a:pPr algn="r"/>
              <a:t>‹#›</a:t>
            </a:fld>
            <a:endParaRPr lang="en-US" sz="675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6" name="Confidential">
            <a:extLst>
              <a:ext uri="{FF2B5EF4-FFF2-40B4-BE49-F238E27FC236}">
                <a16:creationId xmlns:a16="http://schemas.microsoft.com/office/drawing/2014/main" id="{78E2CBE5-1E85-178C-5581-C7D44693403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799385" y="9348515"/>
            <a:ext cx="812318" cy="15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sz="394" b="1" i="0" u="none" strike="noStrike" kern="1200" cap="none" spc="11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lang="en-US" sz="394" b="1" i="0" spc="11" baseline="0"/>
          </a:p>
        </p:txBody>
      </p:sp>
      <p:sp>
        <p:nvSpPr>
          <p:cNvPr id="4" name="Footer Text">
            <a:extLst>
              <a:ext uri="{FF2B5EF4-FFF2-40B4-BE49-F238E27FC236}">
                <a16:creationId xmlns:a16="http://schemas.microsoft.com/office/drawing/2014/main" id="{A90B86AC-C419-4447-9030-3B87F7F8E8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3"/>
          </p:nvPr>
        </p:nvSpPr>
        <p:spPr>
          <a:xfrm>
            <a:off x="269677" y="9202035"/>
            <a:ext cx="5354318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75" kern="1000" spc="6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z="1013" b="1">
                <a:solidFill>
                  <a:srgbClr val="FFFFFF"/>
                </a:solidFill>
              </a:rPr>
              <a:t>Takeaway text here (optional)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04DF80F4-1189-0C48-B2AA-4D9255A541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269677" y="1540934"/>
            <a:ext cx="6222044" cy="243188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5358" marR="0" lvl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lang="en-US" dirty="0"/>
              <a:t>First level text example (no bullet, as used as title text) </a:t>
            </a:r>
          </a:p>
          <a:p>
            <a:pPr lvl="1"/>
            <a:r>
              <a:rPr lang="en-US" dirty="0"/>
              <a:t>Second level -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marL="77154" marR="0" lvl="1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 -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Second level -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pariatur</a:t>
            </a:r>
            <a:r>
              <a:rPr lang="en-US" dirty="0"/>
              <a:t>. </a:t>
            </a:r>
            <a:r>
              <a:rPr lang="en-US" dirty="0" err="1"/>
              <a:t>Excepteur</a:t>
            </a:r>
            <a:r>
              <a:rPr lang="en-US" dirty="0"/>
              <a:t> </a:t>
            </a:r>
            <a:r>
              <a:rPr lang="en-US" dirty="0" err="1"/>
              <a:t>sint</a:t>
            </a:r>
            <a:r>
              <a:rPr lang="en-US" dirty="0"/>
              <a:t> </a:t>
            </a:r>
            <a:r>
              <a:rPr lang="en-US" dirty="0" err="1"/>
              <a:t>occaecat</a:t>
            </a:r>
            <a:r>
              <a:rPr lang="en-US" dirty="0"/>
              <a:t> </a:t>
            </a:r>
            <a:r>
              <a:rPr lang="en-US" dirty="0" err="1"/>
              <a:t>cupidatat</a:t>
            </a:r>
            <a:r>
              <a:rPr lang="en-US" dirty="0"/>
              <a:t> non </a:t>
            </a:r>
            <a:r>
              <a:rPr lang="en-US" dirty="0" err="1"/>
              <a:t>proident</a:t>
            </a:r>
            <a:r>
              <a:rPr lang="en-US" dirty="0"/>
              <a:t>, sunt in culpa qui </a:t>
            </a:r>
            <a:r>
              <a:rPr lang="en-US" dirty="0" err="1"/>
              <a:t>officia</a:t>
            </a:r>
            <a:r>
              <a:rPr lang="en-US" dirty="0"/>
              <a:t> </a:t>
            </a:r>
            <a:r>
              <a:rPr lang="en-US" dirty="0" err="1"/>
              <a:t>deserunt</a:t>
            </a:r>
            <a:r>
              <a:rPr lang="en-US" dirty="0"/>
              <a:t> </a:t>
            </a:r>
            <a:r>
              <a:rPr lang="en-US" dirty="0" err="1"/>
              <a:t>mollit</a:t>
            </a:r>
            <a:r>
              <a:rPr lang="en-US" dirty="0"/>
              <a:t> </a:t>
            </a:r>
            <a:r>
              <a:rPr lang="en-US" dirty="0" err="1"/>
              <a:t>anim</a:t>
            </a:r>
            <a:r>
              <a:rPr lang="en-US" dirty="0"/>
              <a:t> id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laborum</a:t>
            </a:r>
            <a:r>
              <a:rPr lang="en-US" dirty="0"/>
              <a:t>.</a:t>
            </a:r>
          </a:p>
          <a:p>
            <a:pPr marL="138877" marR="0" lvl="2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/>
            </a:pPr>
            <a:r>
              <a:rPr lang="en-US" dirty="0"/>
              <a:t>Third level-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Third level -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sp>
        <p:nvSpPr>
          <p:cNvPr id="2" name="Title text">
            <a:extLst>
              <a:ext uri="{FF2B5EF4-FFF2-40B4-BE49-F238E27FC236}">
                <a16:creationId xmlns:a16="http://schemas.microsoft.com/office/drawing/2014/main" id="{C7FEBDFE-E75E-AE40-A9AF-AB50A66095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269678" y="487437"/>
            <a:ext cx="5158179" cy="2715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dirty="0"/>
              <a:t>Slide title text</a:t>
            </a:r>
          </a:p>
        </p:txBody>
      </p:sp>
      <p:sp>
        <p:nvSpPr>
          <p:cNvPr id="11" name="©">
            <a:extLst>
              <a:ext uri="{FF2B5EF4-FFF2-40B4-BE49-F238E27FC236}">
                <a16:creationId xmlns:a16="http://schemas.microsoft.com/office/drawing/2014/main" id="{42ED453B-F510-0387-14AC-C9D5D615E142}"/>
              </a:ext>
            </a:extLst>
          </p:cNvPr>
          <p:cNvSpPr txBox="1"/>
          <p:nvPr/>
        </p:nvSpPr>
        <p:spPr>
          <a:xfrm>
            <a:off x="5801124" y="9704152"/>
            <a:ext cx="869342" cy="103940"/>
          </a:xfrm>
          <a:prstGeom prst="rect">
            <a:avLst/>
          </a:prstGeom>
        </p:spPr>
        <p:txBody>
          <a:bodyPr vert="horz" wrap="square" lIns="51435" tIns="25718" rIns="0" bIns="25718" rtlCol="0" anchor="b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8" b="0" i="0" u="none" strike="noStrike" kern="1200" cap="none" spc="17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Garrett Motion Inc.</a:t>
            </a:r>
          </a:p>
        </p:txBody>
      </p:sp>
      <p:sp>
        <p:nvSpPr>
          <p:cNvPr id="12" name="Page #">
            <a:extLst>
              <a:ext uri="{FF2B5EF4-FFF2-40B4-BE49-F238E27FC236}">
                <a16:creationId xmlns:a16="http://schemas.microsoft.com/office/drawing/2014/main" id="{40AB8D2E-4684-8039-30C2-6666FE524BBF}"/>
              </a:ext>
            </a:extLst>
          </p:cNvPr>
          <p:cNvSpPr txBox="1"/>
          <p:nvPr/>
        </p:nvSpPr>
        <p:spPr>
          <a:xfrm>
            <a:off x="6436725" y="9347589"/>
            <a:ext cx="250867" cy="3023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223AF4B-194F-284D-B401-E607B05232EE}" type="slidenum">
              <a:rPr lang="en-US" sz="675" smtClean="0">
                <a:solidFill>
                  <a:schemeClr val="bg1">
                    <a:alpha val="70000"/>
                  </a:schemeClr>
                </a:solidFill>
              </a:rPr>
              <a:pPr algn="r"/>
              <a:t>‹#›</a:t>
            </a:fld>
            <a:endParaRPr lang="en-US" sz="675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17" name="Confidential">
            <a:extLst>
              <a:ext uri="{FF2B5EF4-FFF2-40B4-BE49-F238E27FC236}">
                <a16:creationId xmlns:a16="http://schemas.microsoft.com/office/drawing/2014/main" id="{9E1E6019-7C25-E078-28D9-2A7EDD2C2EC7}"/>
              </a:ext>
            </a:extLst>
          </p:cNvPr>
          <p:cNvSpPr txBox="1"/>
          <p:nvPr/>
        </p:nvSpPr>
        <p:spPr>
          <a:xfrm>
            <a:off x="5799385" y="9348515"/>
            <a:ext cx="812318" cy="15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sz="394" b="1" i="0" u="none" strike="noStrike" kern="1200" cap="none" spc="11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lang="en-US" sz="394" b="1" i="0" spc="11" baseline="0"/>
          </a:p>
        </p:txBody>
      </p:sp>
      <p:sp>
        <p:nvSpPr>
          <p:cNvPr id="22" name="©">
            <a:extLst>
              <a:ext uri="{FF2B5EF4-FFF2-40B4-BE49-F238E27FC236}">
                <a16:creationId xmlns:a16="http://schemas.microsoft.com/office/drawing/2014/main" id="{A773FE75-33A0-5551-7931-16726DAEEFA6}"/>
              </a:ext>
            </a:extLst>
          </p:cNvPr>
          <p:cNvSpPr txBox="1"/>
          <p:nvPr userDrawn="1"/>
        </p:nvSpPr>
        <p:spPr>
          <a:xfrm>
            <a:off x="5801124" y="9704152"/>
            <a:ext cx="869342" cy="103940"/>
          </a:xfrm>
          <a:prstGeom prst="rect">
            <a:avLst/>
          </a:prstGeom>
        </p:spPr>
        <p:txBody>
          <a:bodyPr vert="horz" wrap="square" lIns="51435" tIns="25718" rIns="0" bIns="25718" rtlCol="0" anchor="b">
            <a:spAutoFit/>
          </a:bodyPr>
          <a:lstStyle>
            <a:defPPr>
              <a:defRPr lang="en-US"/>
            </a:defPPr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5143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8" b="0" i="0" u="none" strike="noStrike" kern="1200" cap="none" spc="17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2025 Garrett Motion Inc.</a:t>
            </a:r>
          </a:p>
        </p:txBody>
      </p:sp>
      <p:sp>
        <p:nvSpPr>
          <p:cNvPr id="23" name="Page #">
            <a:extLst>
              <a:ext uri="{FF2B5EF4-FFF2-40B4-BE49-F238E27FC236}">
                <a16:creationId xmlns:a16="http://schemas.microsoft.com/office/drawing/2014/main" id="{079E81F5-4091-2BDD-45F6-3BA6FD79B79A}"/>
              </a:ext>
            </a:extLst>
          </p:cNvPr>
          <p:cNvSpPr txBox="1"/>
          <p:nvPr userDrawn="1"/>
        </p:nvSpPr>
        <p:spPr>
          <a:xfrm>
            <a:off x="6436725" y="9347589"/>
            <a:ext cx="250867" cy="3023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B223AF4B-194F-284D-B401-E607B05232EE}" type="slidenum">
              <a:rPr lang="en-US" sz="675" smtClean="0">
                <a:solidFill>
                  <a:schemeClr val="bg1">
                    <a:alpha val="70000"/>
                  </a:schemeClr>
                </a:solidFill>
              </a:rPr>
              <a:pPr algn="r"/>
              <a:t>‹#›</a:t>
            </a:fld>
            <a:endParaRPr lang="en-US" sz="675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24" name="Confidential">
            <a:extLst>
              <a:ext uri="{FF2B5EF4-FFF2-40B4-BE49-F238E27FC236}">
                <a16:creationId xmlns:a16="http://schemas.microsoft.com/office/drawing/2014/main" id="{FB1584C6-F922-E241-1790-3D212B283548}"/>
              </a:ext>
            </a:extLst>
          </p:cNvPr>
          <p:cNvSpPr txBox="1"/>
          <p:nvPr userDrawn="1"/>
        </p:nvSpPr>
        <p:spPr>
          <a:xfrm>
            <a:off x="5799385" y="9348515"/>
            <a:ext cx="812318" cy="15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0" lang="en-US" sz="394" b="1" i="0" u="none" strike="noStrike" kern="1200" cap="none" spc="11" normalizeH="0" baseline="0" noProof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lang="en-US" sz="394" b="1" i="0" spc="11" baseline="0"/>
          </a:p>
        </p:txBody>
      </p:sp>
    </p:spTree>
    <p:extLst>
      <p:ext uri="{BB962C8B-B14F-4D97-AF65-F5344CB8AC3E}">
        <p14:creationId xmlns:p14="http://schemas.microsoft.com/office/powerpoint/2010/main" val="1119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36" r:id="rId3"/>
    <p:sldLayoutId id="2147483737" r:id="rId4"/>
    <p:sldLayoutId id="2147483738" r:id="rId5"/>
    <p:sldLayoutId id="2147483739" r:id="rId6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hf sldNum="0" hdr="0" dt="0"/>
  <p:txStyles>
    <p:titleStyle>
      <a:lvl1pPr algn="l" defTabSz="514356" rtl="0" eaLnBrk="1" fontAlgn="base" latinLnBrk="0" hangingPunct="1">
        <a:lnSpc>
          <a:spcPct val="90000"/>
        </a:lnSpc>
        <a:spcBef>
          <a:spcPct val="0"/>
        </a:spcBef>
        <a:buNone/>
        <a:defRPr sz="1294" b="1" kern="1200" cap="none" spc="11" baseline="0">
          <a:solidFill>
            <a:srgbClr val="000000"/>
          </a:solidFill>
          <a:latin typeface="+mj-lt"/>
          <a:ea typeface="+mj-ea"/>
          <a:cs typeface="+mj-cs"/>
        </a:defRPr>
      </a:lvl1pPr>
    </p:titleStyle>
    <p:bodyStyle>
      <a:lvl1pPr marL="5358" marR="0" indent="0" algn="l" defTabSz="514356" rtl="0" eaLnBrk="1" fontAlgn="base" latinLnBrk="0" hangingPunct="1">
        <a:lnSpc>
          <a:spcPct val="90000"/>
        </a:lnSpc>
        <a:spcBef>
          <a:spcPts val="900"/>
        </a:spcBef>
        <a:spcAft>
          <a:spcPts val="0"/>
        </a:spcAft>
        <a:buClr>
          <a:schemeClr val="accent2"/>
        </a:buClr>
        <a:buSzTx/>
        <a:buFontTx/>
        <a:buNone/>
        <a:tabLst/>
        <a:defRPr sz="1125" b="1" i="0" kern="1000" cap="none" spc="6" baseline="0">
          <a:solidFill>
            <a:schemeClr val="accent2"/>
          </a:solidFill>
          <a:latin typeface="+mn-lt"/>
          <a:ea typeface="+mn-ea"/>
          <a:cs typeface="+mn-cs"/>
        </a:defRPr>
      </a:lvl1pPr>
      <a:lvl2pPr marL="77154" indent="-77154" algn="l" defTabSz="514356" rtl="0" eaLnBrk="1" fontAlgn="base" latinLnBrk="0" hangingPunct="1">
        <a:lnSpc>
          <a:spcPct val="100000"/>
        </a:lnSpc>
        <a:spcBef>
          <a:spcPts val="450"/>
        </a:spcBef>
        <a:spcAft>
          <a:spcPts val="450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1013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138877" indent="-77154" algn="l" defTabSz="514356" rtl="0" eaLnBrk="1" fontAlgn="base" latinLnBrk="0" hangingPunct="1">
        <a:lnSpc>
          <a:spcPct val="100000"/>
        </a:lnSpc>
        <a:spcBef>
          <a:spcPts val="394"/>
        </a:spcBef>
        <a:spcAft>
          <a:spcPts val="394"/>
        </a:spcAft>
        <a:buClr>
          <a:schemeClr val="bg1">
            <a:lumMod val="50000"/>
          </a:schemeClr>
        </a:buClr>
        <a:buSzPct val="80000"/>
        <a:buFont typeface="Lucida Grande" panose="020B0600040502020204" pitchFamily="34" charset="0"/>
        <a:buChar char="▸"/>
        <a:tabLst/>
        <a:defRPr sz="900" kern="1200" spc="0">
          <a:solidFill>
            <a:schemeClr val="tx1"/>
          </a:solidFill>
          <a:latin typeface="+mn-lt"/>
          <a:ea typeface="+mn-ea"/>
          <a:cs typeface="+mn-cs"/>
        </a:defRPr>
      </a:lvl3pPr>
      <a:lvl4pPr marL="267465" indent="-77154" algn="l" defTabSz="514356" rtl="0" eaLnBrk="1" fontAlgn="base" latinLnBrk="0" hangingPunct="1">
        <a:lnSpc>
          <a:spcPct val="95000"/>
        </a:lnSpc>
        <a:spcBef>
          <a:spcPts val="281"/>
        </a:spcBef>
        <a:spcAft>
          <a:spcPts val="338"/>
        </a:spcAft>
        <a:buClr>
          <a:schemeClr val="tx2"/>
        </a:buClr>
        <a:buSzPct val="90000"/>
        <a:buFont typeface="Courier New" panose="02070309020205020404" pitchFamily="49" charset="0"/>
        <a:buChar char="o"/>
        <a:tabLst/>
        <a:defRPr sz="788" kern="1200" spc="6">
          <a:solidFill>
            <a:schemeClr val="tx1"/>
          </a:solidFill>
          <a:latin typeface="+mn-lt"/>
          <a:ea typeface="+mn-ea"/>
          <a:cs typeface="+mn-cs"/>
        </a:defRPr>
      </a:lvl4pPr>
      <a:lvl5pPr marL="339476" indent="-75904" algn="l" defTabSz="514356" rtl="0" eaLnBrk="1" fontAlgn="base" latinLnBrk="0" hangingPunct="1">
        <a:lnSpc>
          <a:spcPct val="90000"/>
        </a:lnSpc>
        <a:spcBef>
          <a:spcPts val="281"/>
        </a:spcBef>
        <a:spcAft>
          <a:spcPts val="338"/>
        </a:spcAft>
        <a:buClr>
          <a:schemeClr val="tx2"/>
        </a:buClr>
        <a:buSzPct val="90000"/>
        <a:buFont typeface="Arial" panose="020B0604020202020204" pitchFamily="34" charset="0"/>
        <a:buChar char="•"/>
        <a:tabLst/>
        <a:defRPr sz="675" kern="1200" spc="11">
          <a:solidFill>
            <a:schemeClr val="tx1"/>
          </a:solidFill>
          <a:latin typeface="+mn-lt"/>
          <a:ea typeface="+mn-ea"/>
          <a:cs typeface="+mn-cs"/>
        </a:defRPr>
      </a:lvl5pPr>
      <a:lvl6pPr marL="1414481" indent="-128590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59" indent="-128590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37" indent="-128590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6015" indent="-128590" algn="l" defTabSz="514356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35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13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91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69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48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26" algn="l" defTabSz="514356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70" userDrawn="1">
          <p15:clr>
            <a:srgbClr val="F26B43"/>
          </p15:clr>
        </p15:guide>
        <p15:guide id="2" pos="4188" userDrawn="1">
          <p15:clr>
            <a:srgbClr val="F26B43"/>
          </p15:clr>
        </p15:guide>
        <p15:guide id="3" orient="horz" pos="296" userDrawn="1">
          <p15:clr>
            <a:srgbClr val="F26B43"/>
          </p15:clr>
        </p15:guide>
        <p15:guide id="5" pos="4104" userDrawn="1">
          <p15:clr>
            <a:srgbClr val="F26B43"/>
          </p15:clr>
        </p15:guide>
        <p15:guide id="6" pos="2160" userDrawn="1">
          <p15:clr>
            <a:srgbClr val="F26B43"/>
          </p15:clr>
        </p15:guide>
        <p15:guide id="7" orient="horz" pos="971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F70B132-34AF-5C26-1A86-F7E27AE0EF7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2443" y="6432009"/>
            <a:ext cx="4682457" cy="106182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PRJ:IS99</a:t>
            </a:r>
          </a:p>
          <a:p>
            <a:r>
              <a:rPr lang="en-US" dirty="0">
                <a:solidFill>
                  <a:schemeClr val="tx1"/>
                </a:solidFill>
              </a:rPr>
              <a:t>Turbo Model: GT4082DL</a:t>
            </a:r>
          </a:p>
          <a:p>
            <a:r>
              <a:rPr lang="en-US" dirty="0">
                <a:solidFill>
                  <a:schemeClr val="tx1"/>
                </a:solidFill>
              </a:rPr>
              <a:t>Ref. Report: Post Test Analysis Report PTA-25-00930</a:t>
            </a:r>
          </a:p>
          <a:p>
            <a:r>
              <a:rPr lang="en-US" dirty="0">
                <a:solidFill>
                  <a:schemeClr val="tx1"/>
                </a:solidFill>
              </a:rPr>
              <a:t>Ref No.: AERP-25-083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CEE30E8-7ED6-68B1-05F1-840A789C80C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6392" y="6053111"/>
            <a:ext cx="8029334" cy="341632"/>
          </a:xfrm>
        </p:spPr>
        <p:txBody>
          <a:bodyPr/>
          <a:lstStyle/>
          <a:p>
            <a:r>
              <a:rPr lang="en-US" altLang="ja-JP" sz="1800" dirty="0"/>
              <a:t>VC80Turbo </a:t>
            </a:r>
            <a:r>
              <a:rPr lang="en-US" altLang="ja-JP" sz="1800" dirty="0" err="1"/>
              <a:t>pta</a:t>
            </a:r>
            <a:r>
              <a:rPr lang="en-US" altLang="ja-JP" sz="1800" dirty="0"/>
              <a:t> report</a:t>
            </a:r>
            <a:r>
              <a:rPr lang="ja-JP" altLang="en-US" sz="1800" dirty="0"/>
              <a:t> </a:t>
            </a:r>
            <a:r>
              <a:rPr lang="en-US" altLang="ja-JP" sz="1800" dirty="0"/>
              <a:t>after Power Outage</a:t>
            </a:r>
            <a:endParaRPr lang="en-US" sz="180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6FE14EF-F7A5-1A91-89C1-F658639CD46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32443" y="5762901"/>
            <a:ext cx="2971723" cy="248145"/>
          </a:xfrm>
        </p:spPr>
        <p:txBody>
          <a:bodyPr/>
          <a:lstStyle/>
          <a:p>
            <a:r>
              <a:rPr lang="en-US" dirty="0"/>
              <a:t>3 JUL. 2025 | AERP-25-083</a:t>
            </a:r>
          </a:p>
        </p:txBody>
      </p:sp>
    </p:spTree>
    <p:extLst>
      <p:ext uri="{BB962C8B-B14F-4D97-AF65-F5344CB8AC3E}">
        <p14:creationId xmlns:p14="http://schemas.microsoft.com/office/powerpoint/2010/main" val="37082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Slide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This is the content of slide 3.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Slide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This is the content of slide 4.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Numbered item 1</a:t>
            </a:r>
          </a:p>
          <a:p>
            <a:pPr>
              <a:defRPr sz="2400"/>
            </a:pPr>
            <a:r>
              <a:t>Numbered item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69A27D43-A261-2147-91BA-25D30B96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Turbocharger was fully functional after field use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94C98BC-18FC-18F6-7B9B-7CB75A1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IS99 GT40WG Field Sample Unit for LNG Vehicle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4E32-B522-AF43-BAF6-64BAB8231A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6353" y="950383"/>
            <a:ext cx="6008941" cy="7416069"/>
          </a:xfrm>
        </p:spPr>
        <p:txBody>
          <a:bodyPr/>
          <a:lstStyle/>
          <a:p>
            <a:pPr lvl="0"/>
            <a:r>
              <a:rPr lang="en-US" noProof="0" dirty="0"/>
              <a:t>Purpose</a:t>
            </a:r>
          </a:p>
          <a:p>
            <a:pPr lvl="1"/>
            <a:r>
              <a:rPr lang="en-US" altLang="ja-JP" noProof="0" dirty="0"/>
              <a:t>Standard analysis for collected Sample from the field. No issues on vehicle performance. Note vehicle uses gasified LNG fuel.</a:t>
            </a:r>
          </a:p>
          <a:p>
            <a:pPr marL="0" lvl="1" indent="0">
              <a:buNone/>
            </a:pPr>
            <a:endParaRPr lang="en-US" noProof="0" dirty="0"/>
          </a:p>
          <a:p>
            <a:r>
              <a:rPr lang="en-US" noProof="0" dirty="0"/>
              <a:t>Turbo Specification </a:t>
            </a:r>
          </a:p>
          <a:p>
            <a:pPr lvl="2"/>
            <a:r>
              <a:rPr lang="en-US" noProof="0" dirty="0"/>
              <a:t>Isuzu Part Nu</a:t>
            </a:r>
            <a:r>
              <a:rPr lang="en-US" dirty="0" err="1"/>
              <a:t>mber</a:t>
            </a:r>
            <a:r>
              <a:rPr lang="ja-JP" altLang="en-US" dirty="0"/>
              <a:t>：</a:t>
            </a:r>
            <a:r>
              <a:rPr lang="en-US" altLang="ja-JP" dirty="0"/>
              <a:t>		8984842500</a:t>
            </a:r>
            <a:endParaRPr lang="en-US" dirty="0"/>
          </a:p>
          <a:p>
            <a:pPr lvl="2"/>
            <a:r>
              <a:rPr lang="en-US" noProof="0" dirty="0"/>
              <a:t>Garrett Part Number</a:t>
            </a:r>
            <a:r>
              <a:rPr lang="ja-JP" altLang="en-US" noProof="0" dirty="0"/>
              <a:t>：</a:t>
            </a:r>
            <a:r>
              <a:rPr lang="en-US" altLang="ja-JP" noProof="0" dirty="0"/>
              <a:t>		834117-0059</a:t>
            </a:r>
            <a:endParaRPr lang="en-US" noProof="0" dirty="0"/>
          </a:p>
          <a:p>
            <a:pPr lvl="2"/>
            <a:r>
              <a:rPr lang="en-US" dirty="0"/>
              <a:t>S/N</a:t>
            </a:r>
            <a:r>
              <a:rPr lang="ja-JP" altLang="en-US" dirty="0"/>
              <a:t>：</a:t>
            </a:r>
            <a:r>
              <a:rPr lang="en-US" altLang="ja-JP" dirty="0"/>
              <a:t>				UJ0101J</a:t>
            </a:r>
          </a:p>
          <a:p>
            <a:pPr lvl="2"/>
            <a:r>
              <a:rPr lang="en-US" altLang="ja-JP" dirty="0"/>
              <a:t>Mileage:			370,953 kms</a:t>
            </a:r>
          </a:p>
          <a:p>
            <a:pPr marL="0" lvl="1" indent="0">
              <a:buNone/>
            </a:pPr>
            <a:endParaRPr lang="en-US" dirty="0"/>
          </a:p>
          <a:p>
            <a:r>
              <a:rPr lang="en-US" noProof="0" dirty="0"/>
              <a:t>Test Condition &amp; Investigation Requirements</a:t>
            </a:r>
          </a:p>
          <a:p>
            <a:pPr lvl="1"/>
            <a:r>
              <a:rPr lang="en-US" noProof="0" dirty="0"/>
              <a:t>Collected unit long millage sample from field. </a:t>
            </a:r>
            <a:r>
              <a:rPr lang="en-US" altLang="ja-JP" noProof="0" dirty="0"/>
              <a:t>Investigation per SC0-A25-016.</a:t>
            </a:r>
          </a:p>
          <a:p>
            <a:r>
              <a:rPr lang="en-US" noProof="0" dirty="0"/>
              <a:t>Conclusion</a:t>
            </a:r>
          </a:p>
          <a:p>
            <a:pPr lvl="1"/>
            <a:r>
              <a:rPr lang="en-US" noProof="0" dirty="0"/>
              <a:t>This turbo was functional with the following findings:</a:t>
            </a:r>
          </a:p>
          <a:p>
            <a:pPr lvl="2"/>
            <a:r>
              <a:rPr lang="en-US" noProof="0" dirty="0"/>
              <a:t>ACT Calibration was 581 mmHg @ 1.0mm</a:t>
            </a:r>
            <a:r>
              <a:rPr lang="en-US" dirty="0"/>
              <a:t>.</a:t>
            </a:r>
            <a:r>
              <a:rPr lang="en-US" altLang="ja-JP" noProof="0" dirty="0"/>
              <a:t> spec minimum is 592 mmHg in new condition</a:t>
            </a:r>
            <a:r>
              <a:rPr lang="en-US" noProof="0" dirty="0"/>
              <a:t>.</a:t>
            </a:r>
          </a:p>
          <a:p>
            <a:pPr lvl="2"/>
            <a:r>
              <a:rPr lang="en-US" noProof="0" dirty="0"/>
              <a:t>Turbine housing </a:t>
            </a:r>
            <a:r>
              <a:rPr lang="en-US" noProof="0" dirty="0" err="1"/>
              <a:t>assy</a:t>
            </a:r>
            <a:r>
              <a:rPr lang="en-US" noProof="0" dirty="0"/>
              <a:t>; The WG internal leak was 2031 L/h @ 50kPa, 4038 L/h @ 100kPa. The flatness of the WG port and poppet was within the drawing specifications.</a:t>
            </a:r>
          </a:p>
          <a:p>
            <a:pPr lvl="2"/>
            <a:r>
              <a:rPr lang="en-US" noProof="0" dirty="0"/>
              <a:t>CHRA component parts; The turbine side piston rings had wear, but no other components had any remarkable problems.</a:t>
            </a:r>
          </a:p>
          <a:p>
            <a:pPr lvl="2"/>
            <a:r>
              <a:rPr lang="en-US" noProof="0" dirty="0"/>
              <a:t>WG components; The arm shaft and Bushing had wear </a:t>
            </a:r>
            <a:r>
              <a:rPr lang="en-US" dirty="0"/>
              <a:t>a</a:t>
            </a:r>
            <a:r>
              <a:rPr lang="en-US" noProof="0" dirty="0" err="1"/>
              <a:t>nd</a:t>
            </a:r>
            <a:r>
              <a:rPr lang="en-US" noProof="0" dirty="0"/>
              <a:t> the crank welding angle was outside the drawing specifications. </a:t>
            </a:r>
          </a:p>
          <a:p>
            <a:pPr lvl="2"/>
            <a:r>
              <a:rPr lang="en-US" altLang="ja-JP" dirty="0"/>
              <a:t>Overall, the shaft bushing wear did not cause loss of performance. </a:t>
            </a:r>
            <a:r>
              <a:rPr lang="en-US" altLang="ja-JP" noProof="0" dirty="0"/>
              <a:t>Standard analysis for collected Sample from the field. No issues on vehicle performance. Note vehicle uses gasified LNG fuel.</a:t>
            </a:r>
          </a:p>
          <a:p>
            <a:pPr lvl="2"/>
            <a:endParaRPr lang="en-US" noProof="0" dirty="0"/>
          </a:p>
          <a:p>
            <a:pPr marL="61723" lvl="2" indent="0">
              <a:buNone/>
            </a:pPr>
            <a:endParaRPr lang="en-US" noProof="0" dirty="0"/>
          </a:p>
          <a:p>
            <a:pPr lvl="2"/>
            <a:endParaRPr lang="en-US" noProof="0" dirty="0"/>
          </a:p>
          <a:p>
            <a:r>
              <a:rPr lang="en-US" dirty="0"/>
              <a:t>Reference</a:t>
            </a:r>
          </a:p>
          <a:p>
            <a:pPr lvl="1"/>
            <a:r>
              <a:rPr lang="en-US" dirty="0"/>
              <a:t>PTA-25-082 (1</a:t>
            </a:r>
            <a:r>
              <a:rPr lang="en-US" baseline="30000" dirty="0"/>
              <a:t>st</a:t>
            </a:r>
            <a:r>
              <a:rPr lang="en-US" dirty="0"/>
              <a:t> Unit)</a:t>
            </a:r>
          </a:p>
          <a:p>
            <a:pPr lvl="1"/>
            <a:endParaRPr lang="en-US" noProof="0" dirty="0"/>
          </a:p>
          <a:p>
            <a:r>
              <a:rPr lang="en-US" dirty="0"/>
              <a:t>Notes</a:t>
            </a:r>
          </a:p>
          <a:p>
            <a:pPr lvl="1"/>
            <a:r>
              <a:rPr lang="en-US" dirty="0"/>
              <a:t>Unless otherwise requested, parts will be disposed after one year.</a:t>
            </a:r>
          </a:p>
        </p:txBody>
      </p:sp>
    </p:spTree>
    <p:extLst>
      <p:ext uri="{BB962C8B-B14F-4D97-AF65-F5344CB8AC3E}">
        <p14:creationId xmlns:p14="http://schemas.microsoft.com/office/powerpoint/2010/main" val="310310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094C98BC-18FC-18F6-7B9B-7CB75A1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IS99 GT40WG Field Sample Unit for LNG Vehicle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4E32-B522-AF43-BAF6-64BAB8231A7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55528" y="937140"/>
            <a:ext cx="6008941" cy="248145"/>
          </a:xfrm>
        </p:spPr>
        <p:txBody>
          <a:bodyPr/>
          <a:lstStyle/>
          <a:p>
            <a:pPr lvl="0"/>
            <a:r>
              <a:rPr lang="en-US" noProof="0" dirty="0"/>
              <a:t>1.Actuator Calibration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40B482F-40AF-338A-D032-A5E5920F18AC}"/>
              </a:ext>
            </a:extLst>
          </p:cNvPr>
          <p:cNvSpPr txBox="1">
            <a:spLocks/>
          </p:cNvSpPr>
          <p:nvPr/>
        </p:nvSpPr>
        <p:spPr>
          <a:xfrm>
            <a:off x="244274" y="5141667"/>
            <a:ext cx="6008941" cy="248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4. CHRA measurements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0084C90-0630-2E78-ABA9-27B0C11FACC8}"/>
              </a:ext>
            </a:extLst>
          </p:cNvPr>
          <p:cNvSpPr txBox="1">
            <a:spLocks/>
          </p:cNvSpPr>
          <p:nvPr/>
        </p:nvSpPr>
        <p:spPr>
          <a:xfrm>
            <a:off x="206176" y="2754348"/>
            <a:ext cx="6008941" cy="248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2.Torque Check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E464764-6257-F9FD-C9E3-768918F5D7E4}"/>
              </a:ext>
            </a:extLst>
          </p:cNvPr>
          <p:cNvSpPr txBox="1">
            <a:spLocks/>
          </p:cNvSpPr>
          <p:nvPr/>
        </p:nvSpPr>
        <p:spPr>
          <a:xfrm>
            <a:off x="218876" y="4143984"/>
            <a:ext cx="6008941" cy="248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3.Leak Check</a:t>
            </a:r>
          </a:p>
        </p:txBody>
      </p:sp>
      <p:sp>
        <p:nvSpPr>
          <p:cNvPr id="19" name="Footer Placeholder 49">
            <a:extLst>
              <a:ext uri="{FF2B5EF4-FFF2-40B4-BE49-F238E27FC236}">
                <a16:creationId xmlns:a16="http://schemas.microsoft.com/office/drawing/2014/main" id="{0A43D803-7629-648D-5712-CAE521AA7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9678" y="9181397"/>
            <a:ext cx="6008941" cy="527403"/>
          </a:xfrm>
        </p:spPr>
        <p:txBody>
          <a:bodyPr/>
          <a:lstStyle/>
          <a:p>
            <a:r>
              <a:rPr lang="en-US" dirty="0"/>
              <a:t>Actuator calibration is out of spec.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C8F02A1-23B9-0F27-8D67-5018B2CA0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8" y="1136320"/>
            <a:ext cx="6459171" cy="107409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54FC0F3-4F68-B260-7B82-FCBA5661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28" y="3027613"/>
            <a:ext cx="6459171" cy="878565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430E647C-D463-7B31-1627-2E1DF2276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29" y="4442352"/>
            <a:ext cx="3696712" cy="445114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DD7C1CFD-6BF6-CB8E-58DF-C2C5A74A8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928" y="5442684"/>
            <a:ext cx="3738131" cy="351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7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69A27D43-A261-2147-91BA-25D30B96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All values within tolerances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94C98BC-18FC-18F6-7B9B-7CB75A1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IS99 GT40WG Field Sample Unit for LNG Vehicle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40B482F-40AF-338A-D032-A5E5920F18AC}"/>
              </a:ext>
            </a:extLst>
          </p:cNvPr>
          <p:cNvSpPr txBox="1">
            <a:spLocks/>
          </p:cNvSpPr>
          <p:nvPr/>
        </p:nvSpPr>
        <p:spPr>
          <a:xfrm>
            <a:off x="206177" y="898615"/>
            <a:ext cx="6008941" cy="248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5. WG measurements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CCEDF6A-6FF6-C26F-32D5-BFF342080447}"/>
              </a:ext>
            </a:extLst>
          </p:cNvPr>
          <p:cNvSpPr txBox="1">
            <a:spLocks/>
          </p:cNvSpPr>
          <p:nvPr/>
        </p:nvSpPr>
        <p:spPr>
          <a:xfrm>
            <a:off x="193477" y="4215024"/>
            <a:ext cx="6008941" cy="24814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6. Poppet and turbine housing WG seat flatness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55AB8A0-B137-EE0D-D229-AEAE4241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13" y="1146760"/>
            <a:ext cx="3904199" cy="284259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5E1270C7-D17F-4C2C-E262-8C4BBCF3D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177" y="4463170"/>
            <a:ext cx="2981523" cy="55756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A8D2B6F-6956-DB92-D4B2-8110ED40F5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31" y="5006741"/>
            <a:ext cx="3033769" cy="56400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1DAEEED4-4300-6395-4A5D-84EBBEAF1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931" y="5892756"/>
            <a:ext cx="1902366" cy="1580743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2FDF9C8E-1A24-1C80-A26A-9FFBDC7497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297" y="5907839"/>
            <a:ext cx="1915813" cy="1580743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293F7B6-3CF2-9A39-0620-756C6A5FEF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6177" y="7706343"/>
            <a:ext cx="6483089" cy="132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8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69A27D43-A261-2147-91BA-25D30B96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 cracks were found on turbine housing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94C98BC-18FC-18F6-7B9B-7CB75A1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IS99 GT40WG Field Sample Unit for LNG Vehicle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40B482F-40AF-338A-D032-A5E5920F18AC}"/>
              </a:ext>
            </a:extLst>
          </p:cNvPr>
          <p:cNvSpPr txBox="1">
            <a:spLocks/>
          </p:cNvSpPr>
          <p:nvPr/>
        </p:nvSpPr>
        <p:spPr>
          <a:xfrm>
            <a:off x="424529" y="852352"/>
            <a:ext cx="6008941" cy="7522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altLang="ja-JP" noProof="0" dirty="0"/>
              <a:t>7.Wastegate Crack check</a:t>
            </a:r>
          </a:p>
          <a:p>
            <a:pPr lvl="1"/>
            <a:r>
              <a:rPr lang="en-US" dirty="0"/>
              <a:t>No visible cracks on WG ports.</a:t>
            </a:r>
          </a:p>
          <a:p>
            <a:pPr lvl="1"/>
            <a:r>
              <a:rPr lang="en-US" dirty="0"/>
              <a:t>Leak rate was around the same as unit with crack (AERP-25-082).</a:t>
            </a:r>
          </a:p>
        </p:txBody>
      </p:sp>
      <p:pic>
        <p:nvPicPr>
          <p:cNvPr id="4" name="図 3" descr="カップ, ホイール, 座る, 閉じ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456B16A-42F7-ADD4-DB4F-A13DBB3A3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00" y="1999516"/>
            <a:ext cx="5158180" cy="2901476"/>
          </a:xfrm>
          <a:prstGeom prst="rect">
            <a:avLst/>
          </a:prstGeom>
        </p:spPr>
      </p:pic>
      <p:pic>
        <p:nvPicPr>
          <p:cNvPr id="8" name="図 7" descr="ドーナツ, カップ, ホイール, 座る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EDCF60B-34B2-06F4-A4C7-80D1C6803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600" y="5295900"/>
            <a:ext cx="5158179" cy="290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93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69A27D43-A261-2147-91BA-25D30B96D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No remarkable issues were found</a:t>
            </a: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094C98BC-18FC-18F6-7B9B-7CB75A1C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IS99 GT40WG Field Sample Unit for LNG Vehicle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40B482F-40AF-338A-D032-A5E5920F18AC}"/>
              </a:ext>
            </a:extLst>
          </p:cNvPr>
          <p:cNvSpPr txBox="1">
            <a:spLocks/>
          </p:cNvSpPr>
          <p:nvPr/>
        </p:nvSpPr>
        <p:spPr>
          <a:xfrm>
            <a:off x="424529" y="938077"/>
            <a:ext cx="6008941" cy="10363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marL="5358" marR="0" indent="0" algn="l" defTabSz="51435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2"/>
              </a:buClr>
              <a:buSzTx/>
              <a:buFontTx/>
              <a:buNone/>
              <a:tabLst/>
              <a:defRPr sz="1125" b="1" i="0" kern="1000" cap="none" spc="6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7154" indent="-77154" algn="l" defTabSz="514356" rtl="0" eaLnBrk="1" fontAlgn="base" latinLnBrk="0" hangingPunct="1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1013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8877" indent="-77154" algn="l" defTabSz="514356" rtl="0" eaLnBrk="1" fontAlgn="base" latinLnBrk="0" hangingPunct="1">
              <a:lnSpc>
                <a:spcPct val="100000"/>
              </a:lnSpc>
              <a:spcBef>
                <a:spcPts val="394"/>
              </a:spcBef>
              <a:spcAft>
                <a:spcPts val="394"/>
              </a:spcAft>
              <a:buClr>
                <a:schemeClr val="bg1">
                  <a:lumMod val="50000"/>
                </a:schemeClr>
              </a:buClr>
              <a:buSzPct val="80000"/>
              <a:buFont typeface="Lucida Grande" panose="020B0600040502020204" pitchFamily="34" charset="0"/>
              <a:buChar char="▸"/>
              <a:tabLst/>
              <a:defRPr sz="90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7465" indent="-77154" algn="l" defTabSz="514356" rtl="0" eaLnBrk="1" fontAlgn="base" latinLnBrk="0" hangingPunct="1">
              <a:lnSpc>
                <a:spcPct val="95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Courier New" panose="02070309020205020404" pitchFamily="49" charset="0"/>
              <a:buChar char="o"/>
              <a:tabLst/>
              <a:defRPr sz="788" kern="1200" spc="6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9476" indent="-75904" algn="l" defTabSz="514356" rtl="0" eaLnBrk="1" fontAlgn="base" latinLnBrk="0" hangingPunct="1">
              <a:lnSpc>
                <a:spcPct val="90000"/>
              </a:lnSpc>
              <a:spcBef>
                <a:spcPts val="281"/>
              </a:spcBef>
              <a:spcAft>
                <a:spcPts val="338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tabLst/>
              <a:defRPr sz="675" kern="1200" spc="1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481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659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8837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015" indent="-128590" algn="l" defTabSz="514356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8. Other components</a:t>
            </a:r>
          </a:p>
          <a:p>
            <a:pPr lvl="1"/>
            <a:r>
              <a:rPr lang="en-US" dirty="0"/>
              <a:t>Refer to attached photo report for details for other components.</a:t>
            </a:r>
          </a:p>
          <a:p>
            <a:pPr lvl="1"/>
            <a:r>
              <a:rPr lang="en-US" altLang="ja-JP" dirty="0"/>
              <a:t>No remarkable issues were found. Refer to AERP-25-082 also for 1</a:t>
            </a:r>
            <a:r>
              <a:rPr lang="en-US" altLang="ja-JP" baseline="30000" dirty="0"/>
              <a:t>st</a:t>
            </a:r>
            <a:r>
              <a:rPr lang="en-US" altLang="ja-JP" dirty="0"/>
              <a:t>	unit with WG crack</a:t>
            </a:r>
          </a:p>
          <a:p>
            <a:pPr marL="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55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117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Slide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This is the content of slide 1.</a:t>
            </a:r>
          </a:p>
        </p:txBody>
      </p:sp>
      <p:pic>
        <p:nvPicPr>
          <p:cNvPr id="7" name="Picture 6" descr="image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43200"/>
            <a:ext cx="2844114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/>
            </a:pPr>
            <a:r>
              <a:t>Slide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/>
            </a:pPr>
            <a:r>
              <a:t>This is the content of slide 2.</a:t>
            </a:r>
          </a:p>
          <a:p>
            <a:pPr>
              <a:defRPr sz="2400"/>
            </a:pPr>
          </a:p>
          <a:p>
            <a:pPr>
              <a:defRPr sz="2400"/>
            </a:pPr>
            <a:r>
              <a:t>Bullet point 1</a:t>
            </a:r>
          </a:p>
          <a:p>
            <a:pPr>
              <a:defRPr sz="2400"/>
            </a:pPr>
            <a:r>
              <a:t>Bullet point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rrett PPT Theme 2025">
  <a:themeElements>
    <a:clrScheme name="Garrett PPT 2019">
      <a:dk1>
        <a:srgbClr val="53575A"/>
      </a:dk1>
      <a:lt1>
        <a:srgbClr val="FFFFFF"/>
      </a:lt1>
      <a:dk2>
        <a:srgbClr val="EC1C24"/>
      </a:dk2>
      <a:lt2>
        <a:srgbClr val="FFFFFF"/>
      </a:lt2>
      <a:accent1>
        <a:srgbClr val="53575A"/>
      </a:accent1>
      <a:accent2>
        <a:srgbClr val="EC1C24"/>
      </a:accent2>
      <a:accent3>
        <a:srgbClr val="FF6B00"/>
      </a:accent3>
      <a:accent4>
        <a:srgbClr val="FFB71B"/>
      </a:accent4>
      <a:accent5>
        <a:srgbClr val="61A60E"/>
      </a:accent5>
      <a:accent6>
        <a:srgbClr val="0099A8"/>
      </a:accent6>
      <a:hlink>
        <a:srgbClr val="0099A7"/>
      </a:hlink>
      <a:folHlink>
        <a:srgbClr val="005BB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rrett PPT Theme 2025" id="{95A9FB9E-692A-4CA4-8300-3A8CAF9A8BCB}" vid="{2E74631B-C8B3-4DD7-8A4D-39914DF8E10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8e204c5-3935-487c-8326-25b4ea2c900e">
      <Terms xmlns="http://schemas.microsoft.com/office/infopath/2007/PartnerControls"/>
    </lcf76f155ced4ddcb4097134ff3c332f>
    <TaxCatchAll xmlns="78f65a8b-41a4-4c42-b9d4-9f4b03244d2d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0BB97A6118A438EF24322DCB17726" ma:contentTypeVersion="24" ma:contentTypeDescription="Create a new document." ma:contentTypeScope="" ma:versionID="a9b7149c50e1fb2bdac02d5957a016a2">
  <xsd:schema xmlns:xsd="http://www.w3.org/2001/XMLSchema" xmlns:xs="http://www.w3.org/2001/XMLSchema" xmlns:p="http://schemas.microsoft.com/office/2006/metadata/properties" xmlns:ns1="http://schemas.microsoft.com/sharepoint/v3" xmlns:ns2="e8e204c5-3935-487c-8326-25b4ea2c900e" xmlns:ns3="78f65a8b-41a4-4c42-b9d4-9f4b03244d2d" targetNamespace="http://schemas.microsoft.com/office/2006/metadata/properties" ma:root="true" ma:fieldsID="464f44d5789f1df5d0cef6027d215f2c" ns1:_="" ns2:_="" ns3:_="">
    <xsd:import namespace="http://schemas.microsoft.com/sharepoint/v3"/>
    <xsd:import namespace="e8e204c5-3935-487c-8326-25b4ea2c900e"/>
    <xsd:import namespace="78f65a8b-41a4-4c42-b9d4-9f4b03244d2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4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5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e204c5-3935-487c-8326-25b4ea2c90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0ddc4e01-0de9-4739-8a3c-55f159aa30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f65a8b-41a4-4c42-b9d4-9f4b03244d2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cdcfd95f-cd56-4672-a1b6-05911762446e}" ma:internalName="TaxCatchAll" ma:showField="CatchAllData" ma:web="78f65a8b-41a4-4c42-b9d4-9f4b03244d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F1BA21-FBE2-4B86-96A7-7F48A84B4ADC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78f65a8b-41a4-4c42-b9d4-9f4b03244d2d"/>
    <ds:schemaRef ds:uri="http://purl.org/dc/elements/1.1/"/>
    <ds:schemaRef ds:uri="e8e204c5-3935-487c-8326-25b4ea2c900e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7D95607-90F3-4EE0-8DE6-96563F9C59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EF6B47-2087-4FE6-961D-DB4808D03BB5}">
  <ds:schemaRefs>
    <ds:schemaRef ds:uri="78f65a8b-41a4-4c42-b9d4-9f4b03244d2d"/>
    <ds:schemaRef ds:uri="e8e204c5-3935-487c-8326-25b4ea2c900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Garrett PPT Theme 2025</Template>
  <TotalTime>112</TotalTime>
  <Words>550</Words>
  <Application>Microsoft Office PowerPoint</Application>
  <PresentationFormat>A4 210 x 297 mm</PresentationFormat>
  <Paragraphs>64</Paragraphs>
  <Slides>7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Lucida Grande</vt:lpstr>
      <vt:lpstr>Arial</vt:lpstr>
      <vt:lpstr>Calibri</vt:lpstr>
      <vt:lpstr>Courier New</vt:lpstr>
      <vt:lpstr>Garrett PPT Theme 2025</vt:lpstr>
      <vt:lpstr>VC80Turbo pta report after Power Outage</vt:lpstr>
      <vt:lpstr>IS99 GT40WG Field Sample Unit for LNG Vehicle</vt:lpstr>
      <vt:lpstr>IS99 GT40WG Field Sample Unit for LNG Vehicle</vt:lpstr>
      <vt:lpstr>IS99 GT40WG Field Sample Unit for LNG Vehicle</vt:lpstr>
      <vt:lpstr>IS99 GT40WG Field Sample Unit for LNG Vehicle</vt:lpstr>
      <vt:lpstr>IS99 GT40WG Field Sample Unit for LNG Vehicle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GTX Report</dc:title>
  <dc:creator>Yuka RCG</dc:creator>
  <cp:lastModifiedBy>Terakawa, Ken</cp:lastModifiedBy>
  <cp:revision>47</cp:revision>
  <cp:lastPrinted>2018-06-15T18:05:34Z</cp:lastPrinted>
  <dcterms:created xsi:type="dcterms:W3CDTF">2024-10-28T13:56:42Z</dcterms:created>
  <dcterms:modified xsi:type="dcterms:W3CDTF">2025-07-16T05:48:57Z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79b8650-b9be-459a-a778-b57874070d70_Enabled">
    <vt:lpwstr>true</vt:lpwstr>
  </property>
  <property fmtid="{D5CDD505-2E9C-101B-9397-08002B2CF9AE}" pid="3" name="MSIP_Label_879b8650-b9be-459a-a778-b57874070d70_SetDate">
    <vt:lpwstr>2024-01-04T10:38:12Z</vt:lpwstr>
  </property>
  <property fmtid="{D5CDD505-2E9C-101B-9397-08002B2CF9AE}" pid="4" name="MSIP_Label_879b8650-b9be-459a-a778-b57874070d70_Method">
    <vt:lpwstr>Standard</vt:lpwstr>
  </property>
  <property fmtid="{D5CDD505-2E9C-101B-9397-08002B2CF9AE}" pid="5" name="MSIP_Label_879b8650-b9be-459a-a778-b57874070d70_Name">
    <vt:lpwstr>879b8650-b9be-459a-a778-b57874070d70</vt:lpwstr>
  </property>
  <property fmtid="{D5CDD505-2E9C-101B-9397-08002B2CF9AE}" pid="6" name="MSIP_Label_879b8650-b9be-459a-a778-b57874070d70_SiteId">
    <vt:lpwstr>01acd45f-97ff-4539-aa93-d2bcf027f631</vt:lpwstr>
  </property>
  <property fmtid="{D5CDD505-2E9C-101B-9397-08002B2CF9AE}" pid="7" name="MSIP_Label_879b8650-b9be-459a-a778-b57874070d70_ActionId">
    <vt:lpwstr>39771e37-1d36-4e7f-9966-a68b2808f6f8</vt:lpwstr>
  </property>
  <property fmtid="{D5CDD505-2E9C-101B-9397-08002B2CF9AE}" pid="8" name="MSIP_Label_879b8650-b9be-459a-a778-b57874070d70_ContentBits">
    <vt:lpwstr>2</vt:lpwstr>
  </property>
  <property fmtid="{D5CDD505-2E9C-101B-9397-08002B2CF9AE}" pid="9" name="ClassificationContentMarkingFooterLocations">
    <vt:lpwstr>Office Theme:7</vt:lpwstr>
  </property>
  <property fmtid="{D5CDD505-2E9C-101B-9397-08002B2CF9AE}" pid="10" name="ClassificationContentMarkingFooterText">
    <vt:lpwstr>Garrett Internal</vt:lpwstr>
  </property>
  <property fmtid="{D5CDD505-2E9C-101B-9397-08002B2CF9AE}" pid="11" name="ContentTypeId">
    <vt:lpwstr>0x0101000940BB97A6118A438EF24322DCB17726</vt:lpwstr>
  </property>
  <property fmtid="{D5CDD505-2E9C-101B-9397-08002B2CF9AE}" pid="12" name="MediaServiceImageTags">
    <vt:lpwstr/>
  </property>
</Properties>
</file>