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86" r:id="rId3"/>
    <p:sldId id="257" r:id="rId4"/>
    <p:sldId id="258" r:id="rId5"/>
    <p:sldId id="260" r:id="rId6"/>
    <p:sldId id="266" r:id="rId7"/>
    <p:sldId id="289" r:id="rId8"/>
    <p:sldId id="287" r:id="rId9"/>
    <p:sldId id="288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951" autoAdjust="0"/>
  </p:normalViewPr>
  <p:slideViewPr>
    <p:cSldViewPr>
      <p:cViewPr varScale="1">
        <p:scale>
          <a:sx n="83" d="100"/>
          <a:sy n="83" d="100"/>
        </p:scale>
        <p:origin x="163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BC1B3-B051-4CEB-AD98-1AA671FCF5D8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09E7B-BB66-4380-A000-55BB2508B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43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3FA49-47FC-35D2-3CD1-C08A8C03D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554147-F67B-054B-2F3D-66506EAD41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0B3718-CFFC-EF10-A1A2-2AAC2A157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시퀀스 </a:t>
            </a:r>
            <a:r>
              <a:rPr lang="en-US" altLang="ko-KR" dirty="0"/>
              <a:t>: </a:t>
            </a:r>
            <a:r>
              <a:rPr lang="ko-KR" altLang="en-US" dirty="0"/>
              <a:t>연속된 데이터의 나열 </a:t>
            </a:r>
            <a:r>
              <a:rPr lang="en-US" altLang="ko-KR" dirty="0"/>
              <a:t>ex) </a:t>
            </a:r>
            <a:r>
              <a:rPr lang="ko-KR" altLang="en-US" dirty="0"/>
              <a:t>나는 학교에 간다</a:t>
            </a:r>
            <a:r>
              <a:rPr lang="en-US" altLang="ko-KR" dirty="0"/>
              <a:t>.</a:t>
            </a:r>
          </a:p>
          <a:p>
            <a:r>
              <a:rPr lang="ko-KR" altLang="en-US" sz="1200" dirty="0">
                <a:latin typeface="Malgun Gothic"/>
                <a:cs typeface="Malgun Gothic"/>
              </a:rPr>
              <a:t>하나의 시퀀스 내 서로 다른 위치들 간의 관계의 의미 </a:t>
            </a:r>
            <a:r>
              <a:rPr lang="en-US" altLang="ko-KR" sz="1200" dirty="0">
                <a:latin typeface="Malgun Gothic"/>
                <a:cs typeface="Malgun Gothic"/>
              </a:rPr>
              <a:t>: </a:t>
            </a:r>
            <a:r>
              <a:rPr lang="ko-KR" altLang="en-US" sz="1200" dirty="0">
                <a:latin typeface="Malgun Gothic"/>
                <a:cs typeface="Malgun Gothic"/>
              </a:rPr>
              <a:t>문장 전체를 하나의 벡터로 압축된 효현으로 바꾸는 과정 </a:t>
            </a:r>
            <a:r>
              <a:rPr lang="en-US" altLang="ko-KR" sz="1200" dirty="0">
                <a:latin typeface="Malgun Gothic"/>
                <a:cs typeface="Malgun Gothic"/>
              </a:rPr>
              <a:t>ex) I am going to school -&gt; </a:t>
            </a:r>
            <a:r>
              <a:rPr lang="ko-KR" altLang="en-US" sz="1200" dirty="0">
                <a:latin typeface="Malgun Gothic"/>
                <a:cs typeface="Malgun Gothic"/>
              </a:rPr>
              <a:t>벡터화 </a:t>
            </a:r>
            <a:r>
              <a:rPr lang="en-US" altLang="ko-KR" sz="1200" dirty="0">
                <a:latin typeface="Malgun Gothic"/>
                <a:cs typeface="Malgun Gothic"/>
              </a:rPr>
              <a:t>-&gt; [0.23, 0.87, -0.11…]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1D66D2-F3EC-94EA-9133-AA95DEF108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09E7B-BB66-4380-A000-55BB2508BD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73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09E7B-BB66-4380-A000-55BB2508BD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728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이 그림은 왼쪽에 있는 독일어 문장 즉 각각의 단어들로 구성된 하나의 시퀀스 가 들어왔을 때 하나의 고정된 크기의 컨텍스트 벡터로 바꾼 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영어로 된 출력 문장을 만들어내는 그림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각각의 독일어는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h0(tanh(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W_hx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*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x1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+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…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+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W_hh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* h0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+ b), h1, … , h4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히든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스테이트라고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불리는 은닉층에서 벡터화를 거침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H4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에 와서 여태까지의 단어가 모여 요약된 컨텍스트 벡터가 완성되며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해당 정보는 문장의 요약정보로 이를 이용해 영어 단어 벡터와 맞는 문장을 생성하게 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이 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context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벡터는 목적에 따라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256 ~ 1024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차원 사이에서 설정되며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앞서 본 문장의 길이와</a:t>
            </a:r>
            <a:endParaRPr lang="en-US" altLang="ko-KR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상관없이 차원 크기는 고정되어 있음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쉽게 말해 요약노트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그러나 단어의 길이가 길어질 수록 벡터의 크기가 줄어들어 단어 간의 문맥 파악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병목 현상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이 어려워지는 현상이 존재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이에 대한 해결책으로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20~40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단어를 끊어서 번역하는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RNN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문장 분할 방식이 나왔으나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문장 중간에서 끊기게 되어 문맥이 어색하거나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중복 번역이 되는 경우도 있음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09E7B-BB66-4380-A000-55BB2508BD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17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같은 단어라고 하더라도 문맥별로 다른 컨텍스트 벡터를 가지므로 한 단어에 여러 컨텍스트 벡터를 가질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09E7B-BB66-4380-A000-55BB2508BD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72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용어집 </a:t>
            </a:r>
            <a:r>
              <a:rPr lang="en-US" altLang="ko-KR" dirty="0"/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논문의 배경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방법론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결론을 다룸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NLP(Natural Language Processing)</a:t>
            </a:r>
            <a:endParaRPr lang="ko-KR" altLang="en-US" dirty="0"/>
          </a:p>
          <a:p>
            <a:r>
              <a:rPr lang="ko-KR" altLang="en-US" dirty="0"/>
              <a:t>일반화 </a:t>
            </a:r>
            <a:r>
              <a:rPr lang="en-US" altLang="ko-KR" dirty="0"/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학습된 모델이 다른 새로운 데이터에 관해서도 잘 작동하도록 하는 것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전체 내용 </a:t>
            </a:r>
            <a:r>
              <a:rPr lang="en-US" altLang="ko-KR" dirty="0"/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기존의 시퀀스 변환</a:t>
            </a:r>
            <a:r>
              <a:rPr lang="en-US" altLang="ko-KR" dirty="0"/>
              <a:t>(sequence transduction) </a:t>
            </a:r>
            <a:r>
              <a:rPr lang="ko-KR" altLang="en-US" dirty="0"/>
              <a:t>모델들은 복잡한 순환 신경망</a:t>
            </a:r>
            <a:r>
              <a:rPr lang="en-US" altLang="ko-KR" dirty="0"/>
              <a:t>(RNN) </a:t>
            </a:r>
            <a:r>
              <a:rPr lang="ko-KR" altLang="en-US" dirty="0"/>
              <a:t>또는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r>
              <a:rPr lang="ko-KR" altLang="en-US" dirty="0"/>
              <a:t>을 기반으로 하며</a:t>
            </a:r>
            <a:r>
              <a:rPr lang="en-US" altLang="ko-KR" dirty="0"/>
              <a:t>, </a:t>
            </a:r>
            <a:r>
              <a:rPr lang="ko-KR" altLang="en-US" dirty="0"/>
              <a:t>일반적으로 인코더와 </a:t>
            </a:r>
            <a:r>
              <a:rPr lang="ko-KR" altLang="en-US" dirty="0" err="1"/>
              <a:t>디코더</a:t>
            </a:r>
            <a:r>
              <a:rPr lang="ko-KR" altLang="en-US" dirty="0"/>
              <a:t> 구조를 포함하고 있습니다</a:t>
            </a:r>
            <a:r>
              <a:rPr lang="en-US" altLang="ko-KR" dirty="0"/>
              <a:t>. </a:t>
            </a:r>
            <a:r>
              <a:rPr lang="ko-KR" altLang="en-US" dirty="0"/>
              <a:t>최고의 성능을 보이는 모델들은 인코더와 </a:t>
            </a:r>
            <a:r>
              <a:rPr lang="ko-KR" altLang="en-US" dirty="0" err="1"/>
              <a:t>디코더를</a:t>
            </a:r>
            <a:r>
              <a:rPr lang="ko-KR" altLang="en-US" dirty="0"/>
              <a:t> 연결하는 데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메커니즘을 추가로 사용합니다</a:t>
            </a:r>
            <a:r>
              <a:rPr lang="en-US" altLang="ko-KR" dirty="0"/>
              <a:t>.</a:t>
            </a:r>
            <a:r>
              <a:rPr lang="ko-KR" altLang="en-US" dirty="0"/>
              <a:t>우리는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메커니즘만을 기반으로 한 새로운 간단한 네트워크 아키텍처인 </a:t>
            </a:r>
            <a:r>
              <a:rPr lang="en-US" altLang="ko-KR" dirty="0"/>
              <a:t>Transformer</a:t>
            </a:r>
            <a:r>
              <a:rPr lang="ko-KR" altLang="en-US" dirty="0"/>
              <a:t>를 제안합니다</a:t>
            </a:r>
            <a:r>
              <a:rPr lang="en-US" altLang="ko-KR" dirty="0"/>
              <a:t>. </a:t>
            </a:r>
            <a:r>
              <a:rPr lang="ko-KR" altLang="en-US" dirty="0"/>
              <a:t>이 아키텍처는 순환 구조나 </a:t>
            </a:r>
            <a:r>
              <a:rPr lang="ko-KR" altLang="en-US" dirty="0" err="1"/>
              <a:t>합성곱</a:t>
            </a:r>
            <a:r>
              <a:rPr lang="ko-KR" altLang="en-US" dirty="0"/>
              <a:t> 구조를 전혀 사용하지 않습니다</a:t>
            </a:r>
            <a:r>
              <a:rPr lang="en-US" altLang="ko-KR" dirty="0"/>
              <a:t>.</a:t>
            </a:r>
            <a:r>
              <a:rPr lang="ko-KR" altLang="en-US" dirty="0"/>
              <a:t>두 개의 기계 번역 작업에 대한 실험 결과</a:t>
            </a:r>
            <a:r>
              <a:rPr lang="en-US" altLang="ko-KR" dirty="0"/>
              <a:t>, Transformer</a:t>
            </a:r>
            <a:r>
              <a:rPr lang="ko-KR" altLang="en-US" dirty="0"/>
              <a:t>는 품질 면에서 우수할 뿐만 아니라 병렬 처리가 용이하고 학습 시간도 크게 단축된다는 것을 보여줍니다</a:t>
            </a:r>
            <a:r>
              <a:rPr lang="en-US" altLang="ko-KR" dirty="0"/>
              <a:t>.</a:t>
            </a:r>
            <a:r>
              <a:rPr lang="ko-KR" altLang="en-US" dirty="0"/>
              <a:t>우리 모델은 </a:t>
            </a:r>
            <a:r>
              <a:rPr lang="en-US" altLang="ko-KR" dirty="0"/>
              <a:t>WMT 2014 </a:t>
            </a:r>
            <a:r>
              <a:rPr lang="ko-KR" altLang="en-US" dirty="0"/>
              <a:t>영어</a:t>
            </a:r>
            <a:r>
              <a:rPr lang="en-US" altLang="ko-KR" dirty="0"/>
              <a:t>-</a:t>
            </a:r>
            <a:r>
              <a:rPr lang="ko-KR" altLang="en-US" dirty="0"/>
              <a:t>독일어 번역 작업에서 </a:t>
            </a:r>
            <a:r>
              <a:rPr lang="en-US" altLang="ko-KR" dirty="0"/>
              <a:t>28.4 BLEU </a:t>
            </a:r>
            <a:r>
              <a:rPr lang="ko-KR" altLang="en-US" dirty="0"/>
              <a:t>점수를 기록하여</a:t>
            </a:r>
            <a:r>
              <a:rPr lang="en-US" altLang="ko-KR" dirty="0"/>
              <a:t>, </a:t>
            </a:r>
            <a:r>
              <a:rPr lang="ko-KR" altLang="en-US" dirty="0"/>
              <a:t>기존 최고 성능</a:t>
            </a:r>
            <a:r>
              <a:rPr lang="en-US" altLang="ko-KR" dirty="0"/>
              <a:t>(</a:t>
            </a:r>
            <a:r>
              <a:rPr lang="ko-KR" altLang="en-US" dirty="0"/>
              <a:t>앙상블 포함</a:t>
            </a:r>
            <a:r>
              <a:rPr lang="en-US" altLang="ko-KR" dirty="0"/>
              <a:t>)</a:t>
            </a:r>
            <a:r>
              <a:rPr lang="ko-KR" altLang="en-US" dirty="0"/>
              <a:t>보다 </a:t>
            </a:r>
            <a:r>
              <a:rPr lang="en-US" altLang="ko-KR" dirty="0"/>
              <a:t>2</a:t>
            </a:r>
            <a:r>
              <a:rPr lang="ko-KR" altLang="en-US" dirty="0"/>
              <a:t>점 이상 개선된 결과를 보였습니다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WMT 2014 </a:t>
            </a:r>
            <a:r>
              <a:rPr lang="ko-KR" altLang="en-US" dirty="0"/>
              <a:t>영어</a:t>
            </a:r>
            <a:r>
              <a:rPr lang="en-US" altLang="ko-KR" dirty="0"/>
              <a:t>-</a:t>
            </a:r>
            <a:r>
              <a:rPr lang="ko-KR" altLang="en-US" dirty="0"/>
              <a:t>프랑스어 번역 작업에서는 단일 모델 기준 최고 </a:t>
            </a:r>
            <a:r>
              <a:rPr lang="en-US" altLang="ko-KR" dirty="0"/>
              <a:t>BLEU </a:t>
            </a:r>
            <a:r>
              <a:rPr lang="ko-KR" altLang="en-US" dirty="0"/>
              <a:t>점수인 </a:t>
            </a:r>
            <a:r>
              <a:rPr lang="en-US" altLang="ko-KR" dirty="0"/>
              <a:t>41.8</a:t>
            </a:r>
            <a:r>
              <a:rPr lang="ko-KR" altLang="en-US" dirty="0"/>
              <a:t>을 달성하였으며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GPU</a:t>
            </a:r>
            <a:r>
              <a:rPr lang="ko-KR" altLang="en-US" dirty="0"/>
              <a:t>로 </a:t>
            </a:r>
            <a:r>
              <a:rPr lang="en-US" altLang="ko-KR" dirty="0"/>
              <a:t>3.5</a:t>
            </a:r>
            <a:r>
              <a:rPr lang="ko-KR" altLang="en-US" dirty="0"/>
              <a:t>일간 학습한 결과로</a:t>
            </a:r>
            <a:r>
              <a:rPr lang="en-US" altLang="ko-KR" dirty="0"/>
              <a:t>, </a:t>
            </a:r>
            <a:r>
              <a:rPr lang="ko-KR" altLang="en-US" dirty="0"/>
              <a:t>기존 최고 성능 모델들에 비해 학습 비용이 매우 적습니다</a:t>
            </a:r>
            <a:r>
              <a:rPr lang="en-US" altLang="ko-KR" dirty="0"/>
              <a:t>.</a:t>
            </a:r>
            <a:r>
              <a:rPr lang="ko-KR" altLang="en-US" dirty="0"/>
              <a:t>또한 우리는 </a:t>
            </a:r>
            <a:r>
              <a:rPr lang="en-US" altLang="ko-KR" dirty="0"/>
              <a:t>Transformer</a:t>
            </a:r>
            <a:r>
              <a:rPr lang="ko-KR" altLang="en-US" dirty="0"/>
              <a:t>가 영어 구성 구문 분석</a:t>
            </a:r>
            <a:r>
              <a:rPr lang="en-US" altLang="ko-KR" dirty="0"/>
              <a:t>(English constituency parsing)</a:t>
            </a:r>
            <a:r>
              <a:rPr lang="ko-KR" altLang="en-US" dirty="0"/>
              <a:t>과 같은 다른 작업에도 잘 일반화된다는 것을 보여주었습니다</a:t>
            </a:r>
            <a:r>
              <a:rPr lang="en-US" altLang="ko-KR" dirty="0"/>
              <a:t>. </a:t>
            </a:r>
            <a:r>
              <a:rPr lang="ko-KR" altLang="en-US" dirty="0"/>
              <a:t>이는 대규모 및 소규모 학습 데이터 모두에서 성공적으로 적용되었습니다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추가 내용 </a:t>
            </a:r>
            <a:r>
              <a:rPr lang="en-US" altLang="ko-KR" dirty="0"/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사실 이 밑에 내용이 더 있긴 한데 누가 어떤 역할을 </a:t>
            </a:r>
            <a:r>
              <a:rPr lang="ko-KR" altLang="en-US" dirty="0" err="1"/>
              <a:t>맡았냐임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Jakob</a:t>
            </a:r>
            <a:r>
              <a:rPr lang="ko-KR" altLang="en-US" dirty="0"/>
              <a:t>은 </a:t>
            </a:r>
            <a:r>
              <a:rPr lang="en-US" altLang="ko-KR" dirty="0"/>
              <a:t>RNN</a:t>
            </a:r>
            <a:r>
              <a:rPr lang="ko-KR" altLang="en-US" dirty="0"/>
              <a:t>을 자기</a:t>
            </a:r>
            <a:r>
              <a:rPr lang="en-US" altLang="ko-KR" dirty="0"/>
              <a:t>-</a:t>
            </a:r>
            <a:r>
              <a:rPr lang="ko-KR" altLang="en-US" dirty="0" err="1"/>
              <a:t>어텐션</a:t>
            </a:r>
            <a:r>
              <a:rPr lang="en-US" altLang="ko-KR" dirty="0"/>
              <a:t>(Self-Attention)</a:t>
            </a:r>
            <a:r>
              <a:rPr lang="ko-KR" altLang="en-US" dirty="0"/>
              <a:t>으로 대체하자는 아이디어를 제안했으며</a:t>
            </a:r>
            <a:r>
              <a:rPr lang="en-US" altLang="ko-KR" dirty="0"/>
              <a:t>, </a:t>
            </a:r>
            <a:r>
              <a:rPr lang="ko-KR" altLang="en-US" dirty="0"/>
              <a:t>이 아이디어를 실험적으로 평가하기 위한 작업을 시작했습니다</a:t>
            </a:r>
            <a:r>
              <a:rPr lang="en-US" altLang="ko-KR" dirty="0"/>
              <a:t>. (</a:t>
            </a:r>
            <a:r>
              <a:rPr lang="ko-KR" altLang="en-US" dirty="0" err="1"/>
              <a:t>어텐션</a:t>
            </a:r>
            <a:r>
              <a:rPr lang="ko-KR" altLang="en-US" dirty="0"/>
              <a:t> 제안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Ashish</a:t>
            </a:r>
            <a:r>
              <a:rPr lang="ko-KR" altLang="en-US" dirty="0"/>
              <a:t>는 </a:t>
            </a:r>
            <a:r>
              <a:rPr lang="en-US" altLang="ko-KR" b="1" dirty="0" err="1"/>
              <a:t>Illia</a:t>
            </a:r>
            <a:r>
              <a:rPr lang="ko-KR" altLang="en-US" dirty="0"/>
              <a:t>와 함께 최초의 </a:t>
            </a:r>
            <a:r>
              <a:rPr lang="en-US" altLang="ko-KR" dirty="0"/>
              <a:t>Transformer </a:t>
            </a:r>
            <a:r>
              <a:rPr lang="ko-KR" altLang="en-US" dirty="0"/>
              <a:t>모델을 설계하고 구현했으며</a:t>
            </a:r>
            <a:r>
              <a:rPr lang="en-US" altLang="ko-KR" dirty="0"/>
              <a:t>, </a:t>
            </a:r>
            <a:r>
              <a:rPr lang="ko-KR" altLang="en-US" dirty="0"/>
              <a:t>이 연구의 모든 측면에 핵심적으로 참여했습니다</a:t>
            </a:r>
            <a:r>
              <a:rPr lang="en-US" altLang="ko-KR" dirty="0"/>
              <a:t>. (</a:t>
            </a:r>
            <a:r>
              <a:rPr lang="ko-KR" altLang="en-US" dirty="0"/>
              <a:t>트랜스포머 모델 설계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Noam</a:t>
            </a:r>
            <a:r>
              <a:rPr lang="ko-KR" altLang="en-US" dirty="0"/>
              <a:t>은 </a:t>
            </a:r>
            <a:r>
              <a:rPr lang="ko-KR" altLang="en-US" b="1" dirty="0" err="1"/>
              <a:t>스케일된</a:t>
            </a:r>
            <a:r>
              <a:rPr lang="ko-KR" altLang="en-US" b="1" dirty="0"/>
              <a:t> </a:t>
            </a:r>
            <a:r>
              <a:rPr lang="ko-KR" altLang="en-US" b="1" dirty="0" err="1"/>
              <a:t>점곱</a:t>
            </a:r>
            <a:r>
              <a:rPr lang="ko-KR" altLang="en-US" b="1" dirty="0"/>
              <a:t> </a:t>
            </a:r>
            <a:r>
              <a:rPr lang="ko-KR" altLang="en-US" b="1" dirty="0" err="1"/>
              <a:t>어텐션</a:t>
            </a:r>
            <a:r>
              <a:rPr lang="en-US" altLang="ko-KR" b="1" dirty="0"/>
              <a:t>(scaled dot-product attention)</a:t>
            </a:r>
            <a:r>
              <a:rPr lang="en-US" altLang="ko-KR" dirty="0"/>
              <a:t>, </a:t>
            </a:r>
            <a:r>
              <a:rPr lang="ko-KR" altLang="en-US" b="1" dirty="0"/>
              <a:t>멀티헤드 </a:t>
            </a:r>
            <a:r>
              <a:rPr lang="ko-KR" altLang="en-US" b="1" dirty="0" err="1"/>
              <a:t>어텐션</a:t>
            </a:r>
            <a:r>
              <a:rPr lang="en-US" altLang="ko-KR" b="1" dirty="0"/>
              <a:t>(multi-head attention)</a:t>
            </a:r>
            <a:r>
              <a:rPr lang="en-US" altLang="ko-KR" dirty="0"/>
              <a:t>, **</a:t>
            </a:r>
            <a:r>
              <a:rPr lang="ko-KR" altLang="en-US" dirty="0"/>
              <a:t>파라미터가 없는 위치 표현</a:t>
            </a:r>
            <a:r>
              <a:rPr lang="en-US" altLang="ko-KR" dirty="0"/>
              <a:t>(parameter-free position representation)**</a:t>
            </a:r>
            <a:r>
              <a:rPr lang="ko-KR" altLang="en-US" dirty="0"/>
              <a:t>을 제안했고</a:t>
            </a:r>
            <a:r>
              <a:rPr lang="en-US" altLang="ko-KR" dirty="0"/>
              <a:t>, </a:t>
            </a:r>
            <a:r>
              <a:rPr lang="ko-KR" altLang="en-US" dirty="0"/>
              <a:t>이 연구의 거의 모든 세부사항에 깊이 관여한 또 다른 인물이 되었습니다</a:t>
            </a:r>
            <a:r>
              <a:rPr lang="en-US" altLang="ko-KR" dirty="0"/>
              <a:t>. (POS </a:t>
            </a:r>
            <a:r>
              <a:rPr lang="ko-KR" altLang="en-US" dirty="0"/>
              <a:t>제안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Niki</a:t>
            </a:r>
            <a:r>
              <a:rPr lang="ko-KR" altLang="en-US" dirty="0"/>
              <a:t>는 원래의 코드베이스와 </a:t>
            </a:r>
            <a:r>
              <a:rPr lang="en-US" altLang="ko-KR" dirty="0"/>
              <a:t>tensor2tensor </a:t>
            </a:r>
            <a:r>
              <a:rPr lang="ko-KR" altLang="en-US" dirty="0"/>
              <a:t>프레임워크에서 수많은 모델 변형을 설계</a:t>
            </a:r>
            <a:r>
              <a:rPr lang="en-US" altLang="ko-KR" dirty="0"/>
              <a:t>,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튜닝</a:t>
            </a:r>
            <a:r>
              <a:rPr lang="en-US" altLang="ko-KR" dirty="0"/>
              <a:t>, </a:t>
            </a:r>
            <a:r>
              <a:rPr lang="ko-KR" altLang="en-US" dirty="0"/>
              <a:t>평가했습니다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모델 실험 및 테스트</a:t>
            </a:r>
            <a:r>
              <a:rPr lang="en-US" altLang="ko-KR" dirty="0"/>
              <a:t>)</a:t>
            </a:r>
          </a:p>
          <a:p>
            <a:r>
              <a:rPr lang="en-US" altLang="ko-KR" b="1" dirty="0" err="1"/>
              <a:t>Llion</a:t>
            </a:r>
            <a:r>
              <a:rPr lang="ko-KR" altLang="en-US" dirty="0"/>
              <a:t>도 새로운 모델 변형을 실험했으며</a:t>
            </a:r>
            <a:r>
              <a:rPr lang="en-US" altLang="ko-KR" dirty="0"/>
              <a:t>, </a:t>
            </a:r>
            <a:r>
              <a:rPr lang="ko-KR" altLang="en-US" dirty="0"/>
              <a:t>초기 코드베이스를 책임졌고 효율적인 추론 및 시각화 작업을 수행했습니다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추론 및 데이터 시각화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Lukasz</a:t>
            </a:r>
            <a:r>
              <a:rPr lang="ko-KR" altLang="en-US" dirty="0"/>
              <a:t>와 </a:t>
            </a:r>
            <a:r>
              <a:rPr lang="en-US" altLang="ko-KR" b="1" dirty="0"/>
              <a:t>Aidan</a:t>
            </a:r>
            <a:r>
              <a:rPr lang="ko-KR" altLang="en-US" dirty="0"/>
              <a:t>은 </a:t>
            </a:r>
            <a:r>
              <a:rPr lang="en-US" altLang="ko-KR" dirty="0"/>
              <a:t>tensor2tensor</a:t>
            </a:r>
            <a:r>
              <a:rPr lang="ko-KR" altLang="en-US" dirty="0"/>
              <a:t>의 다양한 구성 요소를 설계하고 구현하느라 수많은 날을 보내며</a:t>
            </a:r>
            <a:r>
              <a:rPr lang="en-US" altLang="ko-KR" dirty="0"/>
              <a:t>, </a:t>
            </a:r>
            <a:r>
              <a:rPr lang="ko-KR" altLang="en-US" dirty="0"/>
              <a:t>이전 코드베이스를 대체하고 결과를 크게 향상시키며 연구 속도를 비약적으로 높이는 데 기여했습니다</a:t>
            </a:r>
            <a:r>
              <a:rPr lang="en-US" altLang="ko-KR" dirty="0"/>
              <a:t>. (</a:t>
            </a:r>
            <a:r>
              <a:rPr lang="ko-KR" altLang="en-US" dirty="0"/>
              <a:t>기타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09E7B-BB66-4380-A000-55BB2508BD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76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용어집 </a:t>
            </a:r>
            <a:r>
              <a:rPr lang="en-US" altLang="ko-KR" dirty="0"/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서론 </a:t>
            </a:r>
            <a:r>
              <a:rPr lang="en-US" altLang="ko-KR" dirty="0"/>
              <a:t>: </a:t>
            </a:r>
            <a:r>
              <a:rPr lang="ko-KR" altLang="en-US" dirty="0"/>
              <a:t>독자가 이 연구를 읽게 하기 위한 설계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전체 내용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b="1" dirty="0"/>
              <a:t>순환 신경망</a:t>
            </a:r>
            <a:r>
              <a:rPr lang="en-US" altLang="ko-KR" b="1" dirty="0"/>
              <a:t>(Recurrent Neural Networks, RNN)</a:t>
            </a:r>
            <a:r>
              <a:rPr lang="en-US" altLang="ko-KR" dirty="0"/>
              <a:t>, </a:t>
            </a:r>
            <a:r>
              <a:rPr lang="ko-KR" altLang="en-US" b="1" dirty="0"/>
              <a:t>장단기 기억</a:t>
            </a:r>
            <a:r>
              <a:rPr lang="en-US" altLang="ko-KR" b="1" dirty="0"/>
              <a:t>(Long Short-Term Memory, LSTM)</a:t>
            </a:r>
            <a:r>
              <a:rPr lang="ko-KR" altLang="en-US" dirty="0"/>
              <a:t> </a:t>
            </a:r>
            <a:r>
              <a:rPr lang="en-US" altLang="ko-KR" dirty="0"/>
              <a:t>[13], </a:t>
            </a:r>
            <a:r>
              <a:rPr lang="ko-KR" altLang="en-US" dirty="0"/>
              <a:t>그리고 </a:t>
            </a:r>
            <a:r>
              <a:rPr lang="ko-KR" altLang="en-US" b="1" dirty="0"/>
              <a:t>게이트 순환 신경망</a:t>
            </a:r>
            <a:r>
              <a:rPr lang="en-US" altLang="ko-KR" b="1" dirty="0"/>
              <a:t>(Gated Recurrent Neural Networks, GRU)</a:t>
            </a:r>
            <a:r>
              <a:rPr lang="ko-KR" altLang="en-US" dirty="0"/>
              <a:t> </a:t>
            </a:r>
            <a:r>
              <a:rPr lang="en-US" altLang="ko-KR" dirty="0"/>
              <a:t>[7]</a:t>
            </a:r>
            <a:r>
              <a:rPr lang="ko-KR" altLang="en-US" dirty="0"/>
              <a:t>은</a:t>
            </a:r>
            <a:br>
              <a:rPr lang="ko-KR" altLang="en-US" dirty="0"/>
            </a:br>
            <a:r>
              <a:rPr lang="ko-KR" altLang="en-US" dirty="0"/>
              <a:t>특히 </a:t>
            </a:r>
            <a:r>
              <a:rPr lang="ko-KR" altLang="en-US" b="1" dirty="0"/>
              <a:t>언어 모델링</a:t>
            </a:r>
            <a:r>
              <a:rPr lang="ko-KR" altLang="en-US" dirty="0"/>
              <a:t>과 </a:t>
            </a:r>
            <a:r>
              <a:rPr lang="ko-KR" altLang="en-US" b="1" dirty="0"/>
              <a:t>기계 번역</a:t>
            </a:r>
            <a:r>
              <a:rPr lang="ko-KR" altLang="en-US" dirty="0"/>
              <a:t> </a:t>
            </a:r>
            <a:r>
              <a:rPr lang="en-US" altLang="ko-KR" dirty="0"/>
              <a:t>[35, 2, 5]</a:t>
            </a:r>
            <a:r>
              <a:rPr lang="ko-KR" altLang="en-US" dirty="0"/>
              <a:t>과 같은 시퀀스 모델링 및 변환</a:t>
            </a:r>
            <a:r>
              <a:rPr lang="en-US" altLang="ko-KR" dirty="0"/>
              <a:t>(sequence modeling and transduction) </a:t>
            </a:r>
            <a:r>
              <a:rPr lang="ko-KR" altLang="en-US" dirty="0"/>
              <a:t>문제에서 **최고 성능</a:t>
            </a:r>
            <a:r>
              <a:rPr lang="en-US" altLang="ko-KR" dirty="0"/>
              <a:t>(state of the art)**</a:t>
            </a:r>
            <a:r>
              <a:rPr lang="ko-KR" altLang="en-US" dirty="0"/>
              <a:t>의 접근 방식으로 확립되어 왔습니다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수많은 연구들이 </a:t>
            </a:r>
            <a:r>
              <a:rPr lang="ko-KR" altLang="en-US" b="1" dirty="0"/>
              <a:t>순환 기반 언어 모델</a:t>
            </a:r>
            <a:r>
              <a:rPr lang="ko-KR" altLang="en-US" dirty="0"/>
              <a:t>과 </a:t>
            </a:r>
            <a:r>
              <a:rPr lang="ko-KR" altLang="en-US" b="1" dirty="0"/>
              <a:t>인코더</a:t>
            </a:r>
            <a:r>
              <a:rPr lang="en-US" altLang="ko-KR" b="1" dirty="0"/>
              <a:t>-</a:t>
            </a:r>
            <a:r>
              <a:rPr lang="ko-KR" altLang="en-US" b="1" dirty="0" err="1"/>
              <a:t>디코더</a:t>
            </a:r>
            <a:r>
              <a:rPr lang="ko-KR" altLang="en-US" b="1" dirty="0"/>
              <a:t> 아키텍처</a:t>
            </a:r>
            <a:r>
              <a:rPr lang="ko-KR" altLang="en-US" dirty="0"/>
              <a:t>의 성능을 끌어올리기 위해 지속적으로 시도되었습니다 </a:t>
            </a:r>
            <a:r>
              <a:rPr lang="en-US" altLang="ko-KR" dirty="0"/>
              <a:t>[38, 24, 15].</a:t>
            </a:r>
          </a:p>
          <a:p>
            <a:r>
              <a:rPr lang="en-US" altLang="ko-KR" dirty="0"/>
              <a:t>RNN </a:t>
            </a:r>
            <a:r>
              <a:rPr lang="ko-KR" altLang="en-US" dirty="0"/>
              <a:t>기반 모델들은 일반적으로 </a:t>
            </a:r>
            <a:r>
              <a:rPr lang="ko-KR" altLang="en-US" b="1" dirty="0"/>
              <a:t>입력 및 출력 시퀀스의 각 기호 위치에 따라 계산을 분할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각 위치를 시간상의 계산 단계에 정렬시키며</a:t>
            </a:r>
            <a:r>
              <a:rPr lang="en-US" altLang="ko-KR" dirty="0"/>
              <a:t>, </a:t>
            </a:r>
            <a:r>
              <a:rPr lang="ko-KR" altLang="en-US" dirty="0"/>
              <a:t>이전 숨겨진 상태 </a:t>
            </a:r>
            <a:r>
              <a:rPr lang="en-US" altLang="ko-KR" dirty="0"/>
              <a:t>ht−1h_{t-1}ht−1​</a:t>
            </a:r>
            <a:r>
              <a:rPr lang="ko-KR" altLang="en-US" dirty="0"/>
              <a:t>와 현재 입력을 바탕으로 현재의 숨겨진 상태 </a:t>
            </a:r>
            <a:r>
              <a:rPr lang="en-US" altLang="ko-KR" dirty="0" err="1"/>
              <a:t>hth_tht</a:t>
            </a:r>
            <a:r>
              <a:rPr lang="en-US" altLang="ko-KR" dirty="0"/>
              <a:t>​</a:t>
            </a:r>
            <a:r>
              <a:rPr lang="ko-KR" altLang="en-US" dirty="0"/>
              <a:t>를 생성합니다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</a:t>
            </a:r>
            <a:r>
              <a:rPr lang="ko-KR" altLang="en-US" b="1" dirty="0"/>
              <a:t>본질적으로 순차적인 특성</a:t>
            </a:r>
            <a:r>
              <a:rPr lang="ko-KR" altLang="en-US" dirty="0"/>
              <a:t> 때문에</a:t>
            </a:r>
            <a:r>
              <a:rPr lang="en-US" altLang="ko-KR" dirty="0"/>
              <a:t>, </a:t>
            </a:r>
            <a:r>
              <a:rPr lang="ko-KR" altLang="en-US" b="1" dirty="0"/>
              <a:t>하나의 학습 예제 내에서 병렬 처리가 불가능</a:t>
            </a:r>
            <a:r>
              <a:rPr lang="ko-KR" altLang="en-US" dirty="0"/>
              <a:t>하며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시퀀스 길이가 길어질수록 이 문제는 심각해집니다</a:t>
            </a:r>
            <a:r>
              <a:rPr lang="en-US" altLang="ko-KR" dirty="0"/>
              <a:t>. </a:t>
            </a:r>
            <a:r>
              <a:rPr lang="ko-KR" altLang="en-US" dirty="0"/>
              <a:t>왜냐하면 메모리 제약 때문에 여러 예제를 동시에 학습하는 데에도 한계가 생기기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최근 연구들은 </a:t>
            </a:r>
            <a:r>
              <a:rPr lang="ko-KR" altLang="en-US" b="1" dirty="0"/>
              <a:t>연산 분해</a:t>
            </a:r>
            <a:r>
              <a:rPr lang="en-US" altLang="ko-KR" b="1" dirty="0"/>
              <a:t>(factorization trick)</a:t>
            </a:r>
            <a:r>
              <a:rPr lang="ko-KR" altLang="en-US" dirty="0"/>
              <a:t> </a:t>
            </a:r>
            <a:r>
              <a:rPr lang="en-US" altLang="ko-KR" dirty="0"/>
              <a:t>[21]</a:t>
            </a:r>
            <a:r>
              <a:rPr lang="ko-KR" altLang="en-US" dirty="0"/>
              <a:t>나 </a:t>
            </a:r>
            <a:r>
              <a:rPr lang="ko-KR" altLang="en-US" b="1" dirty="0"/>
              <a:t>조건부 계산</a:t>
            </a:r>
            <a:r>
              <a:rPr lang="en-US" altLang="ko-KR" b="1" dirty="0"/>
              <a:t>(conditional computation)</a:t>
            </a:r>
            <a:r>
              <a:rPr lang="ko-KR" altLang="en-US" dirty="0"/>
              <a:t> </a:t>
            </a:r>
            <a:r>
              <a:rPr lang="en-US" altLang="ko-KR" dirty="0"/>
              <a:t>[32] </a:t>
            </a:r>
            <a:r>
              <a:rPr lang="ko-KR" altLang="en-US" dirty="0"/>
              <a:t>등을 통해</a:t>
            </a:r>
            <a:br>
              <a:rPr lang="ko-KR" altLang="en-US" dirty="0"/>
            </a:br>
            <a:r>
              <a:rPr lang="ko-KR" altLang="en-US" b="1" dirty="0"/>
              <a:t>계산 효율성을 크게 향상</a:t>
            </a:r>
            <a:r>
              <a:rPr lang="ko-KR" altLang="en-US" dirty="0"/>
              <a:t>시켰고</a:t>
            </a:r>
            <a:r>
              <a:rPr lang="en-US" altLang="ko-KR" dirty="0"/>
              <a:t>, </a:t>
            </a:r>
            <a:r>
              <a:rPr lang="ko-KR" altLang="en-US" dirty="0"/>
              <a:t>특히 후자의 경우에는 </a:t>
            </a:r>
            <a:r>
              <a:rPr lang="ko-KR" altLang="en-US" b="1" dirty="0"/>
              <a:t>모델 성능 향상</a:t>
            </a:r>
            <a:r>
              <a:rPr lang="ko-KR" altLang="en-US" dirty="0"/>
              <a:t>도 이뤘습니다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</a:t>
            </a:r>
            <a:r>
              <a:rPr lang="ko-KR" altLang="en-US" b="1" dirty="0"/>
              <a:t>순차적인 계산이라는 근본적인 제약</a:t>
            </a:r>
            <a:r>
              <a:rPr lang="ko-KR" altLang="en-US" dirty="0"/>
              <a:t>은 여전히 해결되지 않은 상태로 남아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어텐션</a:t>
            </a:r>
            <a:r>
              <a:rPr lang="ko-KR" altLang="en-US" dirty="0"/>
              <a:t> 메커니즘은 다양한 작업에서 뛰어난 시퀀스 모델링 및 변환</a:t>
            </a:r>
            <a:r>
              <a:rPr lang="en-US" altLang="ko-KR" dirty="0"/>
              <a:t>(sequence modeling and transduction) </a:t>
            </a:r>
            <a:r>
              <a:rPr lang="ko-KR" altLang="en-US" dirty="0"/>
              <a:t>모델의 핵심 요소로 자리 잡았습니다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메커니즘은 </a:t>
            </a:r>
            <a:r>
              <a:rPr lang="ko-KR" altLang="en-US" b="1" dirty="0"/>
              <a:t>입력 또는 출력 시퀀스에서의 거리와 무관하게 의존 관계를 모델링할 수 있도록</a:t>
            </a:r>
            <a:r>
              <a:rPr lang="ko-KR" altLang="en-US" dirty="0"/>
              <a:t> 해줍니다 </a:t>
            </a:r>
            <a:r>
              <a:rPr lang="en-US" altLang="ko-KR" dirty="0"/>
              <a:t>[2, 19].</a:t>
            </a:r>
          </a:p>
          <a:p>
            <a:r>
              <a:rPr lang="ko-KR" altLang="en-US" dirty="0"/>
              <a:t>그러나 </a:t>
            </a:r>
            <a:r>
              <a:rPr lang="ko-KR" altLang="en-US" b="1" dirty="0"/>
              <a:t>일부 예외적인 경우</a:t>
            </a:r>
            <a:r>
              <a:rPr lang="en-US" altLang="ko-KR" b="1" dirty="0"/>
              <a:t>[27]</a:t>
            </a:r>
            <a:r>
              <a:rPr lang="ko-KR" altLang="en-US" b="1" dirty="0"/>
              <a:t>를 제외하면</a:t>
            </a:r>
            <a:r>
              <a:rPr lang="en-US" altLang="ko-KR" dirty="0"/>
              <a:t>, </a:t>
            </a:r>
            <a:r>
              <a:rPr lang="ko-KR" altLang="en-US" dirty="0"/>
              <a:t>대부분의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메커니즘은 **순환 신경망</a:t>
            </a:r>
            <a:r>
              <a:rPr lang="en-US" altLang="ko-KR" dirty="0"/>
              <a:t>(RNN)**</a:t>
            </a:r>
            <a:r>
              <a:rPr lang="ko-KR" altLang="en-US" dirty="0"/>
              <a:t>과 함께 사용되어 왔습니다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연구에서는 우리는 </a:t>
            </a:r>
            <a:r>
              <a:rPr lang="en-US" altLang="ko-KR" b="1" dirty="0"/>
              <a:t>Transformer</a:t>
            </a:r>
            <a:r>
              <a:rPr lang="ko-KR" altLang="en-US" dirty="0"/>
              <a:t>라는 모델 아키텍처를 제안합니다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모델은 </a:t>
            </a:r>
            <a:r>
              <a:rPr lang="ko-KR" altLang="en-US" b="1" dirty="0"/>
              <a:t>순환 구조를 완전히 배제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대신 </a:t>
            </a:r>
            <a:r>
              <a:rPr lang="ko-KR" altLang="en-US" b="1" dirty="0"/>
              <a:t>입력과 출력 사이의 전역적인 의존 관계를 포착하기 위해 </a:t>
            </a:r>
            <a:r>
              <a:rPr lang="ko-KR" altLang="en-US" b="1" dirty="0" err="1"/>
              <a:t>어텐션</a:t>
            </a:r>
            <a:r>
              <a:rPr lang="ko-KR" altLang="en-US" b="1" dirty="0"/>
              <a:t> 메커니즘만을 사용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Transformer</a:t>
            </a:r>
            <a:r>
              <a:rPr lang="ko-KR" altLang="en-US" dirty="0"/>
              <a:t>는 </a:t>
            </a:r>
            <a:r>
              <a:rPr lang="ko-KR" altLang="en-US" b="1" dirty="0"/>
              <a:t>병렬화가 훨씬 용이하며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**8</a:t>
            </a:r>
            <a:r>
              <a:rPr lang="ko-KR" altLang="en-US" dirty="0"/>
              <a:t>개의 </a:t>
            </a:r>
            <a:r>
              <a:rPr lang="en-US" altLang="ko-KR" dirty="0"/>
              <a:t>P100 GPU</a:t>
            </a:r>
            <a:r>
              <a:rPr lang="ko-KR" altLang="en-US" dirty="0"/>
              <a:t>로 단 </a:t>
            </a:r>
            <a:r>
              <a:rPr lang="en-US" altLang="ko-KR" dirty="0"/>
              <a:t>12</a:t>
            </a:r>
            <a:r>
              <a:rPr lang="ko-KR" altLang="en-US" dirty="0"/>
              <a:t>시간 학습만으로도 번역 품질에서 새로운 최고 수준</a:t>
            </a:r>
            <a:r>
              <a:rPr lang="en-US" altLang="ko-KR" dirty="0"/>
              <a:t>(state of the art)**</a:t>
            </a:r>
            <a:r>
              <a:rPr lang="ko-KR" altLang="en-US" dirty="0"/>
              <a:t>을 달성할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09E7B-BB66-4380-A000-55BB2508BD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401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용어집 </a:t>
            </a:r>
            <a:r>
              <a:rPr lang="en-US" altLang="ko-KR" dirty="0"/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연구 배경 </a:t>
            </a:r>
            <a:r>
              <a:rPr lang="en-US" altLang="ko-KR" dirty="0"/>
              <a:t>: </a:t>
            </a:r>
            <a:r>
              <a:rPr lang="ko-KR" altLang="en-US" dirty="0"/>
              <a:t>선행 연구</a:t>
            </a:r>
            <a:r>
              <a:rPr lang="en-US" altLang="ko-KR" dirty="0"/>
              <a:t>, </a:t>
            </a:r>
            <a:r>
              <a:rPr lang="ko-KR" altLang="en-US" dirty="0"/>
              <a:t>알고리즘</a:t>
            </a:r>
            <a:r>
              <a:rPr lang="en-US" altLang="ko-KR" dirty="0"/>
              <a:t>, </a:t>
            </a:r>
            <a:r>
              <a:rPr lang="ko-KR" altLang="en-US" dirty="0"/>
              <a:t>개념 설명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언어모델링 </a:t>
            </a:r>
            <a:r>
              <a:rPr lang="en-US" altLang="ko-KR" dirty="0"/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주어진 텍스트 시퀀스에서 다음에 올 단어 또는 단어의 확률 분포를 예측하는 작업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Transformer</a:t>
            </a:r>
            <a:r>
              <a:rPr lang="ko-KR" altLang="en-US" b="1" dirty="0"/>
              <a:t>는 </a:t>
            </a:r>
            <a:r>
              <a:rPr lang="ko-KR" altLang="en-US" b="1" dirty="0" err="1"/>
              <a:t>연산량을</a:t>
            </a:r>
            <a:r>
              <a:rPr lang="ko-KR" altLang="en-US" b="1" dirty="0"/>
              <a:t> 상수로 줄여 효율적 </a:t>
            </a:r>
            <a:r>
              <a:rPr lang="en-US" altLang="ko-KR" b="1" dirty="0"/>
              <a:t>: </a:t>
            </a:r>
            <a:r>
              <a:rPr lang="ko-KR" altLang="en-US" dirty="0"/>
              <a:t>다른 단어와 연결되는 데 필요한 연산 횟수가 고정</a:t>
            </a:r>
            <a:r>
              <a:rPr lang="en-US" altLang="ko-KR" dirty="0"/>
              <a:t>(=</a:t>
            </a:r>
            <a:r>
              <a:rPr lang="ko-KR" altLang="en-US" dirty="0"/>
              <a:t>상수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/>
              <a:t>해상도 저하 문제는 </a:t>
            </a:r>
            <a:r>
              <a:rPr lang="en-US" altLang="ko-KR" b="1" dirty="0"/>
              <a:t>Multi-Head Attention</a:t>
            </a:r>
            <a:r>
              <a:rPr lang="ko-KR" altLang="en-US" b="1" dirty="0"/>
              <a:t>으로 보완 </a:t>
            </a:r>
            <a:r>
              <a:rPr lang="en-US" altLang="ko-KR" b="1" dirty="0"/>
              <a:t>: </a:t>
            </a:r>
            <a:r>
              <a:rPr lang="ko-KR" altLang="en-US" b="1" dirty="0" err="1"/>
              <a:t>어텐션</a:t>
            </a:r>
            <a:r>
              <a:rPr lang="ko-KR" altLang="en-US" b="1" dirty="0"/>
              <a:t> 하나에 정보가 집중되면 문맥이 흐려지기에</a:t>
            </a:r>
            <a:r>
              <a:rPr lang="en-US" altLang="ko-KR" b="1" dirty="0"/>
              <a:t>(</a:t>
            </a:r>
            <a:r>
              <a:rPr lang="ko-KR" altLang="en-US" b="1" dirty="0"/>
              <a:t>해상도 저하</a:t>
            </a:r>
            <a:r>
              <a:rPr lang="en-US" altLang="ko-KR" b="1" dirty="0"/>
              <a:t>) </a:t>
            </a:r>
            <a:r>
              <a:rPr lang="ko-KR" altLang="en-US" b="1" dirty="0"/>
              <a:t>멀티 헤드 </a:t>
            </a:r>
            <a:r>
              <a:rPr lang="ko-KR" altLang="en-US" b="1" dirty="0" err="1"/>
              <a:t>어텐션을</a:t>
            </a:r>
            <a:r>
              <a:rPr lang="ko-KR" altLang="en-US" b="1" dirty="0"/>
              <a:t> 통해 보완함</a:t>
            </a:r>
            <a:r>
              <a:rPr lang="en-US" altLang="ko-KR" b="1" dirty="0"/>
              <a:t>(</a:t>
            </a:r>
            <a:r>
              <a:rPr lang="en-US" altLang="ko-KR" b="1" dirty="0" err="1"/>
              <a:t>d_model</a:t>
            </a:r>
            <a:r>
              <a:rPr lang="en-US" altLang="ko-KR" b="1" dirty="0"/>
              <a:t> = 512</a:t>
            </a:r>
            <a:r>
              <a:rPr lang="ko-KR" altLang="en-US" b="1" dirty="0"/>
              <a:t>고 </a:t>
            </a:r>
            <a:r>
              <a:rPr lang="en-US" altLang="ko-KR" b="1" dirty="0"/>
              <a:t>multi-</a:t>
            </a:r>
            <a:r>
              <a:rPr lang="en-US" altLang="ko-KR" b="1" dirty="0" err="1"/>
              <a:t>head_attention</a:t>
            </a:r>
            <a:r>
              <a:rPr lang="en-US" altLang="ko-KR" b="1" dirty="0"/>
              <a:t>=8</a:t>
            </a:r>
            <a:r>
              <a:rPr lang="ko-KR" altLang="en-US" b="1" dirty="0"/>
              <a:t>이면</a:t>
            </a:r>
            <a:endParaRPr lang="en-US" altLang="ko-KR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차원은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End-to-End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 네트워크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Transformer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전신모델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구조는 아니나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순환 참조 한다는 면에서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영향에서 벗어나지 못한 것으로 논문 저자가 언급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요약 삭제 내용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ConvS2S</a:t>
            </a:r>
            <a:r>
              <a:rPr lang="ko-KR" altLang="en-US" dirty="0"/>
              <a:t>는 </a:t>
            </a:r>
            <a:r>
              <a:rPr lang="ko-KR" altLang="en-US" b="1" dirty="0"/>
              <a:t>거리만큼 선형 증가</a:t>
            </a:r>
            <a:r>
              <a:rPr lang="en-US" altLang="ko-KR" b="1" dirty="0"/>
              <a:t>. </a:t>
            </a:r>
            <a:r>
              <a:rPr lang="en-US" altLang="ko-KR" dirty="0"/>
              <a:t>(ex : 3</a:t>
            </a:r>
            <a:r>
              <a:rPr lang="ko-KR" altLang="en-US" dirty="0"/>
              <a:t>칸 떨어진 단어의 경우 연산 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ByteNet</a:t>
            </a:r>
            <a:r>
              <a:rPr lang="ko-KR" altLang="en-US" dirty="0"/>
              <a:t>은 </a:t>
            </a:r>
            <a:r>
              <a:rPr lang="ko-KR" altLang="en-US" b="1" dirty="0"/>
              <a:t>로그</a:t>
            </a:r>
            <a:r>
              <a:rPr lang="en-US" altLang="ko-KR" b="1" dirty="0"/>
              <a:t>(O(</a:t>
            </a:r>
            <a:r>
              <a:rPr lang="en-US" altLang="ko-KR" b="1" dirty="0" err="1"/>
              <a:t>logn</a:t>
            </a:r>
            <a:r>
              <a:rPr lang="en-US" altLang="ko-KR" b="1" dirty="0"/>
              <a:t>)</a:t>
            </a:r>
            <a:r>
              <a:rPr lang="ko-KR" altLang="en-US" b="1" dirty="0"/>
              <a:t> 수준 증가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전체 내용 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순차적 계산을 줄이려는 목표는 </a:t>
            </a:r>
            <a:r>
              <a:rPr lang="en-US" altLang="ko-KR" b="1" dirty="0"/>
              <a:t>Extended Neural GPU</a:t>
            </a:r>
            <a:r>
              <a:rPr lang="ko-KR" altLang="en-US" dirty="0"/>
              <a:t> </a:t>
            </a:r>
            <a:r>
              <a:rPr lang="en-US" altLang="ko-KR" dirty="0"/>
              <a:t>[16], </a:t>
            </a:r>
            <a:r>
              <a:rPr lang="en-US" altLang="ko-KR" b="1" dirty="0" err="1"/>
              <a:t>ByteNet</a:t>
            </a:r>
            <a:r>
              <a:rPr lang="ko-KR" altLang="en-US" dirty="0"/>
              <a:t> </a:t>
            </a:r>
            <a:r>
              <a:rPr lang="en-US" altLang="ko-KR" dirty="0"/>
              <a:t>[18], </a:t>
            </a:r>
            <a:r>
              <a:rPr lang="en-US" altLang="ko-KR" b="1" dirty="0"/>
              <a:t>ConvS2S</a:t>
            </a:r>
            <a:r>
              <a:rPr lang="ko-KR" altLang="en-US" dirty="0"/>
              <a:t> </a:t>
            </a:r>
            <a:r>
              <a:rPr lang="en-US" altLang="ko-KR" dirty="0"/>
              <a:t>[9] </a:t>
            </a:r>
            <a:r>
              <a:rPr lang="ko-KR" altLang="en-US" dirty="0"/>
              <a:t>모델들의 기반이 되기도 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이들 모델은 **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(CNN)**</a:t>
            </a:r>
            <a:r>
              <a:rPr lang="ko-KR" altLang="en-US" dirty="0"/>
              <a:t>을 기본 구성 요소로 사용하며</a:t>
            </a:r>
            <a:r>
              <a:rPr lang="en-US" altLang="ko-KR" dirty="0"/>
              <a:t>, </a:t>
            </a:r>
            <a:r>
              <a:rPr lang="ko-KR" altLang="en-US" dirty="0"/>
              <a:t>입력 및 출력의 모든 위치에 대해 **은닉 표현</a:t>
            </a:r>
            <a:r>
              <a:rPr lang="en-US" altLang="ko-KR" dirty="0"/>
              <a:t>(hidden representations)**</a:t>
            </a:r>
            <a:r>
              <a:rPr lang="ko-KR" altLang="en-US" dirty="0"/>
              <a:t>을 병렬로 계산합니다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이러한 모델에서는 </a:t>
            </a:r>
            <a:r>
              <a:rPr lang="ko-KR" altLang="en-US" b="1" dirty="0"/>
              <a:t>임의의 두 입력 또는 출력 위치 간의 신호를 연결하기 위해 필요한 연산 수가</a:t>
            </a:r>
            <a:endParaRPr lang="ko-KR" altLang="en-US" dirty="0"/>
          </a:p>
          <a:p>
            <a:r>
              <a:rPr lang="en-US" altLang="ko-KR" dirty="0"/>
              <a:t>ConvS2S</a:t>
            </a:r>
            <a:r>
              <a:rPr lang="ko-KR" altLang="en-US" dirty="0"/>
              <a:t>의 경우 </a:t>
            </a:r>
            <a:r>
              <a:rPr lang="ko-KR" altLang="en-US" b="1" dirty="0"/>
              <a:t>위치 간 거리만큼 선형적으로 증가</a:t>
            </a:r>
            <a:r>
              <a:rPr lang="ko-KR" altLang="en-US" dirty="0"/>
              <a:t>하고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ByteNet</a:t>
            </a:r>
            <a:r>
              <a:rPr lang="ko-KR" altLang="en-US" dirty="0"/>
              <a:t>의 경우 **로그</a:t>
            </a:r>
            <a:r>
              <a:rPr lang="en-US" altLang="ko-KR" dirty="0"/>
              <a:t>(logarithmic)**</a:t>
            </a:r>
            <a:r>
              <a:rPr lang="ko-KR" altLang="en-US" dirty="0"/>
              <a:t>적으로 증가합니다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</a:t>
            </a:r>
            <a:r>
              <a:rPr lang="ko-KR" altLang="en-US" b="1" dirty="0"/>
              <a:t>서로 멀리 떨어진 위치 간의 의존 관계를 학습하는 것이 더 어려워집니다</a:t>
            </a:r>
            <a:r>
              <a:rPr lang="ko-KR" altLang="en-US" dirty="0"/>
              <a:t> </a:t>
            </a:r>
            <a:r>
              <a:rPr lang="en-US" altLang="ko-KR" dirty="0"/>
              <a:t>[12].</a:t>
            </a:r>
          </a:p>
          <a:p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en-US" altLang="ko-KR" b="1" dirty="0"/>
              <a:t>Transformer</a:t>
            </a:r>
            <a:r>
              <a:rPr lang="ko-KR" altLang="en-US" dirty="0"/>
              <a:t>에서는 </a:t>
            </a:r>
            <a:r>
              <a:rPr lang="ko-KR" altLang="en-US" b="1" dirty="0"/>
              <a:t>이 연산 수가 상수로 줄어듭니다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b="1" dirty="0" err="1"/>
              <a:t>어텐션</a:t>
            </a:r>
            <a:r>
              <a:rPr lang="ko-KR" altLang="en-US" b="1" dirty="0"/>
              <a:t> 가중치로 평균을 내는 방식</a:t>
            </a:r>
            <a:r>
              <a:rPr lang="ko-KR" altLang="en-US" dirty="0"/>
              <a:t> 때문에 </a:t>
            </a:r>
            <a:r>
              <a:rPr lang="ko-KR" altLang="en-US" b="1" dirty="0"/>
              <a:t>해상도가 낮아지는 단점</a:t>
            </a:r>
            <a:r>
              <a:rPr lang="ko-KR" altLang="en-US" dirty="0"/>
              <a:t>이 있으며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이를 보완하기 위해 </a:t>
            </a:r>
            <a:r>
              <a:rPr lang="en-US" altLang="ko-KR" b="1" dirty="0"/>
              <a:t>3.2</a:t>
            </a:r>
            <a:r>
              <a:rPr lang="ko-KR" altLang="en-US" b="1" dirty="0"/>
              <a:t>절에서 설명할 </a:t>
            </a:r>
            <a:r>
              <a:rPr lang="en-US" altLang="ko-KR" b="1" dirty="0"/>
              <a:t>Multi-Head Attention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Self-attention(</a:t>
            </a:r>
            <a:r>
              <a:rPr lang="ko-KR" altLang="en-US" b="1" dirty="0"/>
              <a:t>자기 </a:t>
            </a:r>
            <a:r>
              <a:rPr lang="ko-KR" altLang="en-US" b="1" dirty="0" err="1"/>
              <a:t>어텐션</a:t>
            </a:r>
            <a:r>
              <a:rPr lang="en-US" altLang="ko-KR" b="1" dirty="0"/>
              <a:t>)</a:t>
            </a:r>
            <a:r>
              <a:rPr lang="en-US" altLang="ko-KR" dirty="0"/>
              <a:t>, </a:t>
            </a:r>
            <a:r>
              <a:rPr lang="ko-KR" altLang="en-US" dirty="0"/>
              <a:t>또는 **</a:t>
            </a:r>
            <a:r>
              <a:rPr lang="en-US" altLang="ko-KR" dirty="0"/>
              <a:t>Intra-attention(</a:t>
            </a:r>
            <a:r>
              <a:rPr lang="ko-KR" altLang="en-US" dirty="0"/>
              <a:t>내부 </a:t>
            </a:r>
            <a:r>
              <a:rPr lang="ko-KR" altLang="en-US" dirty="0" err="1"/>
              <a:t>어텐션</a:t>
            </a:r>
            <a:r>
              <a:rPr lang="en-US" altLang="ko-KR" dirty="0"/>
              <a:t>)**</a:t>
            </a:r>
            <a:r>
              <a:rPr lang="ko-KR" altLang="en-US" dirty="0"/>
              <a:t>이라고도 불리는 메커니즘은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하나의 시퀀스 안에서 서로 다른 위치들 간의 관계를 파악하여 전체 시퀀스의 표현을 계산하는 방식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메커니즘은 다음과 같은 다양한 작업에서 성공적으로 사용되어 왔습니다</a:t>
            </a:r>
            <a:r>
              <a:rPr lang="en-US" altLang="ko-KR" dirty="0"/>
              <a:t>:</a:t>
            </a:r>
          </a:p>
          <a:p>
            <a:r>
              <a:rPr lang="ko-KR" altLang="en-US" b="1" dirty="0"/>
              <a:t>독해</a:t>
            </a:r>
            <a:r>
              <a:rPr lang="en-US" altLang="ko-KR" b="1" dirty="0"/>
              <a:t>(Reading Comprehension)</a:t>
            </a:r>
            <a:endParaRPr lang="ko-KR" altLang="en-US" dirty="0"/>
          </a:p>
          <a:p>
            <a:r>
              <a:rPr lang="ko-KR" altLang="en-US" b="1" dirty="0"/>
              <a:t>추상적 요약</a:t>
            </a:r>
            <a:r>
              <a:rPr lang="en-US" altLang="ko-KR" b="1" dirty="0"/>
              <a:t>(Abstractive Summarization)</a:t>
            </a:r>
            <a:endParaRPr lang="ko-KR" altLang="en-US" dirty="0"/>
          </a:p>
          <a:p>
            <a:r>
              <a:rPr lang="ko-KR" altLang="en-US" b="1" dirty="0"/>
              <a:t>텍스트 함의</a:t>
            </a:r>
            <a:r>
              <a:rPr lang="en-US" altLang="ko-KR" b="1" dirty="0"/>
              <a:t>(Textual Entailment)</a:t>
            </a:r>
            <a:endParaRPr lang="ko-KR" altLang="en-US" dirty="0"/>
          </a:p>
          <a:p>
            <a:r>
              <a:rPr lang="ko-KR" altLang="en-US" b="1" dirty="0"/>
              <a:t>과제에 독립적인 문장 표현 학습</a:t>
            </a:r>
            <a:r>
              <a:rPr lang="en-US" altLang="ko-KR" b="1" dirty="0"/>
              <a:t>(Task-independent Sentence Representations)</a:t>
            </a:r>
            <a:r>
              <a:rPr lang="ko-KR" altLang="en-US" dirty="0"/>
              <a:t> </a:t>
            </a:r>
            <a:r>
              <a:rPr lang="en-US" altLang="ko-KR" dirty="0"/>
              <a:t>[4, 27, 28, 22]</a:t>
            </a:r>
          </a:p>
          <a:p>
            <a:r>
              <a:rPr lang="en-US" altLang="ko-KR" b="1" dirty="0"/>
              <a:t>End-to-End </a:t>
            </a:r>
            <a:r>
              <a:rPr lang="ko-KR" altLang="en-US" b="1" dirty="0"/>
              <a:t>메모리 네트워크</a:t>
            </a:r>
            <a:r>
              <a:rPr lang="ko-KR" altLang="en-US" dirty="0"/>
              <a:t>는 시퀀스 정렬 기반의 순환 구조 대신 </a:t>
            </a:r>
            <a:r>
              <a:rPr lang="ko-KR" altLang="en-US" b="1" dirty="0"/>
              <a:t>순환 </a:t>
            </a:r>
            <a:r>
              <a:rPr lang="ko-KR" altLang="en-US" b="1" dirty="0" err="1"/>
              <a:t>어텐션</a:t>
            </a:r>
            <a:r>
              <a:rPr lang="ko-KR" altLang="en-US" b="1" dirty="0"/>
              <a:t> 메커니즘</a:t>
            </a:r>
            <a:r>
              <a:rPr lang="ko-KR" altLang="en-US" dirty="0"/>
              <a:t>을 기반으로 하며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단순한 언어 질문 응답</a:t>
            </a:r>
            <a:r>
              <a:rPr lang="en-US" altLang="ko-KR" b="1" dirty="0"/>
              <a:t>(Simple-language QA)</a:t>
            </a:r>
            <a:r>
              <a:rPr lang="ko-KR" altLang="en-US" dirty="0"/>
              <a:t> 및 </a:t>
            </a:r>
            <a:r>
              <a:rPr lang="ko-KR" altLang="en-US" b="1" dirty="0"/>
              <a:t>언어 모델링</a:t>
            </a:r>
            <a:r>
              <a:rPr lang="en-US" altLang="ko-KR" b="1" dirty="0"/>
              <a:t>(Language Modeling)</a:t>
            </a:r>
            <a:r>
              <a:rPr lang="ko-KR" altLang="en-US" dirty="0"/>
              <a:t> 과제에서 우수한 성능을 보인 바 있습니다 </a:t>
            </a:r>
            <a:r>
              <a:rPr lang="en-US" altLang="ko-KR" dirty="0"/>
              <a:t>[34].</a:t>
            </a:r>
          </a:p>
          <a:p>
            <a:r>
              <a:rPr lang="ko-KR" altLang="en-US" dirty="0"/>
              <a:t>그러나 우리가 아는 한</a:t>
            </a:r>
            <a:r>
              <a:rPr lang="en-US" altLang="ko-KR" dirty="0"/>
              <a:t>, </a:t>
            </a:r>
            <a:r>
              <a:rPr lang="en-US" altLang="ko-KR" b="1" dirty="0"/>
              <a:t>Transformer</a:t>
            </a:r>
            <a:r>
              <a:rPr lang="ko-KR" altLang="en-US" b="1" dirty="0"/>
              <a:t>는 시퀀스 정렬 기반 </a:t>
            </a:r>
            <a:r>
              <a:rPr lang="en-US" altLang="ko-KR" b="1" dirty="0"/>
              <a:t>RNN</a:t>
            </a:r>
            <a:r>
              <a:rPr lang="ko-KR" altLang="en-US" b="1" dirty="0"/>
              <a:t>이나 </a:t>
            </a:r>
            <a:r>
              <a:rPr lang="en-US" altLang="ko-KR" b="1" dirty="0"/>
              <a:t>CNN </a:t>
            </a:r>
            <a:r>
              <a:rPr lang="ko-KR" altLang="en-US" b="1" dirty="0"/>
              <a:t>없이 오직 자기</a:t>
            </a:r>
            <a:r>
              <a:rPr lang="en-US" altLang="ko-KR" b="1" dirty="0"/>
              <a:t>-</a:t>
            </a:r>
            <a:r>
              <a:rPr lang="ko-KR" altLang="en-US" b="1" dirty="0" err="1"/>
              <a:t>어텐션만으로</a:t>
            </a:r>
            <a:r>
              <a:rPr lang="ko-KR" altLang="en-US" b="1" dirty="0"/>
              <a:t> 입력과 출력의 표현을 계산한 최초의 변환</a:t>
            </a:r>
            <a:r>
              <a:rPr lang="en-US" altLang="ko-KR" b="1" dirty="0"/>
              <a:t>(transduction) </a:t>
            </a:r>
            <a:r>
              <a:rPr lang="ko-KR" altLang="en-US" b="1" dirty="0"/>
              <a:t>모델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섹션에서는 </a:t>
            </a:r>
            <a:r>
              <a:rPr lang="en-US" altLang="ko-KR" b="1" dirty="0"/>
              <a:t>Transformer</a:t>
            </a:r>
            <a:r>
              <a:rPr lang="ko-KR" altLang="en-US" b="1" dirty="0"/>
              <a:t>의 구조를 설명하고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자기</a:t>
            </a:r>
            <a:r>
              <a:rPr lang="en-US" altLang="ko-KR" b="1" dirty="0"/>
              <a:t>-</a:t>
            </a:r>
            <a:r>
              <a:rPr lang="ko-KR" altLang="en-US" b="1" dirty="0" err="1"/>
              <a:t>어텐션을</a:t>
            </a:r>
            <a:r>
              <a:rPr lang="ko-KR" altLang="en-US" b="1" dirty="0"/>
              <a:t> 사용하는 이유</a:t>
            </a:r>
            <a:r>
              <a:rPr lang="ko-KR" altLang="en-US" dirty="0"/>
              <a:t>와</a:t>
            </a:r>
            <a:br>
              <a:rPr lang="ko-KR" altLang="en-US" dirty="0"/>
            </a:br>
            <a:r>
              <a:rPr lang="ko-KR" altLang="en-US" b="1" dirty="0"/>
              <a:t>기존 모델들</a:t>
            </a:r>
            <a:r>
              <a:rPr lang="en-US" altLang="ko-KR" b="1" dirty="0"/>
              <a:t>([17], [18], [9]) </a:t>
            </a:r>
            <a:r>
              <a:rPr lang="ko-KR" altLang="en-US" b="1" dirty="0"/>
              <a:t>대비 </a:t>
            </a:r>
            <a:r>
              <a:rPr lang="en-US" altLang="ko-KR" b="1" dirty="0"/>
              <a:t>Transformer</a:t>
            </a:r>
            <a:r>
              <a:rPr lang="ko-KR" altLang="en-US" b="1" dirty="0"/>
              <a:t>의 장점</a:t>
            </a:r>
            <a:r>
              <a:rPr lang="ko-KR" altLang="en-US" dirty="0"/>
              <a:t>을 다룰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09E7B-BB66-4380-A000-55BB2508BD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814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용어집 </a:t>
            </a:r>
            <a:r>
              <a:rPr lang="en-US" altLang="ko-KR" dirty="0"/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모델 구조 </a:t>
            </a:r>
            <a:r>
              <a:rPr lang="en-US" altLang="ko-KR" dirty="0"/>
              <a:t>: </a:t>
            </a:r>
            <a:r>
              <a:rPr lang="ko-KR" altLang="en-US" dirty="0"/>
              <a:t> 전체 구성과 각 부품들이 어떤 역할을 하는지를 설명하는 설계도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언어모델링 </a:t>
            </a:r>
            <a:r>
              <a:rPr lang="en-US" altLang="ko-KR" dirty="0"/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주어진 텍스트 시퀀스에서 다음에 올 단어 또는 단어의 확률 분포를 예측하는 작업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09E7B-BB66-4380-A000-55BB2508BD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5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7E7E7E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114" dirty="0"/>
              <a:t>나동빈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E7E7E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114" dirty="0"/>
              <a:t>나동빈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698" y="1451863"/>
            <a:ext cx="5095240" cy="4507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AE00DB"/>
                </a:solidFill>
                <a:latin typeface="BatangChe"/>
                <a:cs typeface="BatangCh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114" dirty="0"/>
              <a:t>나동빈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114" dirty="0"/>
              <a:t>나동빈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114" dirty="0"/>
              <a:t>나동빈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54046" y="2093798"/>
            <a:ext cx="6883907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7026" y="2985896"/>
            <a:ext cx="8457946" cy="1725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7E7E7E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540108" y="6524269"/>
            <a:ext cx="546734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114" dirty="0"/>
              <a:t>나동빈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5679" y="6515734"/>
            <a:ext cx="3442970" cy="249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yunsooworld.tistory.com/entry/%EC%B5%9C%EB%8C%80%ED%95%9C-%EC%89%BD%EA%B2%8C-%EC%84%A4%EB%AA%85%ED%95%9C-%EB%85%BC%EB%AC%B8%EB%A6%AC%EB%B7%B0-Attention-Is-All-You-NeedTransformer-%EB%85%BC%EB%AC%B8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iheroes.ai/community/71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anceyes.com/entry/Deep-Learning-&#52572;&#51201;&#54868;Optimiza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anceyes.com/entry/Deep-Learning-&#52572;&#51201;&#54868;Optimiza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anceyes.com/entry/Deep-Learning-&#52572;&#51201;&#54868;Optimiza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lanceyes.com/entry/Deep-Learning-&#52572;&#51201;&#54868;Optimiz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6800"/>
            <a:ext cx="12192000" cy="196850"/>
          </a:xfrm>
          <a:custGeom>
            <a:avLst/>
            <a:gdLst/>
            <a:ahLst/>
            <a:cxnLst/>
            <a:rect l="l" t="t" r="r" b="b"/>
            <a:pathLst>
              <a:path w="12192000" h="196850">
                <a:moveTo>
                  <a:pt x="12192000" y="0"/>
                </a:moveTo>
                <a:lnTo>
                  <a:pt x="0" y="0"/>
                </a:lnTo>
                <a:lnTo>
                  <a:pt x="0" y="196596"/>
                </a:lnTo>
                <a:lnTo>
                  <a:pt x="12192000" y="1965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55564"/>
            <a:ext cx="12192000" cy="198120"/>
          </a:xfrm>
          <a:custGeom>
            <a:avLst/>
            <a:gdLst/>
            <a:ahLst/>
            <a:cxnLst/>
            <a:rect l="l" t="t" r="r" b="b"/>
            <a:pathLst>
              <a:path w="12192000" h="198120">
                <a:moveTo>
                  <a:pt x="12192000" y="0"/>
                </a:moveTo>
                <a:lnTo>
                  <a:pt x="0" y="0"/>
                </a:lnTo>
                <a:lnTo>
                  <a:pt x="0" y="198120"/>
                </a:lnTo>
                <a:lnTo>
                  <a:pt x="12192000" y="1981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495" dirty="0"/>
              <a:t>자연어</a:t>
            </a:r>
            <a:r>
              <a:rPr spc="-525" dirty="0"/>
              <a:t> </a:t>
            </a:r>
            <a:r>
              <a:rPr spc="-85" dirty="0"/>
              <a:t>처리:</a:t>
            </a:r>
            <a:r>
              <a:rPr spc="-530" dirty="0"/>
              <a:t> </a:t>
            </a:r>
            <a:r>
              <a:rPr spc="-509" dirty="0"/>
              <a:t>트랜스포머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867026" y="2985896"/>
            <a:ext cx="845794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Transformer</a:t>
            </a:r>
            <a:r>
              <a:rPr spc="-300" dirty="0"/>
              <a:t> </a:t>
            </a:r>
            <a:r>
              <a:rPr spc="-50" dirty="0"/>
              <a:t>(Attention</a:t>
            </a:r>
            <a:r>
              <a:rPr spc="-310" dirty="0"/>
              <a:t> </a:t>
            </a:r>
            <a:r>
              <a:rPr spc="-35" dirty="0"/>
              <a:t>Is</a:t>
            </a:r>
            <a:r>
              <a:rPr spc="-300" dirty="0"/>
              <a:t> </a:t>
            </a:r>
            <a:r>
              <a:rPr spc="-100" dirty="0"/>
              <a:t>All</a:t>
            </a:r>
            <a:r>
              <a:rPr spc="-290" dirty="0"/>
              <a:t> </a:t>
            </a:r>
            <a:r>
              <a:rPr spc="-50" dirty="0"/>
              <a:t>You</a:t>
            </a:r>
            <a:r>
              <a:rPr spc="-315" dirty="0"/>
              <a:t> </a:t>
            </a:r>
            <a:r>
              <a:rPr spc="-10" dirty="0"/>
              <a:t>Need)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5B73DC-EF75-4757-A368-9C54DE4A34F4}"/>
              </a:ext>
            </a:extLst>
          </p:cNvPr>
          <p:cNvSpPr/>
          <p:nvPr/>
        </p:nvSpPr>
        <p:spPr>
          <a:xfrm>
            <a:off x="152399" y="6019800"/>
            <a:ext cx="1188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PPT</a:t>
            </a:r>
            <a:r>
              <a:rPr lang="ko-KR" altLang="en-US" sz="1600" dirty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유튜버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동빈나</a:t>
            </a:r>
            <a:r>
              <a:rPr lang="ko-KR" altLang="en-US" sz="1600" dirty="0"/>
              <a:t> </a:t>
            </a:r>
            <a:r>
              <a:rPr lang="en-US" altLang="ko-KR" sz="1600" b="1" dirty="0"/>
              <a:t>[</a:t>
            </a:r>
            <a:r>
              <a:rPr lang="ko-KR" altLang="en-US" sz="1600" b="1" dirty="0" err="1"/>
              <a:t>딥러닝</a:t>
            </a:r>
            <a:r>
              <a:rPr lang="ko-KR" altLang="en-US" sz="1600" b="1" dirty="0"/>
              <a:t> 기계 번역</a:t>
            </a:r>
            <a:r>
              <a:rPr lang="en-US" altLang="ko-KR" sz="1600" b="1" dirty="0"/>
              <a:t>] Transformer: Attention Is All You Need (</a:t>
            </a:r>
            <a:r>
              <a:rPr lang="ko-KR" altLang="en-US" sz="1600" b="1" dirty="0"/>
              <a:t>꼼꼼한 </a:t>
            </a:r>
            <a:r>
              <a:rPr lang="ko-KR" altLang="en-US" sz="1600" b="1" dirty="0" err="1"/>
              <a:t>딥러닝</a:t>
            </a:r>
            <a:r>
              <a:rPr lang="ko-KR" altLang="en-US" sz="1600" b="1" dirty="0"/>
              <a:t> 논문 리뷰와 코드 실습</a:t>
            </a:r>
            <a:r>
              <a:rPr lang="en-US" altLang="ko-KR" sz="1600" b="1" dirty="0"/>
              <a:t>)</a:t>
            </a:r>
          </a:p>
          <a:p>
            <a:r>
              <a:rPr lang="ko-KR" altLang="en-US" sz="1600" dirty="0"/>
              <a:t>https://www.youtube.com/watch?v=AA621UofTUA&amp;list=PLRx0vPvlEmdADpce8aoBhNnDaaHQN1Typ&amp;index=6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95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220" dirty="0">
                <a:solidFill>
                  <a:srgbClr val="FFFFFF"/>
                </a:solidFill>
              </a:rPr>
              <a:t> </a:t>
            </a:r>
            <a:r>
              <a:rPr sz="2400" spc="-40" dirty="0">
                <a:solidFill>
                  <a:srgbClr val="FFFFFF"/>
                </a:solidFill>
              </a:rPr>
              <a:t>원리:</a:t>
            </a:r>
            <a:r>
              <a:rPr sz="2400" spc="-22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입력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값</a:t>
            </a:r>
            <a:r>
              <a:rPr sz="2400" spc="-22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임베딩(Embedding)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1893" y="1451229"/>
            <a:ext cx="65747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5" dirty="0">
                <a:latin typeface="Malgun Gothic"/>
                <a:cs typeface="Malgun Gothic"/>
              </a:rPr>
              <a:t>트랜스포머</a:t>
            </a:r>
            <a:r>
              <a:rPr sz="2200" spc="-21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이전의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전통적인</a:t>
            </a:r>
            <a:r>
              <a:rPr sz="2200" b="1" spc="-20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임베딩</a:t>
            </a:r>
            <a:r>
              <a:rPr sz="2200" spc="-225" dirty="0">
                <a:latin typeface="Malgun Gothic"/>
                <a:cs typeface="Malgun Gothic"/>
              </a:rPr>
              <a:t>은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다음과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70" dirty="0">
                <a:latin typeface="Malgun Gothic"/>
                <a:cs typeface="Malgun Gothic"/>
              </a:rPr>
              <a:t>같습니다.</a:t>
            </a:r>
            <a:endParaRPr sz="2200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46766" y="3415474"/>
            <a:ext cx="4294505" cy="685800"/>
            <a:chOff x="3846766" y="3415474"/>
            <a:chExt cx="4294505" cy="685800"/>
          </a:xfrm>
        </p:grpSpPr>
        <p:sp>
          <p:nvSpPr>
            <p:cNvPr id="6" name="object 6"/>
            <p:cNvSpPr/>
            <p:nvPr/>
          </p:nvSpPr>
          <p:spPr>
            <a:xfrm>
              <a:off x="3861053" y="3429761"/>
              <a:ext cx="4265930" cy="657225"/>
            </a:xfrm>
            <a:custGeom>
              <a:avLst/>
              <a:gdLst/>
              <a:ahLst/>
              <a:cxnLst/>
              <a:rect l="l" t="t" r="r" b="b"/>
              <a:pathLst>
                <a:path w="4265930" h="657225">
                  <a:moveTo>
                    <a:pt x="4156202" y="0"/>
                  </a:moveTo>
                  <a:lnTo>
                    <a:pt x="109474" y="0"/>
                  </a:lnTo>
                  <a:lnTo>
                    <a:pt x="66865" y="8604"/>
                  </a:lnTo>
                  <a:lnTo>
                    <a:pt x="32067" y="32067"/>
                  </a:lnTo>
                  <a:lnTo>
                    <a:pt x="8604" y="66865"/>
                  </a:lnTo>
                  <a:lnTo>
                    <a:pt x="0" y="109474"/>
                  </a:lnTo>
                  <a:lnTo>
                    <a:pt x="0" y="547369"/>
                  </a:lnTo>
                  <a:lnTo>
                    <a:pt x="8604" y="589978"/>
                  </a:lnTo>
                  <a:lnTo>
                    <a:pt x="32067" y="624776"/>
                  </a:lnTo>
                  <a:lnTo>
                    <a:pt x="66865" y="648239"/>
                  </a:lnTo>
                  <a:lnTo>
                    <a:pt x="109474" y="656844"/>
                  </a:lnTo>
                  <a:lnTo>
                    <a:pt x="4156202" y="656844"/>
                  </a:lnTo>
                  <a:lnTo>
                    <a:pt x="4198810" y="648239"/>
                  </a:lnTo>
                  <a:lnTo>
                    <a:pt x="4233608" y="624776"/>
                  </a:lnTo>
                  <a:lnTo>
                    <a:pt x="4257071" y="589978"/>
                  </a:lnTo>
                  <a:lnTo>
                    <a:pt x="4265676" y="547369"/>
                  </a:lnTo>
                  <a:lnTo>
                    <a:pt x="4265676" y="109474"/>
                  </a:lnTo>
                  <a:lnTo>
                    <a:pt x="4257071" y="66865"/>
                  </a:lnTo>
                  <a:lnTo>
                    <a:pt x="4233608" y="32067"/>
                  </a:lnTo>
                  <a:lnTo>
                    <a:pt x="4198810" y="8604"/>
                  </a:lnTo>
                  <a:lnTo>
                    <a:pt x="415620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61053" y="3429761"/>
              <a:ext cx="4265930" cy="657225"/>
            </a:xfrm>
            <a:custGeom>
              <a:avLst/>
              <a:gdLst/>
              <a:ahLst/>
              <a:cxnLst/>
              <a:rect l="l" t="t" r="r" b="b"/>
              <a:pathLst>
                <a:path w="4265930" h="657225">
                  <a:moveTo>
                    <a:pt x="0" y="109474"/>
                  </a:moveTo>
                  <a:lnTo>
                    <a:pt x="8604" y="66865"/>
                  </a:lnTo>
                  <a:lnTo>
                    <a:pt x="32067" y="32067"/>
                  </a:lnTo>
                  <a:lnTo>
                    <a:pt x="66865" y="8604"/>
                  </a:lnTo>
                  <a:lnTo>
                    <a:pt x="109474" y="0"/>
                  </a:lnTo>
                  <a:lnTo>
                    <a:pt x="4156202" y="0"/>
                  </a:lnTo>
                  <a:lnTo>
                    <a:pt x="4198810" y="8604"/>
                  </a:lnTo>
                  <a:lnTo>
                    <a:pt x="4233608" y="32067"/>
                  </a:lnTo>
                  <a:lnTo>
                    <a:pt x="4257071" y="66865"/>
                  </a:lnTo>
                  <a:lnTo>
                    <a:pt x="4265676" y="109474"/>
                  </a:lnTo>
                  <a:lnTo>
                    <a:pt x="4265676" y="547369"/>
                  </a:lnTo>
                  <a:lnTo>
                    <a:pt x="4257071" y="589978"/>
                  </a:lnTo>
                  <a:lnTo>
                    <a:pt x="4233608" y="624776"/>
                  </a:lnTo>
                  <a:lnTo>
                    <a:pt x="4198810" y="648239"/>
                  </a:lnTo>
                  <a:lnTo>
                    <a:pt x="4156202" y="656844"/>
                  </a:lnTo>
                  <a:lnTo>
                    <a:pt x="109474" y="656844"/>
                  </a:lnTo>
                  <a:lnTo>
                    <a:pt x="66865" y="648239"/>
                  </a:lnTo>
                  <a:lnTo>
                    <a:pt x="32067" y="624776"/>
                  </a:lnTo>
                  <a:lnTo>
                    <a:pt x="8604" y="589978"/>
                  </a:lnTo>
                  <a:lnTo>
                    <a:pt x="0" y="547369"/>
                  </a:lnTo>
                  <a:lnTo>
                    <a:pt x="0" y="10947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53839" y="3573526"/>
            <a:ext cx="2877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0" dirty="0">
                <a:latin typeface="Malgun Gothic"/>
                <a:cs typeface="Malgun Gothic"/>
              </a:rPr>
              <a:t>Input</a:t>
            </a:r>
            <a:r>
              <a:rPr sz="2000" b="1" spc="-170" dirty="0">
                <a:latin typeface="Malgun Gothic"/>
                <a:cs typeface="Malgun Gothic"/>
              </a:rPr>
              <a:t> </a:t>
            </a:r>
            <a:r>
              <a:rPr sz="2000" b="1" spc="-35" dirty="0">
                <a:latin typeface="Malgun Gothic"/>
                <a:cs typeface="Malgun Gothic"/>
              </a:rPr>
              <a:t>Embedding</a:t>
            </a:r>
            <a:r>
              <a:rPr sz="2000" b="1" spc="-185" dirty="0">
                <a:latin typeface="Malgun Gothic"/>
                <a:cs typeface="Malgun Gothic"/>
              </a:rPr>
              <a:t> </a:t>
            </a:r>
            <a:r>
              <a:rPr sz="2000" b="1" spc="-10" dirty="0">
                <a:latin typeface="Malgun Gothic"/>
                <a:cs typeface="Malgun Gothic"/>
              </a:rPr>
              <a:t>Matrix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1640" y="4643754"/>
            <a:ext cx="79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algun Gothic"/>
                <a:cs typeface="Malgun Gothic"/>
              </a:rPr>
              <a:t>I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7414" y="4643754"/>
            <a:ext cx="34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algun Gothic"/>
                <a:cs typeface="Malgun Gothic"/>
              </a:rPr>
              <a:t>am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6614" y="464375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algun Gothic"/>
                <a:cs typeface="Malgun Gothic"/>
              </a:rPr>
              <a:t>a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4361" y="4643754"/>
            <a:ext cx="821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algun Gothic"/>
                <a:cs typeface="Malgun Gothic"/>
              </a:rPr>
              <a:t>teacher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13860" y="2960369"/>
            <a:ext cx="3469004" cy="1664970"/>
          </a:xfrm>
          <a:custGeom>
            <a:avLst/>
            <a:gdLst/>
            <a:ahLst/>
            <a:cxnLst/>
            <a:rect l="l" t="t" r="r" b="b"/>
            <a:pathLst>
              <a:path w="3469004" h="1664970">
                <a:moveTo>
                  <a:pt x="114300" y="1240536"/>
                </a:moveTo>
                <a:lnTo>
                  <a:pt x="104775" y="1221486"/>
                </a:lnTo>
                <a:lnTo>
                  <a:pt x="57150" y="1126236"/>
                </a:lnTo>
                <a:lnTo>
                  <a:pt x="0" y="1240536"/>
                </a:lnTo>
                <a:lnTo>
                  <a:pt x="38100" y="1240536"/>
                </a:lnTo>
                <a:lnTo>
                  <a:pt x="38100" y="1664716"/>
                </a:lnTo>
                <a:lnTo>
                  <a:pt x="76200" y="1664716"/>
                </a:lnTo>
                <a:lnTo>
                  <a:pt x="76200" y="1240536"/>
                </a:lnTo>
                <a:lnTo>
                  <a:pt x="114300" y="1240536"/>
                </a:lnTo>
                <a:close/>
              </a:path>
              <a:path w="3469004" h="1664970">
                <a:moveTo>
                  <a:pt x="1234440" y="1240536"/>
                </a:moveTo>
                <a:lnTo>
                  <a:pt x="1224915" y="1221486"/>
                </a:lnTo>
                <a:lnTo>
                  <a:pt x="1177290" y="1126236"/>
                </a:lnTo>
                <a:lnTo>
                  <a:pt x="1120140" y="1240536"/>
                </a:lnTo>
                <a:lnTo>
                  <a:pt x="1158240" y="1240536"/>
                </a:lnTo>
                <a:lnTo>
                  <a:pt x="1158240" y="1664716"/>
                </a:lnTo>
                <a:lnTo>
                  <a:pt x="1196340" y="1664716"/>
                </a:lnTo>
                <a:lnTo>
                  <a:pt x="1196340" y="1240536"/>
                </a:lnTo>
                <a:lnTo>
                  <a:pt x="1234440" y="1240536"/>
                </a:lnTo>
                <a:close/>
              </a:path>
              <a:path w="3469004" h="1664970">
                <a:moveTo>
                  <a:pt x="1836420" y="114300"/>
                </a:moveTo>
                <a:lnTo>
                  <a:pt x="1826895" y="95250"/>
                </a:lnTo>
                <a:lnTo>
                  <a:pt x="1779270" y="0"/>
                </a:lnTo>
                <a:lnTo>
                  <a:pt x="1722120" y="114300"/>
                </a:lnTo>
                <a:lnTo>
                  <a:pt x="1760220" y="114300"/>
                </a:lnTo>
                <a:lnTo>
                  <a:pt x="1760220" y="470027"/>
                </a:lnTo>
                <a:lnTo>
                  <a:pt x="1798320" y="470027"/>
                </a:lnTo>
                <a:lnTo>
                  <a:pt x="1798320" y="114300"/>
                </a:lnTo>
                <a:lnTo>
                  <a:pt x="1836420" y="114300"/>
                </a:lnTo>
                <a:close/>
              </a:path>
              <a:path w="3469004" h="1664970">
                <a:moveTo>
                  <a:pt x="2353056" y="1240536"/>
                </a:moveTo>
                <a:lnTo>
                  <a:pt x="2343531" y="1221486"/>
                </a:lnTo>
                <a:lnTo>
                  <a:pt x="2295906" y="1126236"/>
                </a:lnTo>
                <a:lnTo>
                  <a:pt x="2238756" y="1240536"/>
                </a:lnTo>
                <a:lnTo>
                  <a:pt x="2276856" y="1240536"/>
                </a:lnTo>
                <a:lnTo>
                  <a:pt x="2276856" y="1664716"/>
                </a:lnTo>
                <a:lnTo>
                  <a:pt x="2314956" y="1664716"/>
                </a:lnTo>
                <a:lnTo>
                  <a:pt x="2314956" y="1240536"/>
                </a:lnTo>
                <a:lnTo>
                  <a:pt x="2353056" y="1240536"/>
                </a:lnTo>
                <a:close/>
              </a:path>
              <a:path w="3469004" h="1664970">
                <a:moveTo>
                  <a:pt x="3468624" y="1240536"/>
                </a:moveTo>
                <a:lnTo>
                  <a:pt x="3459099" y="1221486"/>
                </a:lnTo>
                <a:lnTo>
                  <a:pt x="3411474" y="1126236"/>
                </a:lnTo>
                <a:lnTo>
                  <a:pt x="3354324" y="1240536"/>
                </a:lnTo>
                <a:lnTo>
                  <a:pt x="3392424" y="1240536"/>
                </a:lnTo>
                <a:lnTo>
                  <a:pt x="3392424" y="1664716"/>
                </a:lnTo>
                <a:lnTo>
                  <a:pt x="3430524" y="1664716"/>
                </a:lnTo>
                <a:lnTo>
                  <a:pt x="3430524" y="1240536"/>
                </a:lnTo>
                <a:lnTo>
                  <a:pt x="3468624" y="1240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95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220" dirty="0">
                <a:solidFill>
                  <a:srgbClr val="FFFFFF"/>
                </a:solidFill>
              </a:rPr>
              <a:t> </a:t>
            </a:r>
            <a:r>
              <a:rPr sz="2400" spc="-40" dirty="0">
                <a:solidFill>
                  <a:srgbClr val="FFFFFF"/>
                </a:solidFill>
              </a:rPr>
              <a:t>원리:</a:t>
            </a:r>
            <a:r>
              <a:rPr sz="2400" spc="-22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입력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값</a:t>
            </a:r>
            <a:r>
              <a:rPr sz="2400" spc="-22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임베딩(Embedding)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1893" y="1283467"/>
            <a:ext cx="9443720" cy="103124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155" dirty="0">
                <a:latin typeface="Malgun Gothic"/>
                <a:cs typeface="Malgun Gothic"/>
              </a:rPr>
              <a:t>RNN을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사용하지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않으려면</a:t>
            </a:r>
            <a:r>
              <a:rPr sz="2200" spc="-21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위치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정보를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포함하고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있는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임베딩을</a:t>
            </a:r>
            <a:r>
              <a:rPr sz="2200" spc="-21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사용해야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0" dirty="0">
                <a:latin typeface="Malgun Gothic"/>
                <a:cs typeface="Malgun Gothic"/>
              </a:rPr>
              <a:t>합니다.</a:t>
            </a:r>
            <a:endParaRPr sz="2200">
              <a:latin typeface="Malgun Gothic"/>
              <a:cs typeface="Malgun Gothic"/>
            </a:endParaRPr>
          </a:p>
          <a:p>
            <a:pPr marL="756285" lvl="1" indent="-28638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</a:tabLst>
            </a:pPr>
            <a:r>
              <a:rPr sz="2200" spc="-220" dirty="0">
                <a:latin typeface="Malgun Gothic"/>
                <a:cs typeface="Malgun Gothic"/>
              </a:rPr>
              <a:t>이를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위해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트랜스포머에서는</a:t>
            </a:r>
            <a:r>
              <a:rPr sz="2200" spc="-215" dirty="0">
                <a:latin typeface="Malgun Gothic"/>
                <a:cs typeface="Malgun Gothic"/>
              </a:rPr>
              <a:t> </a:t>
            </a:r>
            <a:r>
              <a:rPr sz="2200" b="1" spc="-30" dirty="0">
                <a:latin typeface="Malgun Gothic"/>
                <a:cs typeface="Malgun Gothic"/>
              </a:rPr>
              <a:t>Positional</a:t>
            </a:r>
            <a:r>
              <a:rPr sz="2200" b="1" spc="-180" dirty="0">
                <a:latin typeface="Malgun Gothic"/>
                <a:cs typeface="Malgun Gothic"/>
              </a:rPr>
              <a:t> </a:t>
            </a:r>
            <a:r>
              <a:rPr sz="2200" b="1" spc="-50" dirty="0">
                <a:latin typeface="Malgun Gothic"/>
                <a:cs typeface="Malgun Gothic"/>
              </a:rPr>
              <a:t>Encoding</a:t>
            </a:r>
            <a:r>
              <a:rPr sz="2200" spc="-50" dirty="0">
                <a:latin typeface="Malgun Gothic"/>
                <a:cs typeface="Malgun Gothic"/>
              </a:rPr>
              <a:t>을</a:t>
            </a:r>
            <a:r>
              <a:rPr sz="2200" spc="-185" dirty="0">
                <a:latin typeface="Malgun Gothic"/>
                <a:cs typeface="Malgun Gothic"/>
              </a:rPr>
              <a:t> </a:t>
            </a:r>
            <a:r>
              <a:rPr sz="2200" spc="-10" dirty="0">
                <a:latin typeface="Malgun Gothic"/>
                <a:cs typeface="Malgun Gothic"/>
              </a:rPr>
              <a:t>사용합니다.</a:t>
            </a:r>
            <a:endParaRPr sz="2200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46766" y="4028122"/>
            <a:ext cx="4294505" cy="685800"/>
            <a:chOff x="3846766" y="4028122"/>
            <a:chExt cx="4294505" cy="685800"/>
          </a:xfrm>
        </p:grpSpPr>
        <p:sp>
          <p:nvSpPr>
            <p:cNvPr id="6" name="object 6"/>
            <p:cNvSpPr/>
            <p:nvPr/>
          </p:nvSpPr>
          <p:spPr>
            <a:xfrm>
              <a:off x="3861053" y="4042409"/>
              <a:ext cx="4265930" cy="657225"/>
            </a:xfrm>
            <a:custGeom>
              <a:avLst/>
              <a:gdLst/>
              <a:ahLst/>
              <a:cxnLst/>
              <a:rect l="l" t="t" r="r" b="b"/>
              <a:pathLst>
                <a:path w="4265930" h="657225">
                  <a:moveTo>
                    <a:pt x="4156202" y="0"/>
                  </a:moveTo>
                  <a:lnTo>
                    <a:pt x="109474" y="0"/>
                  </a:lnTo>
                  <a:lnTo>
                    <a:pt x="66865" y="8604"/>
                  </a:lnTo>
                  <a:lnTo>
                    <a:pt x="32067" y="32067"/>
                  </a:lnTo>
                  <a:lnTo>
                    <a:pt x="8604" y="66865"/>
                  </a:lnTo>
                  <a:lnTo>
                    <a:pt x="0" y="109473"/>
                  </a:lnTo>
                  <a:lnTo>
                    <a:pt x="0" y="547369"/>
                  </a:lnTo>
                  <a:lnTo>
                    <a:pt x="8604" y="589978"/>
                  </a:lnTo>
                  <a:lnTo>
                    <a:pt x="32067" y="624776"/>
                  </a:lnTo>
                  <a:lnTo>
                    <a:pt x="66865" y="648239"/>
                  </a:lnTo>
                  <a:lnTo>
                    <a:pt x="109474" y="656844"/>
                  </a:lnTo>
                  <a:lnTo>
                    <a:pt x="4156202" y="656844"/>
                  </a:lnTo>
                  <a:lnTo>
                    <a:pt x="4198810" y="648239"/>
                  </a:lnTo>
                  <a:lnTo>
                    <a:pt x="4233608" y="624776"/>
                  </a:lnTo>
                  <a:lnTo>
                    <a:pt x="4257071" y="589978"/>
                  </a:lnTo>
                  <a:lnTo>
                    <a:pt x="4265676" y="547369"/>
                  </a:lnTo>
                  <a:lnTo>
                    <a:pt x="4265676" y="109473"/>
                  </a:lnTo>
                  <a:lnTo>
                    <a:pt x="4257071" y="66865"/>
                  </a:lnTo>
                  <a:lnTo>
                    <a:pt x="4233608" y="32067"/>
                  </a:lnTo>
                  <a:lnTo>
                    <a:pt x="4198810" y="8604"/>
                  </a:lnTo>
                  <a:lnTo>
                    <a:pt x="415620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61053" y="4042409"/>
              <a:ext cx="4265930" cy="657225"/>
            </a:xfrm>
            <a:custGeom>
              <a:avLst/>
              <a:gdLst/>
              <a:ahLst/>
              <a:cxnLst/>
              <a:rect l="l" t="t" r="r" b="b"/>
              <a:pathLst>
                <a:path w="4265930" h="657225">
                  <a:moveTo>
                    <a:pt x="0" y="109473"/>
                  </a:moveTo>
                  <a:lnTo>
                    <a:pt x="8604" y="66865"/>
                  </a:lnTo>
                  <a:lnTo>
                    <a:pt x="32067" y="32067"/>
                  </a:lnTo>
                  <a:lnTo>
                    <a:pt x="66865" y="8604"/>
                  </a:lnTo>
                  <a:lnTo>
                    <a:pt x="109474" y="0"/>
                  </a:lnTo>
                  <a:lnTo>
                    <a:pt x="4156202" y="0"/>
                  </a:lnTo>
                  <a:lnTo>
                    <a:pt x="4198810" y="8604"/>
                  </a:lnTo>
                  <a:lnTo>
                    <a:pt x="4233608" y="32067"/>
                  </a:lnTo>
                  <a:lnTo>
                    <a:pt x="4257071" y="66865"/>
                  </a:lnTo>
                  <a:lnTo>
                    <a:pt x="4265676" y="109473"/>
                  </a:lnTo>
                  <a:lnTo>
                    <a:pt x="4265676" y="547369"/>
                  </a:lnTo>
                  <a:lnTo>
                    <a:pt x="4257071" y="589978"/>
                  </a:lnTo>
                  <a:lnTo>
                    <a:pt x="4233608" y="624776"/>
                  </a:lnTo>
                  <a:lnTo>
                    <a:pt x="4198810" y="648239"/>
                  </a:lnTo>
                  <a:lnTo>
                    <a:pt x="4156202" y="656844"/>
                  </a:lnTo>
                  <a:lnTo>
                    <a:pt x="109474" y="656844"/>
                  </a:lnTo>
                  <a:lnTo>
                    <a:pt x="66865" y="648239"/>
                  </a:lnTo>
                  <a:lnTo>
                    <a:pt x="32067" y="624776"/>
                  </a:lnTo>
                  <a:lnTo>
                    <a:pt x="8604" y="589978"/>
                  </a:lnTo>
                  <a:lnTo>
                    <a:pt x="0" y="547369"/>
                  </a:lnTo>
                  <a:lnTo>
                    <a:pt x="0" y="109473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53839" y="4185920"/>
            <a:ext cx="2877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0" dirty="0">
                <a:latin typeface="Malgun Gothic"/>
                <a:cs typeface="Malgun Gothic"/>
              </a:rPr>
              <a:t>Input</a:t>
            </a:r>
            <a:r>
              <a:rPr sz="2000" b="1" spc="-170" dirty="0">
                <a:latin typeface="Malgun Gothic"/>
                <a:cs typeface="Malgun Gothic"/>
              </a:rPr>
              <a:t> </a:t>
            </a:r>
            <a:r>
              <a:rPr sz="2000" b="1" spc="-35" dirty="0">
                <a:latin typeface="Malgun Gothic"/>
                <a:cs typeface="Malgun Gothic"/>
              </a:rPr>
              <a:t>Embedding</a:t>
            </a:r>
            <a:r>
              <a:rPr sz="2000" b="1" spc="-185" dirty="0">
                <a:latin typeface="Malgun Gothic"/>
                <a:cs typeface="Malgun Gothic"/>
              </a:rPr>
              <a:t> </a:t>
            </a:r>
            <a:r>
              <a:rPr sz="2000" b="1" spc="-10" dirty="0">
                <a:latin typeface="Malgun Gothic"/>
                <a:cs typeface="Malgun Gothic"/>
              </a:rPr>
              <a:t>Matrix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1640" y="5256021"/>
            <a:ext cx="79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algun Gothic"/>
                <a:cs typeface="Malgun Gothic"/>
              </a:rPr>
              <a:t>I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7414" y="5256021"/>
            <a:ext cx="34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algun Gothic"/>
                <a:cs typeface="Malgun Gothic"/>
              </a:rPr>
              <a:t>am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6614" y="5256021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algun Gothic"/>
                <a:cs typeface="Malgun Gothic"/>
              </a:rPr>
              <a:t>a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4361" y="5256021"/>
            <a:ext cx="821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algun Gothic"/>
                <a:cs typeface="Malgun Gothic"/>
              </a:rPr>
              <a:t>teacher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29930" y="3064954"/>
            <a:ext cx="5953125" cy="2172970"/>
            <a:chOff x="1729930" y="3064954"/>
            <a:chExt cx="5953125" cy="2172970"/>
          </a:xfrm>
        </p:grpSpPr>
        <p:sp>
          <p:nvSpPr>
            <p:cNvPr id="14" name="object 14"/>
            <p:cNvSpPr/>
            <p:nvPr/>
          </p:nvSpPr>
          <p:spPr>
            <a:xfrm>
              <a:off x="4213860" y="3571506"/>
              <a:ext cx="3469004" cy="1666239"/>
            </a:xfrm>
            <a:custGeom>
              <a:avLst/>
              <a:gdLst/>
              <a:ahLst/>
              <a:cxnLst/>
              <a:rect l="l" t="t" r="r" b="b"/>
              <a:pathLst>
                <a:path w="3469004" h="1666239">
                  <a:moveTo>
                    <a:pt x="114300" y="1242047"/>
                  </a:moveTo>
                  <a:lnTo>
                    <a:pt x="104775" y="1222997"/>
                  </a:lnTo>
                  <a:lnTo>
                    <a:pt x="57150" y="1127747"/>
                  </a:lnTo>
                  <a:lnTo>
                    <a:pt x="0" y="1242047"/>
                  </a:lnTo>
                  <a:lnTo>
                    <a:pt x="38100" y="1242047"/>
                  </a:lnTo>
                  <a:lnTo>
                    <a:pt x="38100" y="1666227"/>
                  </a:lnTo>
                  <a:lnTo>
                    <a:pt x="76200" y="1666227"/>
                  </a:lnTo>
                  <a:lnTo>
                    <a:pt x="76200" y="1242047"/>
                  </a:lnTo>
                  <a:lnTo>
                    <a:pt x="114300" y="1242047"/>
                  </a:lnTo>
                  <a:close/>
                </a:path>
                <a:path w="3469004" h="1666239">
                  <a:moveTo>
                    <a:pt x="1234440" y="1242047"/>
                  </a:moveTo>
                  <a:lnTo>
                    <a:pt x="1224915" y="1222997"/>
                  </a:lnTo>
                  <a:lnTo>
                    <a:pt x="1177290" y="1127747"/>
                  </a:lnTo>
                  <a:lnTo>
                    <a:pt x="1120140" y="1242047"/>
                  </a:lnTo>
                  <a:lnTo>
                    <a:pt x="1158240" y="1242047"/>
                  </a:lnTo>
                  <a:lnTo>
                    <a:pt x="1158240" y="1666227"/>
                  </a:lnTo>
                  <a:lnTo>
                    <a:pt x="1196340" y="1666227"/>
                  </a:lnTo>
                  <a:lnTo>
                    <a:pt x="1196340" y="1242047"/>
                  </a:lnTo>
                  <a:lnTo>
                    <a:pt x="1234440" y="1242047"/>
                  </a:lnTo>
                  <a:close/>
                </a:path>
                <a:path w="3469004" h="1666239">
                  <a:moveTo>
                    <a:pt x="1836420" y="114287"/>
                  </a:moveTo>
                  <a:lnTo>
                    <a:pt x="1826895" y="95237"/>
                  </a:lnTo>
                  <a:lnTo>
                    <a:pt x="1779270" y="0"/>
                  </a:lnTo>
                  <a:lnTo>
                    <a:pt x="1722120" y="114287"/>
                  </a:lnTo>
                  <a:lnTo>
                    <a:pt x="1760220" y="114287"/>
                  </a:lnTo>
                  <a:lnTo>
                    <a:pt x="1760220" y="470014"/>
                  </a:lnTo>
                  <a:lnTo>
                    <a:pt x="1798320" y="470014"/>
                  </a:lnTo>
                  <a:lnTo>
                    <a:pt x="1798320" y="114287"/>
                  </a:lnTo>
                  <a:lnTo>
                    <a:pt x="1836420" y="114287"/>
                  </a:lnTo>
                  <a:close/>
                </a:path>
                <a:path w="3469004" h="1666239">
                  <a:moveTo>
                    <a:pt x="2353056" y="1242047"/>
                  </a:moveTo>
                  <a:lnTo>
                    <a:pt x="2343531" y="1222997"/>
                  </a:lnTo>
                  <a:lnTo>
                    <a:pt x="2295906" y="1127747"/>
                  </a:lnTo>
                  <a:lnTo>
                    <a:pt x="2238756" y="1242047"/>
                  </a:lnTo>
                  <a:lnTo>
                    <a:pt x="2276856" y="1242047"/>
                  </a:lnTo>
                  <a:lnTo>
                    <a:pt x="2276856" y="1666227"/>
                  </a:lnTo>
                  <a:lnTo>
                    <a:pt x="2314956" y="1666227"/>
                  </a:lnTo>
                  <a:lnTo>
                    <a:pt x="2314956" y="1242047"/>
                  </a:lnTo>
                  <a:lnTo>
                    <a:pt x="2353056" y="1242047"/>
                  </a:lnTo>
                  <a:close/>
                </a:path>
                <a:path w="3469004" h="1666239">
                  <a:moveTo>
                    <a:pt x="3468624" y="1242047"/>
                  </a:moveTo>
                  <a:lnTo>
                    <a:pt x="3459099" y="1222997"/>
                  </a:lnTo>
                  <a:lnTo>
                    <a:pt x="3411474" y="1127747"/>
                  </a:lnTo>
                  <a:lnTo>
                    <a:pt x="3354324" y="1242047"/>
                  </a:lnTo>
                  <a:lnTo>
                    <a:pt x="3392424" y="1242047"/>
                  </a:lnTo>
                  <a:lnTo>
                    <a:pt x="3392424" y="1666227"/>
                  </a:lnTo>
                  <a:lnTo>
                    <a:pt x="3430524" y="1666227"/>
                  </a:lnTo>
                  <a:lnTo>
                    <a:pt x="3430524" y="1242047"/>
                  </a:lnTo>
                  <a:lnTo>
                    <a:pt x="3468624" y="1242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44217" y="3079242"/>
              <a:ext cx="2987040" cy="594360"/>
            </a:xfrm>
            <a:custGeom>
              <a:avLst/>
              <a:gdLst/>
              <a:ahLst/>
              <a:cxnLst/>
              <a:rect l="l" t="t" r="r" b="b"/>
              <a:pathLst>
                <a:path w="2987040" h="594360">
                  <a:moveTo>
                    <a:pt x="2887980" y="0"/>
                  </a:moveTo>
                  <a:lnTo>
                    <a:pt x="99059" y="0"/>
                  </a:lnTo>
                  <a:lnTo>
                    <a:pt x="60489" y="7780"/>
                  </a:lnTo>
                  <a:lnTo>
                    <a:pt x="29003" y="29003"/>
                  </a:lnTo>
                  <a:lnTo>
                    <a:pt x="7780" y="60489"/>
                  </a:lnTo>
                  <a:lnTo>
                    <a:pt x="0" y="99060"/>
                  </a:lnTo>
                  <a:lnTo>
                    <a:pt x="0" y="495300"/>
                  </a:lnTo>
                  <a:lnTo>
                    <a:pt x="7780" y="533870"/>
                  </a:lnTo>
                  <a:lnTo>
                    <a:pt x="29003" y="565356"/>
                  </a:lnTo>
                  <a:lnTo>
                    <a:pt x="60489" y="586579"/>
                  </a:lnTo>
                  <a:lnTo>
                    <a:pt x="99059" y="594360"/>
                  </a:lnTo>
                  <a:lnTo>
                    <a:pt x="2887980" y="594360"/>
                  </a:lnTo>
                  <a:lnTo>
                    <a:pt x="2926550" y="586579"/>
                  </a:lnTo>
                  <a:lnTo>
                    <a:pt x="2958036" y="565356"/>
                  </a:lnTo>
                  <a:lnTo>
                    <a:pt x="2979259" y="533870"/>
                  </a:lnTo>
                  <a:lnTo>
                    <a:pt x="2987040" y="495300"/>
                  </a:lnTo>
                  <a:lnTo>
                    <a:pt x="2987040" y="99060"/>
                  </a:lnTo>
                  <a:lnTo>
                    <a:pt x="2979259" y="60489"/>
                  </a:lnTo>
                  <a:lnTo>
                    <a:pt x="2958036" y="29003"/>
                  </a:lnTo>
                  <a:lnTo>
                    <a:pt x="2926550" y="7780"/>
                  </a:lnTo>
                  <a:lnTo>
                    <a:pt x="28879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44217" y="3079242"/>
              <a:ext cx="2987040" cy="594360"/>
            </a:xfrm>
            <a:custGeom>
              <a:avLst/>
              <a:gdLst/>
              <a:ahLst/>
              <a:cxnLst/>
              <a:rect l="l" t="t" r="r" b="b"/>
              <a:pathLst>
                <a:path w="2987040" h="594360">
                  <a:moveTo>
                    <a:pt x="0" y="99060"/>
                  </a:moveTo>
                  <a:lnTo>
                    <a:pt x="7780" y="60489"/>
                  </a:lnTo>
                  <a:lnTo>
                    <a:pt x="29003" y="29003"/>
                  </a:lnTo>
                  <a:lnTo>
                    <a:pt x="60489" y="7780"/>
                  </a:lnTo>
                  <a:lnTo>
                    <a:pt x="99059" y="0"/>
                  </a:lnTo>
                  <a:lnTo>
                    <a:pt x="2887980" y="0"/>
                  </a:lnTo>
                  <a:lnTo>
                    <a:pt x="2926550" y="7780"/>
                  </a:lnTo>
                  <a:lnTo>
                    <a:pt x="2958036" y="29003"/>
                  </a:lnTo>
                  <a:lnTo>
                    <a:pt x="2979259" y="60489"/>
                  </a:lnTo>
                  <a:lnTo>
                    <a:pt x="2987040" y="99060"/>
                  </a:lnTo>
                  <a:lnTo>
                    <a:pt x="2987040" y="495300"/>
                  </a:lnTo>
                  <a:lnTo>
                    <a:pt x="2979259" y="533870"/>
                  </a:lnTo>
                  <a:lnTo>
                    <a:pt x="2958036" y="565356"/>
                  </a:lnTo>
                  <a:lnTo>
                    <a:pt x="2926550" y="586579"/>
                  </a:lnTo>
                  <a:lnTo>
                    <a:pt x="2887980" y="594360"/>
                  </a:lnTo>
                  <a:lnTo>
                    <a:pt x="99059" y="594360"/>
                  </a:lnTo>
                  <a:lnTo>
                    <a:pt x="60489" y="586579"/>
                  </a:lnTo>
                  <a:lnTo>
                    <a:pt x="29003" y="565356"/>
                  </a:lnTo>
                  <a:lnTo>
                    <a:pt x="7780" y="533870"/>
                  </a:lnTo>
                  <a:lnTo>
                    <a:pt x="0" y="495300"/>
                  </a:lnTo>
                  <a:lnTo>
                    <a:pt x="0" y="9906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16327" y="3200145"/>
            <a:ext cx="22396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25" dirty="0">
                <a:latin typeface="Malgun Gothic"/>
                <a:cs typeface="Malgun Gothic"/>
              </a:rPr>
              <a:t>Positional</a:t>
            </a:r>
            <a:r>
              <a:rPr sz="1900" b="1" spc="-135" dirty="0">
                <a:latin typeface="Malgun Gothic"/>
                <a:cs typeface="Malgun Gothic"/>
              </a:rPr>
              <a:t> </a:t>
            </a:r>
            <a:r>
              <a:rPr sz="1900" b="1" spc="-10" dirty="0">
                <a:latin typeface="Malgun Gothic"/>
                <a:cs typeface="Malgun Gothic"/>
              </a:rPr>
              <a:t>Encoding</a:t>
            </a:r>
            <a:endParaRPr sz="1900">
              <a:latin typeface="Malgun Gothic"/>
              <a:cs typeface="Malgun Gothic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83770" y="3165538"/>
            <a:ext cx="420370" cy="420370"/>
            <a:chOff x="5783770" y="3165538"/>
            <a:chExt cx="420370" cy="420370"/>
          </a:xfrm>
        </p:grpSpPr>
        <p:sp>
          <p:nvSpPr>
            <p:cNvPr id="19" name="object 19"/>
            <p:cNvSpPr/>
            <p:nvPr/>
          </p:nvSpPr>
          <p:spPr>
            <a:xfrm>
              <a:off x="5798058" y="3179826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5">
                  <a:moveTo>
                    <a:pt x="195833" y="0"/>
                  </a:moveTo>
                  <a:lnTo>
                    <a:pt x="150915" y="5169"/>
                  </a:lnTo>
                  <a:lnTo>
                    <a:pt x="109690" y="19896"/>
                  </a:lnTo>
                  <a:lnTo>
                    <a:pt x="73329" y="43007"/>
                  </a:lnTo>
                  <a:lnTo>
                    <a:pt x="43007" y="73329"/>
                  </a:lnTo>
                  <a:lnTo>
                    <a:pt x="19896" y="109690"/>
                  </a:lnTo>
                  <a:lnTo>
                    <a:pt x="5169" y="150915"/>
                  </a:lnTo>
                  <a:lnTo>
                    <a:pt x="0" y="195834"/>
                  </a:lnTo>
                  <a:lnTo>
                    <a:pt x="5169" y="240752"/>
                  </a:lnTo>
                  <a:lnTo>
                    <a:pt x="19896" y="281977"/>
                  </a:lnTo>
                  <a:lnTo>
                    <a:pt x="43007" y="318338"/>
                  </a:lnTo>
                  <a:lnTo>
                    <a:pt x="73329" y="348660"/>
                  </a:lnTo>
                  <a:lnTo>
                    <a:pt x="109690" y="371771"/>
                  </a:lnTo>
                  <a:lnTo>
                    <a:pt x="150915" y="386498"/>
                  </a:lnTo>
                  <a:lnTo>
                    <a:pt x="195833" y="391668"/>
                  </a:lnTo>
                  <a:lnTo>
                    <a:pt x="240752" y="386498"/>
                  </a:lnTo>
                  <a:lnTo>
                    <a:pt x="281977" y="371771"/>
                  </a:lnTo>
                  <a:lnTo>
                    <a:pt x="318338" y="348660"/>
                  </a:lnTo>
                  <a:lnTo>
                    <a:pt x="348660" y="318338"/>
                  </a:lnTo>
                  <a:lnTo>
                    <a:pt x="371771" y="281977"/>
                  </a:lnTo>
                  <a:lnTo>
                    <a:pt x="386498" y="240752"/>
                  </a:lnTo>
                  <a:lnTo>
                    <a:pt x="391667" y="195834"/>
                  </a:lnTo>
                  <a:lnTo>
                    <a:pt x="386498" y="150915"/>
                  </a:lnTo>
                  <a:lnTo>
                    <a:pt x="371771" y="109690"/>
                  </a:lnTo>
                  <a:lnTo>
                    <a:pt x="348660" y="73329"/>
                  </a:lnTo>
                  <a:lnTo>
                    <a:pt x="318338" y="43007"/>
                  </a:lnTo>
                  <a:lnTo>
                    <a:pt x="281977" y="19896"/>
                  </a:lnTo>
                  <a:lnTo>
                    <a:pt x="240752" y="5169"/>
                  </a:lnTo>
                  <a:lnTo>
                    <a:pt x="19583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98058" y="3179826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5">
                  <a:moveTo>
                    <a:pt x="0" y="195834"/>
                  </a:moveTo>
                  <a:lnTo>
                    <a:pt x="5169" y="150915"/>
                  </a:lnTo>
                  <a:lnTo>
                    <a:pt x="19896" y="109690"/>
                  </a:lnTo>
                  <a:lnTo>
                    <a:pt x="43007" y="73329"/>
                  </a:lnTo>
                  <a:lnTo>
                    <a:pt x="73329" y="43007"/>
                  </a:lnTo>
                  <a:lnTo>
                    <a:pt x="109690" y="19896"/>
                  </a:lnTo>
                  <a:lnTo>
                    <a:pt x="150915" y="5169"/>
                  </a:lnTo>
                  <a:lnTo>
                    <a:pt x="195833" y="0"/>
                  </a:lnTo>
                  <a:lnTo>
                    <a:pt x="240752" y="5169"/>
                  </a:lnTo>
                  <a:lnTo>
                    <a:pt x="281977" y="19896"/>
                  </a:lnTo>
                  <a:lnTo>
                    <a:pt x="318338" y="43007"/>
                  </a:lnTo>
                  <a:lnTo>
                    <a:pt x="348660" y="73329"/>
                  </a:lnTo>
                  <a:lnTo>
                    <a:pt x="371771" y="109690"/>
                  </a:lnTo>
                  <a:lnTo>
                    <a:pt x="386498" y="150915"/>
                  </a:lnTo>
                  <a:lnTo>
                    <a:pt x="391667" y="195834"/>
                  </a:lnTo>
                  <a:lnTo>
                    <a:pt x="386498" y="240752"/>
                  </a:lnTo>
                  <a:lnTo>
                    <a:pt x="371771" y="281977"/>
                  </a:lnTo>
                  <a:lnTo>
                    <a:pt x="348660" y="318338"/>
                  </a:lnTo>
                  <a:lnTo>
                    <a:pt x="318338" y="348660"/>
                  </a:lnTo>
                  <a:lnTo>
                    <a:pt x="281977" y="371771"/>
                  </a:lnTo>
                  <a:lnTo>
                    <a:pt x="240752" y="386498"/>
                  </a:lnTo>
                  <a:lnTo>
                    <a:pt x="195833" y="391668"/>
                  </a:lnTo>
                  <a:lnTo>
                    <a:pt x="150915" y="386498"/>
                  </a:lnTo>
                  <a:lnTo>
                    <a:pt x="109690" y="371771"/>
                  </a:lnTo>
                  <a:lnTo>
                    <a:pt x="73329" y="348660"/>
                  </a:lnTo>
                  <a:lnTo>
                    <a:pt x="43007" y="318338"/>
                  </a:lnTo>
                  <a:lnTo>
                    <a:pt x="19896" y="281977"/>
                  </a:lnTo>
                  <a:lnTo>
                    <a:pt x="5169" y="240752"/>
                  </a:lnTo>
                  <a:lnTo>
                    <a:pt x="0" y="19583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900673" y="3183077"/>
            <a:ext cx="18605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310" dirty="0">
                <a:latin typeface="Malgun Gothic"/>
                <a:cs typeface="Malgun Gothic"/>
              </a:rPr>
              <a:t>+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31258" y="3319271"/>
            <a:ext cx="1066800" cy="114300"/>
          </a:xfrm>
          <a:custGeom>
            <a:avLst/>
            <a:gdLst/>
            <a:ahLst/>
            <a:cxnLst/>
            <a:rect l="l" t="t" r="r" b="b"/>
            <a:pathLst>
              <a:path w="1066800" h="114300">
                <a:moveTo>
                  <a:pt x="951991" y="0"/>
                </a:moveTo>
                <a:lnTo>
                  <a:pt x="951991" y="114300"/>
                </a:lnTo>
                <a:lnTo>
                  <a:pt x="1028191" y="76200"/>
                </a:lnTo>
                <a:lnTo>
                  <a:pt x="971041" y="76200"/>
                </a:lnTo>
                <a:lnTo>
                  <a:pt x="971041" y="38100"/>
                </a:lnTo>
                <a:lnTo>
                  <a:pt x="1028191" y="38100"/>
                </a:lnTo>
                <a:lnTo>
                  <a:pt x="951991" y="0"/>
                </a:lnTo>
                <a:close/>
              </a:path>
              <a:path w="1066800" h="114300">
                <a:moveTo>
                  <a:pt x="95199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951991" y="76200"/>
                </a:lnTo>
                <a:lnTo>
                  <a:pt x="951991" y="38100"/>
                </a:lnTo>
                <a:close/>
              </a:path>
              <a:path w="1066800" h="114300">
                <a:moveTo>
                  <a:pt x="1028191" y="38100"/>
                </a:moveTo>
                <a:lnTo>
                  <a:pt x="971041" y="38100"/>
                </a:lnTo>
                <a:lnTo>
                  <a:pt x="971041" y="76200"/>
                </a:lnTo>
                <a:lnTo>
                  <a:pt x="1028191" y="76200"/>
                </a:lnTo>
                <a:lnTo>
                  <a:pt x="1066291" y="57150"/>
                </a:lnTo>
                <a:lnTo>
                  <a:pt x="102819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9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40" dirty="0">
                <a:solidFill>
                  <a:srgbClr val="FFFFFF"/>
                </a:solidFill>
              </a:rPr>
              <a:t>원리: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인코더(Encoder)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729930" y="3217354"/>
            <a:ext cx="3015615" cy="622935"/>
            <a:chOff x="1729930" y="3217354"/>
            <a:chExt cx="3015615" cy="622935"/>
          </a:xfrm>
        </p:grpSpPr>
        <p:sp>
          <p:nvSpPr>
            <p:cNvPr id="5" name="object 5"/>
            <p:cNvSpPr/>
            <p:nvPr/>
          </p:nvSpPr>
          <p:spPr>
            <a:xfrm>
              <a:off x="1744217" y="3231642"/>
              <a:ext cx="2987040" cy="594360"/>
            </a:xfrm>
            <a:custGeom>
              <a:avLst/>
              <a:gdLst/>
              <a:ahLst/>
              <a:cxnLst/>
              <a:rect l="l" t="t" r="r" b="b"/>
              <a:pathLst>
                <a:path w="2987040" h="594360">
                  <a:moveTo>
                    <a:pt x="2887980" y="0"/>
                  </a:moveTo>
                  <a:lnTo>
                    <a:pt x="99059" y="0"/>
                  </a:lnTo>
                  <a:lnTo>
                    <a:pt x="60489" y="7780"/>
                  </a:lnTo>
                  <a:lnTo>
                    <a:pt x="29003" y="29003"/>
                  </a:lnTo>
                  <a:lnTo>
                    <a:pt x="7780" y="60489"/>
                  </a:lnTo>
                  <a:lnTo>
                    <a:pt x="0" y="99060"/>
                  </a:lnTo>
                  <a:lnTo>
                    <a:pt x="0" y="495300"/>
                  </a:lnTo>
                  <a:lnTo>
                    <a:pt x="7780" y="533870"/>
                  </a:lnTo>
                  <a:lnTo>
                    <a:pt x="29003" y="565356"/>
                  </a:lnTo>
                  <a:lnTo>
                    <a:pt x="60489" y="586579"/>
                  </a:lnTo>
                  <a:lnTo>
                    <a:pt x="99059" y="594360"/>
                  </a:lnTo>
                  <a:lnTo>
                    <a:pt x="2887980" y="594360"/>
                  </a:lnTo>
                  <a:lnTo>
                    <a:pt x="2926550" y="586579"/>
                  </a:lnTo>
                  <a:lnTo>
                    <a:pt x="2958036" y="565356"/>
                  </a:lnTo>
                  <a:lnTo>
                    <a:pt x="2979259" y="533870"/>
                  </a:lnTo>
                  <a:lnTo>
                    <a:pt x="2987040" y="495300"/>
                  </a:lnTo>
                  <a:lnTo>
                    <a:pt x="2987040" y="99060"/>
                  </a:lnTo>
                  <a:lnTo>
                    <a:pt x="2979259" y="60489"/>
                  </a:lnTo>
                  <a:lnTo>
                    <a:pt x="2958036" y="29003"/>
                  </a:lnTo>
                  <a:lnTo>
                    <a:pt x="2926550" y="7780"/>
                  </a:lnTo>
                  <a:lnTo>
                    <a:pt x="28879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4217" y="3231642"/>
              <a:ext cx="2987040" cy="594360"/>
            </a:xfrm>
            <a:custGeom>
              <a:avLst/>
              <a:gdLst/>
              <a:ahLst/>
              <a:cxnLst/>
              <a:rect l="l" t="t" r="r" b="b"/>
              <a:pathLst>
                <a:path w="2987040" h="594360">
                  <a:moveTo>
                    <a:pt x="0" y="99060"/>
                  </a:moveTo>
                  <a:lnTo>
                    <a:pt x="7780" y="60489"/>
                  </a:lnTo>
                  <a:lnTo>
                    <a:pt x="29003" y="29003"/>
                  </a:lnTo>
                  <a:lnTo>
                    <a:pt x="60489" y="7780"/>
                  </a:lnTo>
                  <a:lnTo>
                    <a:pt x="99059" y="0"/>
                  </a:lnTo>
                  <a:lnTo>
                    <a:pt x="2887980" y="0"/>
                  </a:lnTo>
                  <a:lnTo>
                    <a:pt x="2926550" y="7780"/>
                  </a:lnTo>
                  <a:lnTo>
                    <a:pt x="2958036" y="29003"/>
                  </a:lnTo>
                  <a:lnTo>
                    <a:pt x="2979259" y="60489"/>
                  </a:lnTo>
                  <a:lnTo>
                    <a:pt x="2987040" y="99060"/>
                  </a:lnTo>
                  <a:lnTo>
                    <a:pt x="2987040" y="495300"/>
                  </a:lnTo>
                  <a:lnTo>
                    <a:pt x="2979259" y="533870"/>
                  </a:lnTo>
                  <a:lnTo>
                    <a:pt x="2958036" y="565356"/>
                  </a:lnTo>
                  <a:lnTo>
                    <a:pt x="2926550" y="586579"/>
                  </a:lnTo>
                  <a:lnTo>
                    <a:pt x="2887980" y="594360"/>
                  </a:lnTo>
                  <a:lnTo>
                    <a:pt x="99059" y="594360"/>
                  </a:lnTo>
                  <a:lnTo>
                    <a:pt x="60489" y="586579"/>
                  </a:lnTo>
                  <a:lnTo>
                    <a:pt x="29003" y="565356"/>
                  </a:lnTo>
                  <a:lnTo>
                    <a:pt x="7780" y="533870"/>
                  </a:lnTo>
                  <a:lnTo>
                    <a:pt x="0" y="495300"/>
                  </a:lnTo>
                  <a:lnTo>
                    <a:pt x="0" y="9906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16327" y="3352546"/>
            <a:ext cx="22396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25" dirty="0">
                <a:latin typeface="Malgun Gothic"/>
                <a:cs typeface="Malgun Gothic"/>
              </a:rPr>
              <a:t>Positional</a:t>
            </a:r>
            <a:r>
              <a:rPr sz="1900" b="1" spc="-135" dirty="0">
                <a:latin typeface="Malgun Gothic"/>
                <a:cs typeface="Malgun Gothic"/>
              </a:rPr>
              <a:t> </a:t>
            </a:r>
            <a:r>
              <a:rPr sz="1900" b="1" spc="-10" dirty="0">
                <a:latin typeface="Malgun Gothic"/>
                <a:cs typeface="Malgun Gothic"/>
              </a:rPr>
              <a:t>Encoding</a:t>
            </a:r>
            <a:endParaRPr sz="19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83770" y="3317938"/>
            <a:ext cx="420370" cy="420370"/>
            <a:chOff x="5783770" y="3317938"/>
            <a:chExt cx="420370" cy="420370"/>
          </a:xfrm>
        </p:grpSpPr>
        <p:sp>
          <p:nvSpPr>
            <p:cNvPr id="9" name="object 9"/>
            <p:cNvSpPr/>
            <p:nvPr/>
          </p:nvSpPr>
          <p:spPr>
            <a:xfrm>
              <a:off x="5798058" y="3332226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5">
                  <a:moveTo>
                    <a:pt x="195833" y="0"/>
                  </a:moveTo>
                  <a:lnTo>
                    <a:pt x="150915" y="5169"/>
                  </a:lnTo>
                  <a:lnTo>
                    <a:pt x="109690" y="19896"/>
                  </a:lnTo>
                  <a:lnTo>
                    <a:pt x="73329" y="43007"/>
                  </a:lnTo>
                  <a:lnTo>
                    <a:pt x="43007" y="73329"/>
                  </a:lnTo>
                  <a:lnTo>
                    <a:pt x="19896" y="109690"/>
                  </a:lnTo>
                  <a:lnTo>
                    <a:pt x="5169" y="150915"/>
                  </a:lnTo>
                  <a:lnTo>
                    <a:pt x="0" y="195834"/>
                  </a:lnTo>
                  <a:lnTo>
                    <a:pt x="5169" y="240752"/>
                  </a:lnTo>
                  <a:lnTo>
                    <a:pt x="19896" y="281977"/>
                  </a:lnTo>
                  <a:lnTo>
                    <a:pt x="43007" y="318338"/>
                  </a:lnTo>
                  <a:lnTo>
                    <a:pt x="73329" y="348660"/>
                  </a:lnTo>
                  <a:lnTo>
                    <a:pt x="109690" y="371771"/>
                  </a:lnTo>
                  <a:lnTo>
                    <a:pt x="150915" y="386498"/>
                  </a:lnTo>
                  <a:lnTo>
                    <a:pt x="195833" y="391668"/>
                  </a:lnTo>
                  <a:lnTo>
                    <a:pt x="240752" y="386498"/>
                  </a:lnTo>
                  <a:lnTo>
                    <a:pt x="281977" y="371771"/>
                  </a:lnTo>
                  <a:lnTo>
                    <a:pt x="318338" y="348660"/>
                  </a:lnTo>
                  <a:lnTo>
                    <a:pt x="348660" y="318338"/>
                  </a:lnTo>
                  <a:lnTo>
                    <a:pt x="371771" y="281977"/>
                  </a:lnTo>
                  <a:lnTo>
                    <a:pt x="386498" y="240752"/>
                  </a:lnTo>
                  <a:lnTo>
                    <a:pt x="391667" y="195834"/>
                  </a:lnTo>
                  <a:lnTo>
                    <a:pt x="386498" y="150915"/>
                  </a:lnTo>
                  <a:lnTo>
                    <a:pt x="371771" y="109690"/>
                  </a:lnTo>
                  <a:lnTo>
                    <a:pt x="348660" y="73329"/>
                  </a:lnTo>
                  <a:lnTo>
                    <a:pt x="318338" y="43007"/>
                  </a:lnTo>
                  <a:lnTo>
                    <a:pt x="281977" y="19896"/>
                  </a:lnTo>
                  <a:lnTo>
                    <a:pt x="240752" y="5169"/>
                  </a:lnTo>
                  <a:lnTo>
                    <a:pt x="19583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98058" y="3332226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5">
                  <a:moveTo>
                    <a:pt x="0" y="195834"/>
                  </a:moveTo>
                  <a:lnTo>
                    <a:pt x="5169" y="150915"/>
                  </a:lnTo>
                  <a:lnTo>
                    <a:pt x="19896" y="109690"/>
                  </a:lnTo>
                  <a:lnTo>
                    <a:pt x="43007" y="73329"/>
                  </a:lnTo>
                  <a:lnTo>
                    <a:pt x="73329" y="43007"/>
                  </a:lnTo>
                  <a:lnTo>
                    <a:pt x="109690" y="19896"/>
                  </a:lnTo>
                  <a:lnTo>
                    <a:pt x="150915" y="5169"/>
                  </a:lnTo>
                  <a:lnTo>
                    <a:pt x="195833" y="0"/>
                  </a:lnTo>
                  <a:lnTo>
                    <a:pt x="240752" y="5169"/>
                  </a:lnTo>
                  <a:lnTo>
                    <a:pt x="281977" y="19896"/>
                  </a:lnTo>
                  <a:lnTo>
                    <a:pt x="318338" y="43007"/>
                  </a:lnTo>
                  <a:lnTo>
                    <a:pt x="348660" y="73329"/>
                  </a:lnTo>
                  <a:lnTo>
                    <a:pt x="371771" y="109690"/>
                  </a:lnTo>
                  <a:lnTo>
                    <a:pt x="386498" y="150915"/>
                  </a:lnTo>
                  <a:lnTo>
                    <a:pt x="391667" y="195834"/>
                  </a:lnTo>
                  <a:lnTo>
                    <a:pt x="386498" y="240752"/>
                  </a:lnTo>
                  <a:lnTo>
                    <a:pt x="371771" y="281977"/>
                  </a:lnTo>
                  <a:lnTo>
                    <a:pt x="348660" y="318338"/>
                  </a:lnTo>
                  <a:lnTo>
                    <a:pt x="318338" y="348660"/>
                  </a:lnTo>
                  <a:lnTo>
                    <a:pt x="281977" y="371771"/>
                  </a:lnTo>
                  <a:lnTo>
                    <a:pt x="240752" y="386498"/>
                  </a:lnTo>
                  <a:lnTo>
                    <a:pt x="195833" y="391668"/>
                  </a:lnTo>
                  <a:lnTo>
                    <a:pt x="150915" y="386498"/>
                  </a:lnTo>
                  <a:lnTo>
                    <a:pt x="109690" y="371771"/>
                  </a:lnTo>
                  <a:lnTo>
                    <a:pt x="73329" y="348660"/>
                  </a:lnTo>
                  <a:lnTo>
                    <a:pt x="43007" y="318338"/>
                  </a:lnTo>
                  <a:lnTo>
                    <a:pt x="19896" y="281977"/>
                  </a:lnTo>
                  <a:lnTo>
                    <a:pt x="5169" y="240752"/>
                  </a:lnTo>
                  <a:lnTo>
                    <a:pt x="0" y="19583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00673" y="3335782"/>
            <a:ext cx="1854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310" dirty="0">
                <a:latin typeface="Malgun Gothic"/>
                <a:cs typeface="Malgun Gothic"/>
              </a:rPr>
              <a:t>+</a:t>
            </a:r>
            <a:endParaRPr sz="2100">
              <a:latin typeface="Malgun Gothic"/>
              <a:cs typeface="Malgun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36326" y="2322766"/>
            <a:ext cx="3715385" cy="1263650"/>
            <a:chOff x="4136326" y="2322766"/>
            <a:chExt cx="3715385" cy="1263650"/>
          </a:xfrm>
        </p:grpSpPr>
        <p:sp>
          <p:nvSpPr>
            <p:cNvPr id="13" name="object 13"/>
            <p:cNvSpPr/>
            <p:nvPr/>
          </p:nvSpPr>
          <p:spPr>
            <a:xfrm>
              <a:off x="4731258" y="3471672"/>
              <a:ext cx="1066800" cy="114300"/>
            </a:xfrm>
            <a:custGeom>
              <a:avLst/>
              <a:gdLst/>
              <a:ahLst/>
              <a:cxnLst/>
              <a:rect l="l" t="t" r="r" b="b"/>
              <a:pathLst>
                <a:path w="1066800" h="114300">
                  <a:moveTo>
                    <a:pt x="951991" y="0"/>
                  </a:moveTo>
                  <a:lnTo>
                    <a:pt x="951991" y="114300"/>
                  </a:lnTo>
                  <a:lnTo>
                    <a:pt x="1028191" y="76200"/>
                  </a:lnTo>
                  <a:lnTo>
                    <a:pt x="971041" y="76200"/>
                  </a:lnTo>
                  <a:lnTo>
                    <a:pt x="971041" y="38100"/>
                  </a:lnTo>
                  <a:lnTo>
                    <a:pt x="1028191" y="38100"/>
                  </a:lnTo>
                  <a:lnTo>
                    <a:pt x="951991" y="0"/>
                  </a:lnTo>
                  <a:close/>
                </a:path>
                <a:path w="1066800" h="114300">
                  <a:moveTo>
                    <a:pt x="951991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951991" y="76200"/>
                  </a:lnTo>
                  <a:lnTo>
                    <a:pt x="951991" y="38100"/>
                  </a:lnTo>
                  <a:close/>
                </a:path>
                <a:path w="1066800" h="114300">
                  <a:moveTo>
                    <a:pt x="1028191" y="38100"/>
                  </a:moveTo>
                  <a:lnTo>
                    <a:pt x="971041" y="38100"/>
                  </a:lnTo>
                  <a:lnTo>
                    <a:pt x="971041" y="76200"/>
                  </a:lnTo>
                  <a:lnTo>
                    <a:pt x="1028191" y="76200"/>
                  </a:lnTo>
                  <a:lnTo>
                    <a:pt x="1066291" y="57150"/>
                  </a:lnTo>
                  <a:lnTo>
                    <a:pt x="1028191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50614" y="2337054"/>
              <a:ext cx="3686810" cy="568960"/>
            </a:xfrm>
            <a:custGeom>
              <a:avLst/>
              <a:gdLst/>
              <a:ahLst/>
              <a:cxnLst/>
              <a:rect l="l" t="t" r="r" b="b"/>
              <a:pathLst>
                <a:path w="3686809" h="568960">
                  <a:moveTo>
                    <a:pt x="3591814" y="0"/>
                  </a:moveTo>
                  <a:lnTo>
                    <a:pt x="94741" y="0"/>
                  </a:lnTo>
                  <a:lnTo>
                    <a:pt x="57864" y="7445"/>
                  </a:lnTo>
                  <a:lnTo>
                    <a:pt x="27749" y="27749"/>
                  </a:lnTo>
                  <a:lnTo>
                    <a:pt x="7445" y="57864"/>
                  </a:lnTo>
                  <a:lnTo>
                    <a:pt x="0" y="94742"/>
                  </a:lnTo>
                  <a:lnTo>
                    <a:pt x="0" y="473710"/>
                  </a:lnTo>
                  <a:lnTo>
                    <a:pt x="7445" y="510587"/>
                  </a:lnTo>
                  <a:lnTo>
                    <a:pt x="27749" y="540702"/>
                  </a:lnTo>
                  <a:lnTo>
                    <a:pt x="57864" y="561006"/>
                  </a:lnTo>
                  <a:lnTo>
                    <a:pt x="94741" y="568451"/>
                  </a:lnTo>
                  <a:lnTo>
                    <a:pt x="3591814" y="568451"/>
                  </a:lnTo>
                  <a:lnTo>
                    <a:pt x="3628691" y="561006"/>
                  </a:lnTo>
                  <a:lnTo>
                    <a:pt x="3658806" y="540702"/>
                  </a:lnTo>
                  <a:lnTo>
                    <a:pt x="3679110" y="510587"/>
                  </a:lnTo>
                  <a:lnTo>
                    <a:pt x="3686556" y="473710"/>
                  </a:lnTo>
                  <a:lnTo>
                    <a:pt x="3686556" y="94742"/>
                  </a:lnTo>
                  <a:lnTo>
                    <a:pt x="3679110" y="57864"/>
                  </a:lnTo>
                  <a:lnTo>
                    <a:pt x="3658806" y="27749"/>
                  </a:lnTo>
                  <a:lnTo>
                    <a:pt x="3628691" y="7445"/>
                  </a:lnTo>
                  <a:lnTo>
                    <a:pt x="359181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50614" y="2337054"/>
              <a:ext cx="3686810" cy="568960"/>
            </a:xfrm>
            <a:custGeom>
              <a:avLst/>
              <a:gdLst/>
              <a:ahLst/>
              <a:cxnLst/>
              <a:rect l="l" t="t" r="r" b="b"/>
              <a:pathLst>
                <a:path w="3686809" h="568960">
                  <a:moveTo>
                    <a:pt x="0" y="94742"/>
                  </a:moveTo>
                  <a:lnTo>
                    <a:pt x="7445" y="57864"/>
                  </a:lnTo>
                  <a:lnTo>
                    <a:pt x="27749" y="27749"/>
                  </a:lnTo>
                  <a:lnTo>
                    <a:pt x="57864" y="7445"/>
                  </a:lnTo>
                  <a:lnTo>
                    <a:pt x="94741" y="0"/>
                  </a:lnTo>
                  <a:lnTo>
                    <a:pt x="3591814" y="0"/>
                  </a:lnTo>
                  <a:lnTo>
                    <a:pt x="3628691" y="7445"/>
                  </a:lnTo>
                  <a:lnTo>
                    <a:pt x="3658806" y="27749"/>
                  </a:lnTo>
                  <a:lnTo>
                    <a:pt x="3679110" y="57864"/>
                  </a:lnTo>
                  <a:lnTo>
                    <a:pt x="3686556" y="94742"/>
                  </a:lnTo>
                  <a:lnTo>
                    <a:pt x="3686556" y="473710"/>
                  </a:lnTo>
                  <a:lnTo>
                    <a:pt x="3679110" y="510587"/>
                  </a:lnTo>
                  <a:lnTo>
                    <a:pt x="3658806" y="540702"/>
                  </a:lnTo>
                  <a:lnTo>
                    <a:pt x="3628691" y="561006"/>
                  </a:lnTo>
                  <a:lnTo>
                    <a:pt x="3591814" y="568451"/>
                  </a:lnTo>
                  <a:lnTo>
                    <a:pt x="94741" y="568451"/>
                  </a:lnTo>
                  <a:lnTo>
                    <a:pt x="57864" y="561006"/>
                  </a:lnTo>
                  <a:lnTo>
                    <a:pt x="27749" y="540702"/>
                  </a:lnTo>
                  <a:lnTo>
                    <a:pt x="7445" y="510587"/>
                  </a:lnTo>
                  <a:lnTo>
                    <a:pt x="0" y="473710"/>
                  </a:lnTo>
                  <a:lnTo>
                    <a:pt x="0" y="9474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1893" y="1451229"/>
            <a:ext cx="6657340" cy="8303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5" dirty="0">
                <a:latin typeface="Malgun Gothic"/>
                <a:cs typeface="Malgun Gothic"/>
              </a:rPr>
              <a:t>임베딩이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끝난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이후에</a:t>
            </a:r>
            <a:r>
              <a:rPr sz="2200" spc="-180" dirty="0">
                <a:latin typeface="Malgun Gothic"/>
                <a:cs typeface="Malgun Gothic"/>
              </a:rPr>
              <a:t> </a:t>
            </a:r>
            <a:r>
              <a:rPr sz="2200" b="1" spc="-90" dirty="0">
                <a:latin typeface="Malgun Gothic"/>
                <a:cs typeface="Malgun Gothic"/>
              </a:rPr>
              <a:t>어텐션(Attention)을</a:t>
            </a:r>
            <a:r>
              <a:rPr sz="2200" b="1" spc="-204" dirty="0">
                <a:latin typeface="Malgun Gothic"/>
                <a:cs typeface="Malgun Gothic"/>
              </a:rPr>
              <a:t> </a:t>
            </a:r>
            <a:r>
              <a:rPr sz="2200" b="1" spc="-105" dirty="0">
                <a:latin typeface="Malgun Gothic"/>
                <a:cs typeface="Malgun Gothic"/>
              </a:rPr>
              <a:t>진행</a:t>
            </a:r>
            <a:r>
              <a:rPr sz="2200" spc="-105" dirty="0">
                <a:latin typeface="Malgun Gothic"/>
                <a:cs typeface="Malgun Gothic"/>
              </a:rPr>
              <a:t>합니다.</a:t>
            </a:r>
            <a:endParaRPr sz="2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2200" dirty="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46766" y="2905505"/>
            <a:ext cx="4294505" cy="1965325"/>
            <a:chOff x="3846766" y="2905505"/>
            <a:chExt cx="4294505" cy="1965325"/>
          </a:xfrm>
        </p:grpSpPr>
        <p:sp>
          <p:nvSpPr>
            <p:cNvPr id="18" name="object 18"/>
            <p:cNvSpPr/>
            <p:nvPr/>
          </p:nvSpPr>
          <p:spPr>
            <a:xfrm>
              <a:off x="5935979" y="2905505"/>
              <a:ext cx="114300" cy="426720"/>
            </a:xfrm>
            <a:custGeom>
              <a:avLst/>
              <a:gdLst/>
              <a:ahLst/>
              <a:cxnLst/>
              <a:rect l="l" t="t" r="r" b="b"/>
              <a:pathLst>
                <a:path w="114300" h="42672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426593"/>
                  </a:lnTo>
                  <a:lnTo>
                    <a:pt x="76200" y="426593"/>
                  </a:lnTo>
                  <a:lnTo>
                    <a:pt x="76200" y="95250"/>
                  </a:lnTo>
                  <a:close/>
                </a:path>
                <a:path w="114300" h="42672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42672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61053" y="4199381"/>
              <a:ext cx="4265930" cy="657225"/>
            </a:xfrm>
            <a:custGeom>
              <a:avLst/>
              <a:gdLst/>
              <a:ahLst/>
              <a:cxnLst/>
              <a:rect l="l" t="t" r="r" b="b"/>
              <a:pathLst>
                <a:path w="4265930" h="657225">
                  <a:moveTo>
                    <a:pt x="4156202" y="0"/>
                  </a:moveTo>
                  <a:lnTo>
                    <a:pt x="109474" y="0"/>
                  </a:lnTo>
                  <a:lnTo>
                    <a:pt x="66865" y="8604"/>
                  </a:lnTo>
                  <a:lnTo>
                    <a:pt x="32067" y="32067"/>
                  </a:lnTo>
                  <a:lnTo>
                    <a:pt x="8604" y="66865"/>
                  </a:lnTo>
                  <a:lnTo>
                    <a:pt x="0" y="109474"/>
                  </a:lnTo>
                  <a:lnTo>
                    <a:pt x="0" y="547370"/>
                  </a:lnTo>
                  <a:lnTo>
                    <a:pt x="8604" y="589978"/>
                  </a:lnTo>
                  <a:lnTo>
                    <a:pt x="32067" y="624776"/>
                  </a:lnTo>
                  <a:lnTo>
                    <a:pt x="66865" y="648239"/>
                  </a:lnTo>
                  <a:lnTo>
                    <a:pt x="109474" y="656844"/>
                  </a:lnTo>
                  <a:lnTo>
                    <a:pt x="4156202" y="656844"/>
                  </a:lnTo>
                  <a:lnTo>
                    <a:pt x="4198810" y="648239"/>
                  </a:lnTo>
                  <a:lnTo>
                    <a:pt x="4233608" y="624776"/>
                  </a:lnTo>
                  <a:lnTo>
                    <a:pt x="4257071" y="589978"/>
                  </a:lnTo>
                  <a:lnTo>
                    <a:pt x="4265676" y="547370"/>
                  </a:lnTo>
                  <a:lnTo>
                    <a:pt x="4265676" y="109474"/>
                  </a:lnTo>
                  <a:lnTo>
                    <a:pt x="4257071" y="66865"/>
                  </a:lnTo>
                  <a:lnTo>
                    <a:pt x="4233608" y="32067"/>
                  </a:lnTo>
                  <a:lnTo>
                    <a:pt x="4198810" y="8604"/>
                  </a:lnTo>
                  <a:lnTo>
                    <a:pt x="415620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61053" y="4199381"/>
              <a:ext cx="4265930" cy="657225"/>
            </a:xfrm>
            <a:custGeom>
              <a:avLst/>
              <a:gdLst/>
              <a:ahLst/>
              <a:cxnLst/>
              <a:rect l="l" t="t" r="r" b="b"/>
              <a:pathLst>
                <a:path w="4265930" h="657225">
                  <a:moveTo>
                    <a:pt x="0" y="109474"/>
                  </a:moveTo>
                  <a:lnTo>
                    <a:pt x="8604" y="66865"/>
                  </a:lnTo>
                  <a:lnTo>
                    <a:pt x="32067" y="32067"/>
                  </a:lnTo>
                  <a:lnTo>
                    <a:pt x="66865" y="8604"/>
                  </a:lnTo>
                  <a:lnTo>
                    <a:pt x="109474" y="0"/>
                  </a:lnTo>
                  <a:lnTo>
                    <a:pt x="4156202" y="0"/>
                  </a:lnTo>
                  <a:lnTo>
                    <a:pt x="4198810" y="8604"/>
                  </a:lnTo>
                  <a:lnTo>
                    <a:pt x="4233608" y="32067"/>
                  </a:lnTo>
                  <a:lnTo>
                    <a:pt x="4257071" y="66865"/>
                  </a:lnTo>
                  <a:lnTo>
                    <a:pt x="4265676" y="109474"/>
                  </a:lnTo>
                  <a:lnTo>
                    <a:pt x="4265676" y="547370"/>
                  </a:lnTo>
                  <a:lnTo>
                    <a:pt x="4257071" y="589978"/>
                  </a:lnTo>
                  <a:lnTo>
                    <a:pt x="4233608" y="624776"/>
                  </a:lnTo>
                  <a:lnTo>
                    <a:pt x="4198810" y="648239"/>
                  </a:lnTo>
                  <a:lnTo>
                    <a:pt x="4156202" y="656844"/>
                  </a:lnTo>
                  <a:lnTo>
                    <a:pt x="109474" y="656844"/>
                  </a:lnTo>
                  <a:lnTo>
                    <a:pt x="66865" y="648239"/>
                  </a:lnTo>
                  <a:lnTo>
                    <a:pt x="32067" y="624776"/>
                  </a:lnTo>
                  <a:lnTo>
                    <a:pt x="8604" y="589978"/>
                  </a:lnTo>
                  <a:lnTo>
                    <a:pt x="0" y="547370"/>
                  </a:lnTo>
                  <a:lnTo>
                    <a:pt x="0" y="10947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553839" y="4342891"/>
            <a:ext cx="2877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0" dirty="0">
                <a:latin typeface="Malgun Gothic"/>
                <a:cs typeface="Malgun Gothic"/>
              </a:rPr>
              <a:t>Input</a:t>
            </a:r>
            <a:r>
              <a:rPr sz="2000" b="1" spc="-170" dirty="0">
                <a:latin typeface="Malgun Gothic"/>
                <a:cs typeface="Malgun Gothic"/>
              </a:rPr>
              <a:t> </a:t>
            </a:r>
            <a:r>
              <a:rPr sz="2000" b="1" spc="-35" dirty="0">
                <a:latin typeface="Malgun Gothic"/>
                <a:cs typeface="Malgun Gothic"/>
              </a:rPr>
              <a:t>Embedding</a:t>
            </a:r>
            <a:r>
              <a:rPr sz="2000" b="1" spc="-185" dirty="0">
                <a:latin typeface="Malgun Gothic"/>
                <a:cs typeface="Malgun Gothic"/>
              </a:rPr>
              <a:t> </a:t>
            </a:r>
            <a:r>
              <a:rPr sz="2000" b="1" spc="-10" dirty="0">
                <a:latin typeface="Malgun Gothic"/>
                <a:cs typeface="Malgun Gothic"/>
              </a:rPr>
              <a:t>Matrix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31640" y="5413044"/>
            <a:ext cx="79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algun Gothic"/>
                <a:cs typeface="Malgun Gothic"/>
              </a:rPr>
              <a:t>I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17414" y="5413044"/>
            <a:ext cx="34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algun Gothic"/>
                <a:cs typeface="Malgun Gothic"/>
              </a:rPr>
              <a:t>am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36614" y="541304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algun Gothic"/>
                <a:cs typeface="Malgun Gothic"/>
              </a:rPr>
              <a:t>a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14361" y="5413044"/>
            <a:ext cx="821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algun Gothic"/>
                <a:cs typeface="Malgun Gothic"/>
              </a:rPr>
              <a:t>teacher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13860" y="3723894"/>
            <a:ext cx="3469004" cy="1671320"/>
          </a:xfrm>
          <a:custGeom>
            <a:avLst/>
            <a:gdLst/>
            <a:ahLst/>
            <a:cxnLst/>
            <a:rect l="l" t="t" r="r" b="b"/>
            <a:pathLst>
              <a:path w="3469004" h="1671320">
                <a:moveTo>
                  <a:pt x="114300" y="1246632"/>
                </a:moveTo>
                <a:lnTo>
                  <a:pt x="104775" y="1227582"/>
                </a:lnTo>
                <a:lnTo>
                  <a:pt x="57150" y="1132332"/>
                </a:lnTo>
                <a:lnTo>
                  <a:pt x="0" y="1246632"/>
                </a:lnTo>
                <a:lnTo>
                  <a:pt x="38100" y="1246632"/>
                </a:lnTo>
                <a:lnTo>
                  <a:pt x="38100" y="1670812"/>
                </a:lnTo>
                <a:lnTo>
                  <a:pt x="76200" y="1670812"/>
                </a:lnTo>
                <a:lnTo>
                  <a:pt x="76200" y="1246632"/>
                </a:lnTo>
                <a:lnTo>
                  <a:pt x="114300" y="1246632"/>
                </a:lnTo>
                <a:close/>
              </a:path>
              <a:path w="3469004" h="1671320">
                <a:moveTo>
                  <a:pt x="1234440" y="1246632"/>
                </a:moveTo>
                <a:lnTo>
                  <a:pt x="1224915" y="1227582"/>
                </a:lnTo>
                <a:lnTo>
                  <a:pt x="1177290" y="1132332"/>
                </a:lnTo>
                <a:lnTo>
                  <a:pt x="1120140" y="1246632"/>
                </a:lnTo>
                <a:lnTo>
                  <a:pt x="1158240" y="1246632"/>
                </a:lnTo>
                <a:lnTo>
                  <a:pt x="1158240" y="1670812"/>
                </a:lnTo>
                <a:lnTo>
                  <a:pt x="1196340" y="1670812"/>
                </a:lnTo>
                <a:lnTo>
                  <a:pt x="1196340" y="1246632"/>
                </a:lnTo>
                <a:lnTo>
                  <a:pt x="1234440" y="1246632"/>
                </a:lnTo>
                <a:close/>
              </a:path>
              <a:path w="3469004" h="1671320">
                <a:moveTo>
                  <a:pt x="1836420" y="114300"/>
                </a:moveTo>
                <a:lnTo>
                  <a:pt x="1826895" y="95250"/>
                </a:lnTo>
                <a:lnTo>
                  <a:pt x="1779270" y="0"/>
                </a:lnTo>
                <a:lnTo>
                  <a:pt x="1722120" y="114300"/>
                </a:lnTo>
                <a:lnTo>
                  <a:pt x="1760220" y="114300"/>
                </a:lnTo>
                <a:lnTo>
                  <a:pt x="1760220" y="474853"/>
                </a:lnTo>
                <a:lnTo>
                  <a:pt x="1798320" y="474853"/>
                </a:lnTo>
                <a:lnTo>
                  <a:pt x="1798320" y="114300"/>
                </a:lnTo>
                <a:lnTo>
                  <a:pt x="1836420" y="114300"/>
                </a:lnTo>
                <a:close/>
              </a:path>
              <a:path w="3469004" h="1671320">
                <a:moveTo>
                  <a:pt x="2353056" y="1246632"/>
                </a:moveTo>
                <a:lnTo>
                  <a:pt x="2343531" y="1227582"/>
                </a:lnTo>
                <a:lnTo>
                  <a:pt x="2295906" y="1132332"/>
                </a:lnTo>
                <a:lnTo>
                  <a:pt x="2238756" y="1246632"/>
                </a:lnTo>
                <a:lnTo>
                  <a:pt x="2276856" y="1246632"/>
                </a:lnTo>
                <a:lnTo>
                  <a:pt x="2276856" y="1670812"/>
                </a:lnTo>
                <a:lnTo>
                  <a:pt x="2314956" y="1670812"/>
                </a:lnTo>
                <a:lnTo>
                  <a:pt x="2314956" y="1246632"/>
                </a:lnTo>
                <a:lnTo>
                  <a:pt x="2353056" y="1246632"/>
                </a:lnTo>
                <a:close/>
              </a:path>
              <a:path w="3469004" h="1671320">
                <a:moveTo>
                  <a:pt x="3468624" y="1246632"/>
                </a:moveTo>
                <a:lnTo>
                  <a:pt x="3459099" y="1227582"/>
                </a:lnTo>
                <a:lnTo>
                  <a:pt x="3411474" y="1132332"/>
                </a:lnTo>
                <a:lnTo>
                  <a:pt x="3354324" y="1246632"/>
                </a:lnTo>
                <a:lnTo>
                  <a:pt x="3392424" y="1246632"/>
                </a:lnTo>
                <a:lnTo>
                  <a:pt x="3392424" y="1670812"/>
                </a:lnTo>
                <a:lnTo>
                  <a:pt x="3430524" y="1670812"/>
                </a:lnTo>
                <a:lnTo>
                  <a:pt x="3430524" y="1246632"/>
                </a:lnTo>
                <a:lnTo>
                  <a:pt x="3468624" y="1246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0CEA4C04-B7A0-4A72-ADDB-04BCECDFB0AB}"/>
              </a:ext>
            </a:extLst>
          </p:cNvPr>
          <p:cNvSpPr txBox="1"/>
          <p:nvPr/>
        </p:nvSpPr>
        <p:spPr>
          <a:xfrm>
            <a:off x="4553839" y="2442385"/>
            <a:ext cx="287782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altLang="ko-KR" sz="2000" b="1" spc="-60" dirty="0">
                <a:latin typeface="Malgun Gothic"/>
                <a:cs typeface="Malgun Gothic"/>
              </a:rPr>
              <a:t>Multi-</a:t>
            </a:r>
            <a:r>
              <a:rPr lang="en-US" altLang="ko-KR" sz="2000" b="1" spc="-20" dirty="0">
                <a:latin typeface="Malgun Gothic"/>
                <a:cs typeface="Malgun Gothic"/>
              </a:rPr>
              <a:t>head</a:t>
            </a:r>
            <a:r>
              <a:rPr lang="en-US" altLang="ko-KR" sz="2000" b="1" spc="-180" dirty="0">
                <a:latin typeface="Malgun Gothic"/>
                <a:cs typeface="Malgun Gothic"/>
              </a:rPr>
              <a:t> </a:t>
            </a:r>
            <a:r>
              <a:rPr lang="en-US" altLang="ko-KR" sz="2000" b="1" spc="-10" dirty="0">
                <a:latin typeface="Malgun Gothic"/>
                <a:cs typeface="Malgun Gothic"/>
              </a:rPr>
              <a:t>Attention</a:t>
            </a:r>
            <a:endParaRPr lang="en-US" altLang="ko-KR"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9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40" dirty="0">
                <a:solidFill>
                  <a:srgbClr val="FFFFFF"/>
                </a:solidFill>
              </a:rPr>
              <a:t>원리: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인코더(Encoder)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846766" y="4672774"/>
            <a:ext cx="4294505" cy="685800"/>
            <a:chOff x="3846766" y="4672774"/>
            <a:chExt cx="4294505" cy="685800"/>
          </a:xfrm>
        </p:grpSpPr>
        <p:sp>
          <p:nvSpPr>
            <p:cNvPr id="5" name="object 5"/>
            <p:cNvSpPr/>
            <p:nvPr/>
          </p:nvSpPr>
          <p:spPr>
            <a:xfrm>
              <a:off x="3861053" y="4687061"/>
              <a:ext cx="4265930" cy="657225"/>
            </a:xfrm>
            <a:custGeom>
              <a:avLst/>
              <a:gdLst/>
              <a:ahLst/>
              <a:cxnLst/>
              <a:rect l="l" t="t" r="r" b="b"/>
              <a:pathLst>
                <a:path w="4265930" h="657225">
                  <a:moveTo>
                    <a:pt x="4156202" y="0"/>
                  </a:moveTo>
                  <a:lnTo>
                    <a:pt x="109474" y="0"/>
                  </a:lnTo>
                  <a:lnTo>
                    <a:pt x="66865" y="8604"/>
                  </a:lnTo>
                  <a:lnTo>
                    <a:pt x="32067" y="32067"/>
                  </a:lnTo>
                  <a:lnTo>
                    <a:pt x="8604" y="66865"/>
                  </a:lnTo>
                  <a:lnTo>
                    <a:pt x="0" y="109474"/>
                  </a:lnTo>
                  <a:lnTo>
                    <a:pt x="0" y="547369"/>
                  </a:lnTo>
                  <a:lnTo>
                    <a:pt x="8604" y="589978"/>
                  </a:lnTo>
                  <a:lnTo>
                    <a:pt x="32067" y="624776"/>
                  </a:lnTo>
                  <a:lnTo>
                    <a:pt x="66865" y="648239"/>
                  </a:lnTo>
                  <a:lnTo>
                    <a:pt x="109474" y="656844"/>
                  </a:lnTo>
                  <a:lnTo>
                    <a:pt x="4156202" y="656844"/>
                  </a:lnTo>
                  <a:lnTo>
                    <a:pt x="4198810" y="648239"/>
                  </a:lnTo>
                  <a:lnTo>
                    <a:pt x="4233608" y="624776"/>
                  </a:lnTo>
                  <a:lnTo>
                    <a:pt x="4257071" y="589978"/>
                  </a:lnTo>
                  <a:lnTo>
                    <a:pt x="4265676" y="547369"/>
                  </a:lnTo>
                  <a:lnTo>
                    <a:pt x="4265676" y="109474"/>
                  </a:lnTo>
                  <a:lnTo>
                    <a:pt x="4257071" y="66865"/>
                  </a:lnTo>
                  <a:lnTo>
                    <a:pt x="4233608" y="32067"/>
                  </a:lnTo>
                  <a:lnTo>
                    <a:pt x="4198810" y="8604"/>
                  </a:lnTo>
                  <a:lnTo>
                    <a:pt x="415620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61053" y="4687061"/>
              <a:ext cx="4265930" cy="657225"/>
            </a:xfrm>
            <a:custGeom>
              <a:avLst/>
              <a:gdLst/>
              <a:ahLst/>
              <a:cxnLst/>
              <a:rect l="l" t="t" r="r" b="b"/>
              <a:pathLst>
                <a:path w="4265930" h="657225">
                  <a:moveTo>
                    <a:pt x="0" y="109474"/>
                  </a:moveTo>
                  <a:lnTo>
                    <a:pt x="8604" y="66865"/>
                  </a:lnTo>
                  <a:lnTo>
                    <a:pt x="32067" y="32067"/>
                  </a:lnTo>
                  <a:lnTo>
                    <a:pt x="66865" y="8604"/>
                  </a:lnTo>
                  <a:lnTo>
                    <a:pt x="109474" y="0"/>
                  </a:lnTo>
                  <a:lnTo>
                    <a:pt x="4156202" y="0"/>
                  </a:lnTo>
                  <a:lnTo>
                    <a:pt x="4198810" y="8604"/>
                  </a:lnTo>
                  <a:lnTo>
                    <a:pt x="4233608" y="32067"/>
                  </a:lnTo>
                  <a:lnTo>
                    <a:pt x="4257071" y="66865"/>
                  </a:lnTo>
                  <a:lnTo>
                    <a:pt x="4265676" y="109474"/>
                  </a:lnTo>
                  <a:lnTo>
                    <a:pt x="4265676" y="547369"/>
                  </a:lnTo>
                  <a:lnTo>
                    <a:pt x="4257071" y="589978"/>
                  </a:lnTo>
                  <a:lnTo>
                    <a:pt x="4233608" y="624776"/>
                  </a:lnTo>
                  <a:lnTo>
                    <a:pt x="4198810" y="648239"/>
                  </a:lnTo>
                  <a:lnTo>
                    <a:pt x="4156202" y="656844"/>
                  </a:lnTo>
                  <a:lnTo>
                    <a:pt x="109474" y="656844"/>
                  </a:lnTo>
                  <a:lnTo>
                    <a:pt x="66865" y="648239"/>
                  </a:lnTo>
                  <a:lnTo>
                    <a:pt x="32067" y="624776"/>
                  </a:lnTo>
                  <a:lnTo>
                    <a:pt x="8604" y="589978"/>
                  </a:lnTo>
                  <a:lnTo>
                    <a:pt x="0" y="547369"/>
                  </a:lnTo>
                  <a:lnTo>
                    <a:pt x="0" y="10947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53839" y="4830571"/>
            <a:ext cx="2877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0" dirty="0">
                <a:latin typeface="Malgun Gothic"/>
                <a:cs typeface="Malgun Gothic"/>
              </a:rPr>
              <a:t>Input</a:t>
            </a:r>
            <a:r>
              <a:rPr sz="2000" b="1" spc="-170" dirty="0">
                <a:latin typeface="Malgun Gothic"/>
                <a:cs typeface="Malgun Gothic"/>
              </a:rPr>
              <a:t> </a:t>
            </a:r>
            <a:r>
              <a:rPr sz="2000" b="1" spc="-35" dirty="0">
                <a:latin typeface="Malgun Gothic"/>
                <a:cs typeface="Malgun Gothic"/>
              </a:rPr>
              <a:t>Embedding</a:t>
            </a:r>
            <a:r>
              <a:rPr sz="2000" b="1" spc="-185" dirty="0">
                <a:latin typeface="Malgun Gothic"/>
                <a:cs typeface="Malgun Gothic"/>
              </a:rPr>
              <a:t> </a:t>
            </a:r>
            <a:r>
              <a:rPr sz="2000" b="1" spc="-10" dirty="0">
                <a:latin typeface="Malgun Gothic"/>
                <a:cs typeface="Malgun Gothic"/>
              </a:rPr>
              <a:t>Matrix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31640" y="5792520"/>
            <a:ext cx="79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algun Gothic"/>
                <a:cs typeface="Malgun Gothic"/>
              </a:rPr>
              <a:t>I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7414" y="5792520"/>
            <a:ext cx="34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algun Gothic"/>
                <a:cs typeface="Malgun Gothic"/>
              </a:rPr>
              <a:t>am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6614" y="5792520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algun Gothic"/>
                <a:cs typeface="Malgun Gothic"/>
              </a:rPr>
              <a:t>a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14361" y="5792520"/>
            <a:ext cx="821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algun Gothic"/>
                <a:cs typeface="Malgun Gothic"/>
              </a:rPr>
              <a:t>teacher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25002" y="3892486"/>
            <a:ext cx="5757545" cy="1882139"/>
            <a:chOff x="1925002" y="3892486"/>
            <a:chExt cx="5757545" cy="1882139"/>
          </a:xfrm>
        </p:grpSpPr>
        <p:sp>
          <p:nvSpPr>
            <p:cNvPr id="13" name="object 13"/>
            <p:cNvSpPr/>
            <p:nvPr/>
          </p:nvSpPr>
          <p:spPr>
            <a:xfrm>
              <a:off x="4213860" y="4360925"/>
              <a:ext cx="3469004" cy="1414145"/>
            </a:xfrm>
            <a:custGeom>
              <a:avLst/>
              <a:gdLst/>
              <a:ahLst/>
              <a:cxnLst/>
              <a:rect l="l" t="t" r="r" b="b"/>
              <a:pathLst>
                <a:path w="3469004" h="1414145">
                  <a:moveTo>
                    <a:pt x="114300" y="1097280"/>
                  </a:moveTo>
                  <a:lnTo>
                    <a:pt x="104775" y="1078230"/>
                  </a:lnTo>
                  <a:lnTo>
                    <a:pt x="57150" y="982980"/>
                  </a:lnTo>
                  <a:lnTo>
                    <a:pt x="0" y="1097280"/>
                  </a:lnTo>
                  <a:lnTo>
                    <a:pt x="38100" y="1097280"/>
                  </a:lnTo>
                  <a:lnTo>
                    <a:pt x="38100" y="1413637"/>
                  </a:lnTo>
                  <a:lnTo>
                    <a:pt x="76200" y="1413637"/>
                  </a:lnTo>
                  <a:lnTo>
                    <a:pt x="76200" y="1097280"/>
                  </a:lnTo>
                  <a:lnTo>
                    <a:pt x="114300" y="1097280"/>
                  </a:lnTo>
                  <a:close/>
                </a:path>
                <a:path w="3469004" h="1414145">
                  <a:moveTo>
                    <a:pt x="1234440" y="1097280"/>
                  </a:moveTo>
                  <a:lnTo>
                    <a:pt x="1224915" y="1078230"/>
                  </a:lnTo>
                  <a:lnTo>
                    <a:pt x="1177290" y="982980"/>
                  </a:lnTo>
                  <a:lnTo>
                    <a:pt x="1120140" y="1097280"/>
                  </a:lnTo>
                  <a:lnTo>
                    <a:pt x="1158240" y="1097280"/>
                  </a:lnTo>
                  <a:lnTo>
                    <a:pt x="1158240" y="1413637"/>
                  </a:lnTo>
                  <a:lnTo>
                    <a:pt x="1196340" y="1413637"/>
                  </a:lnTo>
                  <a:lnTo>
                    <a:pt x="1196340" y="1097280"/>
                  </a:lnTo>
                  <a:lnTo>
                    <a:pt x="1234440" y="1097280"/>
                  </a:lnTo>
                  <a:close/>
                </a:path>
                <a:path w="3469004" h="1414145">
                  <a:moveTo>
                    <a:pt x="1836420" y="114300"/>
                  </a:moveTo>
                  <a:lnTo>
                    <a:pt x="1826895" y="95250"/>
                  </a:lnTo>
                  <a:lnTo>
                    <a:pt x="1779270" y="0"/>
                  </a:lnTo>
                  <a:lnTo>
                    <a:pt x="1722120" y="114300"/>
                  </a:lnTo>
                  <a:lnTo>
                    <a:pt x="1760220" y="114300"/>
                  </a:lnTo>
                  <a:lnTo>
                    <a:pt x="1760220" y="324866"/>
                  </a:lnTo>
                  <a:lnTo>
                    <a:pt x="1798320" y="324866"/>
                  </a:lnTo>
                  <a:lnTo>
                    <a:pt x="1798320" y="114300"/>
                  </a:lnTo>
                  <a:lnTo>
                    <a:pt x="1836420" y="114300"/>
                  </a:lnTo>
                  <a:close/>
                </a:path>
                <a:path w="3469004" h="1414145">
                  <a:moveTo>
                    <a:pt x="2353056" y="1097280"/>
                  </a:moveTo>
                  <a:lnTo>
                    <a:pt x="2343531" y="1078230"/>
                  </a:lnTo>
                  <a:lnTo>
                    <a:pt x="2295906" y="982980"/>
                  </a:lnTo>
                  <a:lnTo>
                    <a:pt x="2238756" y="1097280"/>
                  </a:lnTo>
                  <a:lnTo>
                    <a:pt x="2276856" y="1097280"/>
                  </a:lnTo>
                  <a:lnTo>
                    <a:pt x="2276856" y="1413637"/>
                  </a:lnTo>
                  <a:lnTo>
                    <a:pt x="2314956" y="1413637"/>
                  </a:lnTo>
                  <a:lnTo>
                    <a:pt x="2314956" y="1097280"/>
                  </a:lnTo>
                  <a:lnTo>
                    <a:pt x="2353056" y="1097280"/>
                  </a:lnTo>
                  <a:close/>
                </a:path>
                <a:path w="3469004" h="1414145">
                  <a:moveTo>
                    <a:pt x="3468624" y="1097280"/>
                  </a:moveTo>
                  <a:lnTo>
                    <a:pt x="3459099" y="1078230"/>
                  </a:lnTo>
                  <a:lnTo>
                    <a:pt x="3411474" y="982980"/>
                  </a:lnTo>
                  <a:lnTo>
                    <a:pt x="3354324" y="1097280"/>
                  </a:lnTo>
                  <a:lnTo>
                    <a:pt x="3392424" y="1097280"/>
                  </a:lnTo>
                  <a:lnTo>
                    <a:pt x="3392424" y="1413637"/>
                  </a:lnTo>
                  <a:lnTo>
                    <a:pt x="3430524" y="1413637"/>
                  </a:lnTo>
                  <a:lnTo>
                    <a:pt x="3430524" y="1097280"/>
                  </a:lnTo>
                  <a:lnTo>
                    <a:pt x="3468624" y="1097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39289" y="3906773"/>
              <a:ext cx="2595880" cy="516890"/>
            </a:xfrm>
            <a:custGeom>
              <a:avLst/>
              <a:gdLst/>
              <a:ahLst/>
              <a:cxnLst/>
              <a:rect l="l" t="t" r="r" b="b"/>
              <a:pathLst>
                <a:path w="2595879" h="516889">
                  <a:moveTo>
                    <a:pt x="2509266" y="0"/>
                  </a:moveTo>
                  <a:lnTo>
                    <a:pt x="86106" y="0"/>
                  </a:lnTo>
                  <a:lnTo>
                    <a:pt x="52613" y="6774"/>
                  </a:lnTo>
                  <a:lnTo>
                    <a:pt x="25241" y="25241"/>
                  </a:lnTo>
                  <a:lnTo>
                    <a:pt x="6774" y="52613"/>
                  </a:lnTo>
                  <a:lnTo>
                    <a:pt x="0" y="86106"/>
                  </a:lnTo>
                  <a:lnTo>
                    <a:pt x="0" y="430530"/>
                  </a:lnTo>
                  <a:lnTo>
                    <a:pt x="6774" y="464022"/>
                  </a:lnTo>
                  <a:lnTo>
                    <a:pt x="25241" y="491394"/>
                  </a:lnTo>
                  <a:lnTo>
                    <a:pt x="52613" y="509861"/>
                  </a:lnTo>
                  <a:lnTo>
                    <a:pt x="86106" y="516636"/>
                  </a:lnTo>
                  <a:lnTo>
                    <a:pt x="2509266" y="516636"/>
                  </a:lnTo>
                  <a:lnTo>
                    <a:pt x="2542758" y="509861"/>
                  </a:lnTo>
                  <a:lnTo>
                    <a:pt x="2570130" y="491394"/>
                  </a:lnTo>
                  <a:lnTo>
                    <a:pt x="2588597" y="464022"/>
                  </a:lnTo>
                  <a:lnTo>
                    <a:pt x="2595372" y="430530"/>
                  </a:lnTo>
                  <a:lnTo>
                    <a:pt x="2595372" y="86106"/>
                  </a:lnTo>
                  <a:lnTo>
                    <a:pt x="2588597" y="52613"/>
                  </a:lnTo>
                  <a:lnTo>
                    <a:pt x="2570130" y="25241"/>
                  </a:lnTo>
                  <a:lnTo>
                    <a:pt x="2542758" y="6774"/>
                  </a:lnTo>
                  <a:lnTo>
                    <a:pt x="250926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39289" y="3906773"/>
              <a:ext cx="2595880" cy="516890"/>
            </a:xfrm>
            <a:custGeom>
              <a:avLst/>
              <a:gdLst/>
              <a:ahLst/>
              <a:cxnLst/>
              <a:rect l="l" t="t" r="r" b="b"/>
              <a:pathLst>
                <a:path w="2595879" h="516889">
                  <a:moveTo>
                    <a:pt x="0" y="86106"/>
                  </a:moveTo>
                  <a:lnTo>
                    <a:pt x="6774" y="52613"/>
                  </a:lnTo>
                  <a:lnTo>
                    <a:pt x="25241" y="25241"/>
                  </a:lnTo>
                  <a:lnTo>
                    <a:pt x="52613" y="6774"/>
                  </a:lnTo>
                  <a:lnTo>
                    <a:pt x="86106" y="0"/>
                  </a:lnTo>
                  <a:lnTo>
                    <a:pt x="2509266" y="0"/>
                  </a:lnTo>
                  <a:lnTo>
                    <a:pt x="2542758" y="6774"/>
                  </a:lnTo>
                  <a:lnTo>
                    <a:pt x="2570130" y="25241"/>
                  </a:lnTo>
                  <a:lnTo>
                    <a:pt x="2588597" y="52613"/>
                  </a:lnTo>
                  <a:lnTo>
                    <a:pt x="2595372" y="86106"/>
                  </a:lnTo>
                  <a:lnTo>
                    <a:pt x="2595372" y="430530"/>
                  </a:lnTo>
                  <a:lnTo>
                    <a:pt x="2588597" y="464022"/>
                  </a:lnTo>
                  <a:lnTo>
                    <a:pt x="2570130" y="491394"/>
                  </a:lnTo>
                  <a:lnTo>
                    <a:pt x="2542758" y="509861"/>
                  </a:lnTo>
                  <a:lnTo>
                    <a:pt x="2509266" y="516636"/>
                  </a:lnTo>
                  <a:lnTo>
                    <a:pt x="86106" y="516636"/>
                  </a:lnTo>
                  <a:lnTo>
                    <a:pt x="52613" y="509861"/>
                  </a:lnTo>
                  <a:lnTo>
                    <a:pt x="25241" y="491394"/>
                  </a:lnTo>
                  <a:lnTo>
                    <a:pt x="6774" y="464022"/>
                  </a:lnTo>
                  <a:lnTo>
                    <a:pt x="0" y="430530"/>
                  </a:lnTo>
                  <a:lnTo>
                    <a:pt x="0" y="86106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16327" y="3989654"/>
            <a:ext cx="22396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25" dirty="0">
                <a:latin typeface="Malgun Gothic"/>
                <a:cs typeface="Malgun Gothic"/>
              </a:rPr>
              <a:t>Positional</a:t>
            </a:r>
            <a:r>
              <a:rPr sz="1900" b="1" spc="-110" dirty="0">
                <a:latin typeface="Malgun Gothic"/>
                <a:cs typeface="Malgun Gothic"/>
              </a:rPr>
              <a:t> </a:t>
            </a:r>
            <a:r>
              <a:rPr sz="1900" b="1" spc="-10" dirty="0">
                <a:latin typeface="Malgun Gothic"/>
                <a:cs typeface="Malgun Gothic"/>
              </a:rPr>
              <a:t>Encoding</a:t>
            </a:r>
            <a:endParaRPr sz="19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783770" y="3954970"/>
            <a:ext cx="420370" cy="420370"/>
            <a:chOff x="5783770" y="3954970"/>
            <a:chExt cx="420370" cy="420370"/>
          </a:xfrm>
        </p:grpSpPr>
        <p:sp>
          <p:nvSpPr>
            <p:cNvPr id="18" name="object 18"/>
            <p:cNvSpPr/>
            <p:nvPr/>
          </p:nvSpPr>
          <p:spPr>
            <a:xfrm>
              <a:off x="5798058" y="3969258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5">
                  <a:moveTo>
                    <a:pt x="195833" y="0"/>
                  </a:moveTo>
                  <a:lnTo>
                    <a:pt x="150915" y="5169"/>
                  </a:lnTo>
                  <a:lnTo>
                    <a:pt x="109690" y="19896"/>
                  </a:lnTo>
                  <a:lnTo>
                    <a:pt x="73329" y="43007"/>
                  </a:lnTo>
                  <a:lnTo>
                    <a:pt x="43007" y="73329"/>
                  </a:lnTo>
                  <a:lnTo>
                    <a:pt x="19896" y="109690"/>
                  </a:lnTo>
                  <a:lnTo>
                    <a:pt x="5169" y="150915"/>
                  </a:lnTo>
                  <a:lnTo>
                    <a:pt x="0" y="195834"/>
                  </a:lnTo>
                  <a:lnTo>
                    <a:pt x="5169" y="240752"/>
                  </a:lnTo>
                  <a:lnTo>
                    <a:pt x="19896" y="281977"/>
                  </a:lnTo>
                  <a:lnTo>
                    <a:pt x="43007" y="318338"/>
                  </a:lnTo>
                  <a:lnTo>
                    <a:pt x="73329" y="348660"/>
                  </a:lnTo>
                  <a:lnTo>
                    <a:pt x="109690" y="371771"/>
                  </a:lnTo>
                  <a:lnTo>
                    <a:pt x="150915" y="386498"/>
                  </a:lnTo>
                  <a:lnTo>
                    <a:pt x="195833" y="391668"/>
                  </a:lnTo>
                  <a:lnTo>
                    <a:pt x="240752" y="386498"/>
                  </a:lnTo>
                  <a:lnTo>
                    <a:pt x="281977" y="371771"/>
                  </a:lnTo>
                  <a:lnTo>
                    <a:pt x="318338" y="348660"/>
                  </a:lnTo>
                  <a:lnTo>
                    <a:pt x="348660" y="318338"/>
                  </a:lnTo>
                  <a:lnTo>
                    <a:pt x="371771" y="281977"/>
                  </a:lnTo>
                  <a:lnTo>
                    <a:pt x="386498" y="240752"/>
                  </a:lnTo>
                  <a:lnTo>
                    <a:pt x="391667" y="195834"/>
                  </a:lnTo>
                  <a:lnTo>
                    <a:pt x="386498" y="150915"/>
                  </a:lnTo>
                  <a:lnTo>
                    <a:pt x="371771" y="109690"/>
                  </a:lnTo>
                  <a:lnTo>
                    <a:pt x="348660" y="73329"/>
                  </a:lnTo>
                  <a:lnTo>
                    <a:pt x="318338" y="43007"/>
                  </a:lnTo>
                  <a:lnTo>
                    <a:pt x="281977" y="19896"/>
                  </a:lnTo>
                  <a:lnTo>
                    <a:pt x="240752" y="5169"/>
                  </a:lnTo>
                  <a:lnTo>
                    <a:pt x="19583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98058" y="3969258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5">
                  <a:moveTo>
                    <a:pt x="0" y="195834"/>
                  </a:moveTo>
                  <a:lnTo>
                    <a:pt x="5169" y="150915"/>
                  </a:lnTo>
                  <a:lnTo>
                    <a:pt x="19896" y="109690"/>
                  </a:lnTo>
                  <a:lnTo>
                    <a:pt x="43007" y="73329"/>
                  </a:lnTo>
                  <a:lnTo>
                    <a:pt x="73329" y="43007"/>
                  </a:lnTo>
                  <a:lnTo>
                    <a:pt x="109690" y="19896"/>
                  </a:lnTo>
                  <a:lnTo>
                    <a:pt x="150915" y="5169"/>
                  </a:lnTo>
                  <a:lnTo>
                    <a:pt x="195833" y="0"/>
                  </a:lnTo>
                  <a:lnTo>
                    <a:pt x="240752" y="5169"/>
                  </a:lnTo>
                  <a:lnTo>
                    <a:pt x="281977" y="19896"/>
                  </a:lnTo>
                  <a:lnTo>
                    <a:pt x="318338" y="43007"/>
                  </a:lnTo>
                  <a:lnTo>
                    <a:pt x="348660" y="73329"/>
                  </a:lnTo>
                  <a:lnTo>
                    <a:pt x="371771" y="109690"/>
                  </a:lnTo>
                  <a:lnTo>
                    <a:pt x="386498" y="150915"/>
                  </a:lnTo>
                  <a:lnTo>
                    <a:pt x="391667" y="195834"/>
                  </a:lnTo>
                  <a:lnTo>
                    <a:pt x="386498" y="240752"/>
                  </a:lnTo>
                  <a:lnTo>
                    <a:pt x="371771" y="281977"/>
                  </a:lnTo>
                  <a:lnTo>
                    <a:pt x="348660" y="318338"/>
                  </a:lnTo>
                  <a:lnTo>
                    <a:pt x="318338" y="348660"/>
                  </a:lnTo>
                  <a:lnTo>
                    <a:pt x="281977" y="371771"/>
                  </a:lnTo>
                  <a:lnTo>
                    <a:pt x="240752" y="386498"/>
                  </a:lnTo>
                  <a:lnTo>
                    <a:pt x="195833" y="391668"/>
                  </a:lnTo>
                  <a:lnTo>
                    <a:pt x="150915" y="386498"/>
                  </a:lnTo>
                  <a:lnTo>
                    <a:pt x="109690" y="371771"/>
                  </a:lnTo>
                  <a:lnTo>
                    <a:pt x="73329" y="348660"/>
                  </a:lnTo>
                  <a:lnTo>
                    <a:pt x="43007" y="318338"/>
                  </a:lnTo>
                  <a:lnTo>
                    <a:pt x="19896" y="281977"/>
                  </a:lnTo>
                  <a:lnTo>
                    <a:pt x="5169" y="240752"/>
                  </a:lnTo>
                  <a:lnTo>
                    <a:pt x="0" y="19583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00673" y="3972890"/>
            <a:ext cx="18605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310" dirty="0">
                <a:latin typeface="Malgun Gothic"/>
                <a:cs typeface="Malgun Gothic"/>
              </a:rPr>
              <a:t>+</a:t>
            </a:r>
            <a:endParaRPr sz="2100">
              <a:latin typeface="Malgun Gothic"/>
              <a:cs typeface="Malgun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36326" y="2895600"/>
            <a:ext cx="3715385" cy="1332230"/>
            <a:chOff x="4136326" y="2891218"/>
            <a:chExt cx="3715385" cy="1332230"/>
          </a:xfrm>
        </p:grpSpPr>
        <p:sp>
          <p:nvSpPr>
            <p:cNvPr id="22" name="object 22"/>
            <p:cNvSpPr/>
            <p:nvPr/>
          </p:nvSpPr>
          <p:spPr>
            <a:xfrm>
              <a:off x="4534662" y="4108703"/>
              <a:ext cx="1262380" cy="114300"/>
            </a:xfrm>
            <a:custGeom>
              <a:avLst/>
              <a:gdLst/>
              <a:ahLst/>
              <a:cxnLst/>
              <a:rect l="l" t="t" r="r" b="b"/>
              <a:pathLst>
                <a:path w="1262379" h="114300">
                  <a:moveTo>
                    <a:pt x="1147952" y="0"/>
                  </a:moveTo>
                  <a:lnTo>
                    <a:pt x="1147952" y="114300"/>
                  </a:lnTo>
                  <a:lnTo>
                    <a:pt x="1224152" y="76200"/>
                  </a:lnTo>
                  <a:lnTo>
                    <a:pt x="1167002" y="76200"/>
                  </a:lnTo>
                  <a:lnTo>
                    <a:pt x="1167002" y="38100"/>
                  </a:lnTo>
                  <a:lnTo>
                    <a:pt x="1224152" y="38100"/>
                  </a:lnTo>
                  <a:lnTo>
                    <a:pt x="1147952" y="0"/>
                  </a:lnTo>
                  <a:close/>
                </a:path>
                <a:path w="1262379" h="114300">
                  <a:moveTo>
                    <a:pt x="1147952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147952" y="76200"/>
                  </a:lnTo>
                  <a:lnTo>
                    <a:pt x="1147952" y="38100"/>
                  </a:lnTo>
                  <a:close/>
                </a:path>
                <a:path w="1262379" h="114300">
                  <a:moveTo>
                    <a:pt x="1224152" y="38100"/>
                  </a:moveTo>
                  <a:lnTo>
                    <a:pt x="1167002" y="38100"/>
                  </a:lnTo>
                  <a:lnTo>
                    <a:pt x="1167002" y="76200"/>
                  </a:lnTo>
                  <a:lnTo>
                    <a:pt x="1224152" y="76200"/>
                  </a:lnTo>
                  <a:lnTo>
                    <a:pt x="1262252" y="57150"/>
                  </a:lnTo>
                  <a:lnTo>
                    <a:pt x="1224152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50614" y="2905505"/>
              <a:ext cx="3686810" cy="568960"/>
            </a:xfrm>
            <a:custGeom>
              <a:avLst/>
              <a:gdLst/>
              <a:ahLst/>
              <a:cxnLst/>
              <a:rect l="l" t="t" r="r" b="b"/>
              <a:pathLst>
                <a:path w="3686809" h="568960">
                  <a:moveTo>
                    <a:pt x="3591814" y="0"/>
                  </a:moveTo>
                  <a:lnTo>
                    <a:pt x="94741" y="0"/>
                  </a:lnTo>
                  <a:lnTo>
                    <a:pt x="57864" y="7445"/>
                  </a:lnTo>
                  <a:lnTo>
                    <a:pt x="27749" y="27749"/>
                  </a:lnTo>
                  <a:lnTo>
                    <a:pt x="7445" y="57864"/>
                  </a:lnTo>
                  <a:lnTo>
                    <a:pt x="0" y="94742"/>
                  </a:lnTo>
                  <a:lnTo>
                    <a:pt x="0" y="473710"/>
                  </a:lnTo>
                  <a:lnTo>
                    <a:pt x="7445" y="510587"/>
                  </a:lnTo>
                  <a:lnTo>
                    <a:pt x="27749" y="540702"/>
                  </a:lnTo>
                  <a:lnTo>
                    <a:pt x="57864" y="561006"/>
                  </a:lnTo>
                  <a:lnTo>
                    <a:pt x="94741" y="568452"/>
                  </a:lnTo>
                  <a:lnTo>
                    <a:pt x="3591814" y="568452"/>
                  </a:lnTo>
                  <a:lnTo>
                    <a:pt x="3628691" y="561006"/>
                  </a:lnTo>
                  <a:lnTo>
                    <a:pt x="3658806" y="540702"/>
                  </a:lnTo>
                  <a:lnTo>
                    <a:pt x="3679110" y="510587"/>
                  </a:lnTo>
                  <a:lnTo>
                    <a:pt x="3686556" y="473710"/>
                  </a:lnTo>
                  <a:lnTo>
                    <a:pt x="3686556" y="94742"/>
                  </a:lnTo>
                  <a:lnTo>
                    <a:pt x="3679110" y="57864"/>
                  </a:lnTo>
                  <a:lnTo>
                    <a:pt x="3658806" y="27749"/>
                  </a:lnTo>
                  <a:lnTo>
                    <a:pt x="3628691" y="7445"/>
                  </a:lnTo>
                  <a:lnTo>
                    <a:pt x="359181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50614" y="2905505"/>
              <a:ext cx="3686810" cy="568960"/>
            </a:xfrm>
            <a:custGeom>
              <a:avLst/>
              <a:gdLst/>
              <a:ahLst/>
              <a:cxnLst/>
              <a:rect l="l" t="t" r="r" b="b"/>
              <a:pathLst>
                <a:path w="3686809" h="568960">
                  <a:moveTo>
                    <a:pt x="0" y="94742"/>
                  </a:moveTo>
                  <a:lnTo>
                    <a:pt x="7445" y="57864"/>
                  </a:lnTo>
                  <a:lnTo>
                    <a:pt x="27749" y="27749"/>
                  </a:lnTo>
                  <a:lnTo>
                    <a:pt x="57864" y="7445"/>
                  </a:lnTo>
                  <a:lnTo>
                    <a:pt x="94741" y="0"/>
                  </a:lnTo>
                  <a:lnTo>
                    <a:pt x="3591814" y="0"/>
                  </a:lnTo>
                  <a:lnTo>
                    <a:pt x="3628691" y="7445"/>
                  </a:lnTo>
                  <a:lnTo>
                    <a:pt x="3658806" y="27749"/>
                  </a:lnTo>
                  <a:lnTo>
                    <a:pt x="3679110" y="57864"/>
                  </a:lnTo>
                  <a:lnTo>
                    <a:pt x="3686556" y="94742"/>
                  </a:lnTo>
                  <a:lnTo>
                    <a:pt x="3686556" y="473710"/>
                  </a:lnTo>
                  <a:lnTo>
                    <a:pt x="3679110" y="510587"/>
                  </a:lnTo>
                  <a:lnTo>
                    <a:pt x="3658806" y="540702"/>
                  </a:lnTo>
                  <a:lnTo>
                    <a:pt x="3628691" y="561006"/>
                  </a:lnTo>
                  <a:lnTo>
                    <a:pt x="3591814" y="568452"/>
                  </a:lnTo>
                  <a:lnTo>
                    <a:pt x="94741" y="568452"/>
                  </a:lnTo>
                  <a:lnTo>
                    <a:pt x="57864" y="561006"/>
                  </a:lnTo>
                  <a:lnTo>
                    <a:pt x="27749" y="540702"/>
                  </a:lnTo>
                  <a:lnTo>
                    <a:pt x="7445" y="510587"/>
                  </a:lnTo>
                  <a:lnTo>
                    <a:pt x="0" y="473710"/>
                  </a:lnTo>
                  <a:lnTo>
                    <a:pt x="0" y="9474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35980" y="3473957"/>
              <a:ext cx="114300" cy="495934"/>
            </a:xfrm>
            <a:custGeom>
              <a:avLst/>
              <a:gdLst/>
              <a:ahLst/>
              <a:cxnLst/>
              <a:rect l="l" t="t" r="r" b="b"/>
              <a:pathLst>
                <a:path w="114300" h="495935">
                  <a:moveTo>
                    <a:pt x="76200" y="95250"/>
                  </a:moveTo>
                  <a:lnTo>
                    <a:pt x="38100" y="95250"/>
                  </a:lnTo>
                  <a:lnTo>
                    <a:pt x="38100" y="495934"/>
                  </a:lnTo>
                  <a:lnTo>
                    <a:pt x="76200" y="495934"/>
                  </a:lnTo>
                  <a:lnTo>
                    <a:pt x="76200" y="95250"/>
                  </a:lnTo>
                  <a:close/>
                </a:path>
                <a:path w="114300" h="49593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495935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136326" y="2054542"/>
            <a:ext cx="3715385" cy="597535"/>
            <a:chOff x="4136326" y="2054542"/>
            <a:chExt cx="3715385" cy="597535"/>
          </a:xfrm>
        </p:grpSpPr>
        <p:sp>
          <p:nvSpPr>
            <p:cNvPr id="27" name="object 27"/>
            <p:cNvSpPr/>
            <p:nvPr/>
          </p:nvSpPr>
          <p:spPr>
            <a:xfrm>
              <a:off x="4150614" y="2068829"/>
              <a:ext cx="3686810" cy="568960"/>
            </a:xfrm>
            <a:custGeom>
              <a:avLst/>
              <a:gdLst/>
              <a:ahLst/>
              <a:cxnLst/>
              <a:rect l="l" t="t" r="r" b="b"/>
              <a:pathLst>
                <a:path w="3686809" h="568960">
                  <a:moveTo>
                    <a:pt x="3591814" y="0"/>
                  </a:moveTo>
                  <a:lnTo>
                    <a:pt x="94741" y="0"/>
                  </a:lnTo>
                  <a:lnTo>
                    <a:pt x="57864" y="7445"/>
                  </a:lnTo>
                  <a:lnTo>
                    <a:pt x="27749" y="27749"/>
                  </a:lnTo>
                  <a:lnTo>
                    <a:pt x="7445" y="57864"/>
                  </a:lnTo>
                  <a:lnTo>
                    <a:pt x="0" y="94742"/>
                  </a:lnTo>
                  <a:lnTo>
                    <a:pt x="0" y="473710"/>
                  </a:lnTo>
                  <a:lnTo>
                    <a:pt x="7445" y="510587"/>
                  </a:lnTo>
                  <a:lnTo>
                    <a:pt x="27749" y="540702"/>
                  </a:lnTo>
                  <a:lnTo>
                    <a:pt x="57864" y="561006"/>
                  </a:lnTo>
                  <a:lnTo>
                    <a:pt x="94741" y="568452"/>
                  </a:lnTo>
                  <a:lnTo>
                    <a:pt x="3591814" y="568452"/>
                  </a:lnTo>
                  <a:lnTo>
                    <a:pt x="3628691" y="561006"/>
                  </a:lnTo>
                  <a:lnTo>
                    <a:pt x="3658806" y="540702"/>
                  </a:lnTo>
                  <a:lnTo>
                    <a:pt x="3679110" y="510587"/>
                  </a:lnTo>
                  <a:lnTo>
                    <a:pt x="3686556" y="473710"/>
                  </a:lnTo>
                  <a:lnTo>
                    <a:pt x="3686556" y="94742"/>
                  </a:lnTo>
                  <a:lnTo>
                    <a:pt x="3679110" y="57864"/>
                  </a:lnTo>
                  <a:lnTo>
                    <a:pt x="3658806" y="27749"/>
                  </a:lnTo>
                  <a:lnTo>
                    <a:pt x="3628691" y="7445"/>
                  </a:lnTo>
                  <a:lnTo>
                    <a:pt x="359181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50614" y="2068829"/>
              <a:ext cx="3686810" cy="568960"/>
            </a:xfrm>
            <a:custGeom>
              <a:avLst/>
              <a:gdLst/>
              <a:ahLst/>
              <a:cxnLst/>
              <a:rect l="l" t="t" r="r" b="b"/>
              <a:pathLst>
                <a:path w="3686809" h="568960">
                  <a:moveTo>
                    <a:pt x="0" y="94742"/>
                  </a:moveTo>
                  <a:lnTo>
                    <a:pt x="7445" y="57864"/>
                  </a:lnTo>
                  <a:lnTo>
                    <a:pt x="27749" y="27749"/>
                  </a:lnTo>
                  <a:lnTo>
                    <a:pt x="57864" y="7445"/>
                  </a:lnTo>
                  <a:lnTo>
                    <a:pt x="94741" y="0"/>
                  </a:lnTo>
                  <a:lnTo>
                    <a:pt x="3591814" y="0"/>
                  </a:lnTo>
                  <a:lnTo>
                    <a:pt x="3628691" y="7445"/>
                  </a:lnTo>
                  <a:lnTo>
                    <a:pt x="3658806" y="27749"/>
                  </a:lnTo>
                  <a:lnTo>
                    <a:pt x="3679110" y="57864"/>
                  </a:lnTo>
                  <a:lnTo>
                    <a:pt x="3686556" y="94742"/>
                  </a:lnTo>
                  <a:lnTo>
                    <a:pt x="3686556" y="473710"/>
                  </a:lnTo>
                  <a:lnTo>
                    <a:pt x="3679110" y="510587"/>
                  </a:lnTo>
                  <a:lnTo>
                    <a:pt x="3658806" y="540702"/>
                  </a:lnTo>
                  <a:lnTo>
                    <a:pt x="3628691" y="561006"/>
                  </a:lnTo>
                  <a:lnTo>
                    <a:pt x="3591814" y="568452"/>
                  </a:lnTo>
                  <a:lnTo>
                    <a:pt x="94741" y="568452"/>
                  </a:lnTo>
                  <a:lnTo>
                    <a:pt x="57864" y="561006"/>
                  </a:lnTo>
                  <a:lnTo>
                    <a:pt x="27749" y="540702"/>
                  </a:lnTo>
                  <a:lnTo>
                    <a:pt x="7445" y="510587"/>
                  </a:lnTo>
                  <a:lnTo>
                    <a:pt x="0" y="473710"/>
                  </a:lnTo>
                  <a:lnTo>
                    <a:pt x="0" y="9474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21893" y="1451229"/>
            <a:ext cx="7570470" cy="7354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5" dirty="0">
                <a:latin typeface="Malgun Gothic"/>
                <a:cs typeface="Malgun Gothic"/>
              </a:rPr>
              <a:t>성능</a:t>
            </a:r>
            <a:r>
              <a:rPr sz="2200" spc="-19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향상을</a:t>
            </a:r>
            <a:r>
              <a:rPr sz="2200" spc="-19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위해</a:t>
            </a:r>
            <a:r>
              <a:rPr sz="2200" spc="-19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잔여</a:t>
            </a:r>
            <a:r>
              <a:rPr sz="2200" b="1" spc="-190" dirty="0">
                <a:latin typeface="Malgun Gothic"/>
                <a:cs typeface="Malgun Gothic"/>
              </a:rPr>
              <a:t> </a:t>
            </a:r>
            <a:r>
              <a:rPr sz="2200" b="1" spc="-65" dirty="0">
                <a:latin typeface="Malgun Gothic"/>
                <a:cs typeface="Malgun Gothic"/>
              </a:rPr>
              <a:t>학습(Residual</a:t>
            </a:r>
            <a:r>
              <a:rPr sz="2200" b="1" spc="-145" dirty="0">
                <a:latin typeface="Malgun Gothic"/>
                <a:cs typeface="Malgun Gothic"/>
              </a:rPr>
              <a:t> </a:t>
            </a:r>
            <a:r>
              <a:rPr sz="2200" b="1" spc="-40" dirty="0">
                <a:latin typeface="Malgun Gothic"/>
                <a:cs typeface="Malgun Gothic"/>
              </a:rPr>
              <a:t>Learning)</a:t>
            </a:r>
            <a:r>
              <a:rPr sz="2200" spc="-40" dirty="0">
                <a:latin typeface="Malgun Gothic"/>
                <a:cs typeface="Malgun Gothic"/>
              </a:rPr>
              <a:t>을</a:t>
            </a:r>
            <a:r>
              <a:rPr sz="2200" spc="-185" dirty="0">
                <a:latin typeface="Malgun Gothic"/>
                <a:cs typeface="Malgun Gothic"/>
              </a:rPr>
              <a:t> </a:t>
            </a:r>
            <a:r>
              <a:rPr sz="2200" spc="-90" dirty="0">
                <a:latin typeface="Malgun Gothic"/>
                <a:cs typeface="Malgun Gothic"/>
              </a:rPr>
              <a:t>사용합니다.</a:t>
            </a:r>
            <a:endParaRPr sz="2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70884" y="2296667"/>
            <a:ext cx="2279650" cy="1673860"/>
          </a:xfrm>
          <a:custGeom>
            <a:avLst/>
            <a:gdLst/>
            <a:ahLst/>
            <a:cxnLst/>
            <a:rect l="l" t="t" r="r" b="b"/>
            <a:pathLst>
              <a:path w="2279650" h="1673860">
                <a:moveTo>
                  <a:pt x="2241931" y="1445387"/>
                </a:moveTo>
                <a:lnTo>
                  <a:pt x="38100" y="1445387"/>
                </a:lnTo>
                <a:lnTo>
                  <a:pt x="38100" y="76200"/>
                </a:lnTo>
                <a:lnTo>
                  <a:pt x="265430" y="76200"/>
                </a:lnTo>
                <a:lnTo>
                  <a:pt x="265430" y="114300"/>
                </a:lnTo>
                <a:lnTo>
                  <a:pt x="341630" y="76200"/>
                </a:lnTo>
                <a:lnTo>
                  <a:pt x="379730" y="57150"/>
                </a:lnTo>
                <a:lnTo>
                  <a:pt x="341630" y="38100"/>
                </a:lnTo>
                <a:lnTo>
                  <a:pt x="265430" y="0"/>
                </a:lnTo>
                <a:lnTo>
                  <a:pt x="265430" y="38100"/>
                </a:lnTo>
                <a:lnTo>
                  <a:pt x="0" y="38100"/>
                </a:lnTo>
                <a:lnTo>
                  <a:pt x="0" y="1483487"/>
                </a:lnTo>
                <a:lnTo>
                  <a:pt x="2203831" y="1483487"/>
                </a:lnTo>
                <a:lnTo>
                  <a:pt x="2203831" y="1673352"/>
                </a:lnTo>
                <a:lnTo>
                  <a:pt x="2241931" y="1673352"/>
                </a:lnTo>
                <a:lnTo>
                  <a:pt x="2241931" y="1483487"/>
                </a:lnTo>
                <a:lnTo>
                  <a:pt x="2241931" y="1445387"/>
                </a:lnTo>
                <a:close/>
              </a:path>
              <a:path w="2279650" h="1673860">
                <a:moveTo>
                  <a:pt x="2279396" y="454914"/>
                </a:moveTo>
                <a:lnTo>
                  <a:pt x="2269871" y="435864"/>
                </a:lnTo>
                <a:lnTo>
                  <a:pt x="2222246" y="340614"/>
                </a:lnTo>
                <a:lnTo>
                  <a:pt x="2165096" y="454914"/>
                </a:lnTo>
                <a:lnTo>
                  <a:pt x="2203196" y="454914"/>
                </a:lnTo>
                <a:lnTo>
                  <a:pt x="2203196" y="608838"/>
                </a:lnTo>
                <a:lnTo>
                  <a:pt x="2241296" y="608838"/>
                </a:lnTo>
                <a:lnTo>
                  <a:pt x="2241296" y="454914"/>
                </a:lnTo>
                <a:lnTo>
                  <a:pt x="2279396" y="4549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45C14D73-881E-4653-BAC4-062BFD310099}"/>
              </a:ext>
            </a:extLst>
          </p:cNvPr>
          <p:cNvSpPr txBox="1"/>
          <p:nvPr/>
        </p:nvSpPr>
        <p:spPr>
          <a:xfrm>
            <a:off x="4553839" y="3048000"/>
            <a:ext cx="287782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altLang="ko-KR" sz="2000" b="1" spc="-60" dirty="0">
                <a:latin typeface="Malgun Gothic"/>
                <a:cs typeface="Malgun Gothic"/>
              </a:rPr>
              <a:t>Multi-</a:t>
            </a:r>
            <a:r>
              <a:rPr lang="en-US" altLang="ko-KR" sz="2000" b="1" spc="-20" dirty="0">
                <a:latin typeface="Malgun Gothic"/>
                <a:cs typeface="Malgun Gothic"/>
              </a:rPr>
              <a:t>head</a:t>
            </a:r>
            <a:r>
              <a:rPr lang="en-US" altLang="ko-KR" sz="2000" b="1" spc="-180" dirty="0">
                <a:latin typeface="Malgun Gothic"/>
                <a:cs typeface="Malgun Gothic"/>
              </a:rPr>
              <a:t> </a:t>
            </a:r>
            <a:r>
              <a:rPr lang="en-US" altLang="ko-KR" sz="2000" b="1" spc="-10" dirty="0">
                <a:latin typeface="Malgun Gothic"/>
                <a:cs typeface="Malgun Gothic"/>
              </a:rPr>
              <a:t>Attention</a:t>
            </a:r>
            <a:endParaRPr lang="en-US" altLang="ko-KR" sz="2000" dirty="0">
              <a:latin typeface="Malgun Gothic"/>
              <a:cs typeface="Malgun Gothic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646AF8-88CA-42F1-95D6-6D920B63CAB9}"/>
              </a:ext>
            </a:extLst>
          </p:cNvPr>
          <p:cNvSpPr/>
          <p:nvPr/>
        </p:nvSpPr>
        <p:spPr>
          <a:xfrm>
            <a:off x="2123325" y="2160056"/>
            <a:ext cx="4675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2460" algn="ctr">
              <a:lnSpc>
                <a:spcPct val="100000"/>
              </a:lnSpc>
              <a:spcBef>
                <a:spcPts val="3015"/>
              </a:spcBef>
            </a:pPr>
            <a:r>
              <a:rPr lang="en-US" altLang="ko-KR" sz="1800" b="1" spc="-85" dirty="0">
                <a:latin typeface="Malgun Gothic"/>
                <a:cs typeface="Malgun Gothic"/>
              </a:rPr>
              <a:t>Add</a:t>
            </a:r>
            <a:r>
              <a:rPr lang="en-US" altLang="ko-KR" sz="1800" b="1" spc="-200" dirty="0">
                <a:latin typeface="Malgun Gothic"/>
                <a:cs typeface="Malgun Gothic"/>
              </a:rPr>
              <a:t> </a:t>
            </a:r>
            <a:r>
              <a:rPr lang="en-US" altLang="ko-KR" sz="1800" b="1" spc="-250" dirty="0">
                <a:latin typeface="Malgun Gothic"/>
                <a:cs typeface="Malgun Gothic"/>
              </a:rPr>
              <a:t>+</a:t>
            </a:r>
            <a:r>
              <a:rPr lang="en-US" altLang="ko-KR" sz="1800" b="1" spc="-185" dirty="0">
                <a:latin typeface="Malgun Gothic"/>
                <a:cs typeface="Malgun Gothic"/>
              </a:rPr>
              <a:t> </a:t>
            </a:r>
            <a:r>
              <a:rPr lang="en-US" altLang="ko-KR" sz="1800" b="1" spc="-20" dirty="0">
                <a:latin typeface="Malgun Gothic"/>
                <a:cs typeface="Malgun Gothic"/>
              </a:rPr>
              <a:t>Norm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0395" y="3557015"/>
            <a:ext cx="3667125" cy="2612390"/>
            <a:chOff x="7740395" y="3557015"/>
            <a:chExt cx="3667125" cy="2612390"/>
          </a:xfrm>
        </p:grpSpPr>
        <p:sp>
          <p:nvSpPr>
            <p:cNvPr id="3" name="object 3"/>
            <p:cNvSpPr/>
            <p:nvPr/>
          </p:nvSpPr>
          <p:spPr>
            <a:xfrm>
              <a:off x="7759445" y="3576065"/>
              <a:ext cx="3629025" cy="2574290"/>
            </a:xfrm>
            <a:custGeom>
              <a:avLst/>
              <a:gdLst/>
              <a:ahLst/>
              <a:cxnLst/>
              <a:rect l="l" t="t" r="r" b="b"/>
              <a:pathLst>
                <a:path w="3629025" h="2574290">
                  <a:moveTo>
                    <a:pt x="0" y="429006"/>
                  </a:moveTo>
                  <a:lnTo>
                    <a:pt x="2516" y="382252"/>
                  </a:lnTo>
                  <a:lnTo>
                    <a:pt x="9892" y="336959"/>
                  </a:lnTo>
                  <a:lnTo>
                    <a:pt x="21866" y="293388"/>
                  </a:lnTo>
                  <a:lnTo>
                    <a:pt x="38176" y="251800"/>
                  </a:lnTo>
                  <a:lnTo>
                    <a:pt x="58561" y="212456"/>
                  </a:lnTo>
                  <a:lnTo>
                    <a:pt x="82759" y="175619"/>
                  </a:lnTo>
                  <a:lnTo>
                    <a:pt x="110509" y="141550"/>
                  </a:lnTo>
                  <a:lnTo>
                    <a:pt x="141550" y="110509"/>
                  </a:lnTo>
                  <a:lnTo>
                    <a:pt x="175619" y="82759"/>
                  </a:lnTo>
                  <a:lnTo>
                    <a:pt x="212456" y="58561"/>
                  </a:lnTo>
                  <a:lnTo>
                    <a:pt x="251800" y="38176"/>
                  </a:lnTo>
                  <a:lnTo>
                    <a:pt x="293388" y="21866"/>
                  </a:lnTo>
                  <a:lnTo>
                    <a:pt x="336959" y="9892"/>
                  </a:lnTo>
                  <a:lnTo>
                    <a:pt x="382252" y="2516"/>
                  </a:lnTo>
                  <a:lnTo>
                    <a:pt x="429005" y="0"/>
                  </a:lnTo>
                  <a:lnTo>
                    <a:pt x="3199637" y="0"/>
                  </a:lnTo>
                  <a:lnTo>
                    <a:pt x="3246391" y="2516"/>
                  </a:lnTo>
                  <a:lnTo>
                    <a:pt x="3291684" y="9892"/>
                  </a:lnTo>
                  <a:lnTo>
                    <a:pt x="3335255" y="21866"/>
                  </a:lnTo>
                  <a:lnTo>
                    <a:pt x="3376843" y="38176"/>
                  </a:lnTo>
                  <a:lnTo>
                    <a:pt x="3416187" y="58561"/>
                  </a:lnTo>
                  <a:lnTo>
                    <a:pt x="3453024" y="82759"/>
                  </a:lnTo>
                  <a:lnTo>
                    <a:pt x="3487093" y="110509"/>
                  </a:lnTo>
                  <a:lnTo>
                    <a:pt x="3518134" y="141550"/>
                  </a:lnTo>
                  <a:lnTo>
                    <a:pt x="3545884" y="175619"/>
                  </a:lnTo>
                  <a:lnTo>
                    <a:pt x="3570082" y="212456"/>
                  </a:lnTo>
                  <a:lnTo>
                    <a:pt x="3590467" y="251800"/>
                  </a:lnTo>
                  <a:lnTo>
                    <a:pt x="3606777" y="293388"/>
                  </a:lnTo>
                  <a:lnTo>
                    <a:pt x="3618751" y="336959"/>
                  </a:lnTo>
                  <a:lnTo>
                    <a:pt x="3626127" y="382252"/>
                  </a:lnTo>
                  <a:lnTo>
                    <a:pt x="3628644" y="429006"/>
                  </a:lnTo>
                  <a:lnTo>
                    <a:pt x="3628644" y="2145017"/>
                  </a:lnTo>
                  <a:lnTo>
                    <a:pt x="3626127" y="2191764"/>
                  </a:lnTo>
                  <a:lnTo>
                    <a:pt x="3618751" y="2237052"/>
                  </a:lnTo>
                  <a:lnTo>
                    <a:pt x="3606777" y="2280621"/>
                  </a:lnTo>
                  <a:lnTo>
                    <a:pt x="3590467" y="2322208"/>
                  </a:lnTo>
                  <a:lnTo>
                    <a:pt x="3570082" y="2361552"/>
                  </a:lnTo>
                  <a:lnTo>
                    <a:pt x="3545884" y="2398391"/>
                  </a:lnTo>
                  <a:lnTo>
                    <a:pt x="3518134" y="2432463"/>
                  </a:lnTo>
                  <a:lnTo>
                    <a:pt x="3487093" y="2463507"/>
                  </a:lnTo>
                  <a:lnTo>
                    <a:pt x="3453024" y="2491261"/>
                  </a:lnTo>
                  <a:lnTo>
                    <a:pt x="3416187" y="2515463"/>
                  </a:lnTo>
                  <a:lnTo>
                    <a:pt x="3376843" y="2535851"/>
                  </a:lnTo>
                  <a:lnTo>
                    <a:pt x="3335255" y="2552164"/>
                  </a:lnTo>
                  <a:lnTo>
                    <a:pt x="3291684" y="2564140"/>
                  </a:lnTo>
                  <a:lnTo>
                    <a:pt x="3246391" y="2571518"/>
                  </a:lnTo>
                  <a:lnTo>
                    <a:pt x="3199637" y="2574036"/>
                  </a:lnTo>
                  <a:lnTo>
                    <a:pt x="429005" y="2574036"/>
                  </a:lnTo>
                  <a:lnTo>
                    <a:pt x="382252" y="2571518"/>
                  </a:lnTo>
                  <a:lnTo>
                    <a:pt x="336959" y="2564140"/>
                  </a:lnTo>
                  <a:lnTo>
                    <a:pt x="293388" y="2552164"/>
                  </a:lnTo>
                  <a:lnTo>
                    <a:pt x="251800" y="2535851"/>
                  </a:lnTo>
                  <a:lnTo>
                    <a:pt x="212456" y="2515463"/>
                  </a:lnTo>
                  <a:lnTo>
                    <a:pt x="175619" y="2491261"/>
                  </a:lnTo>
                  <a:lnTo>
                    <a:pt x="141550" y="2463507"/>
                  </a:lnTo>
                  <a:lnTo>
                    <a:pt x="110509" y="2432463"/>
                  </a:lnTo>
                  <a:lnTo>
                    <a:pt x="82759" y="2398391"/>
                  </a:lnTo>
                  <a:lnTo>
                    <a:pt x="58561" y="2361552"/>
                  </a:lnTo>
                  <a:lnTo>
                    <a:pt x="38176" y="2322208"/>
                  </a:lnTo>
                  <a:lnTo>
                    <a:pt x="21866" y="2280621"/>
                  </a:lnTo>
                  <a:lnTo>
                    <a:pt x="9892" y="2237052"/>
                  </a:lnTo>
                  <a:lnTo>
                    <a:pt x="2516" y="2191764"/>
                  </a:lnTo>
                  <a:lnTo>
                    <a:pt x="0" y="2145017"/>
                  </a:lnTo>
                  <a:lnTo>
                    <a:pt x="0" y="429006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47125" y="5467349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2588005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30"/>
                  </a:lnTo>
                  <a:lnTo>
                    <a:pt x="5371" y="368223"/>
                  </a:lnTo>
                  <a:lnTo>
                    <a:pt x="20018" y="389942"/>
                  </a:lnTo>
                  <a:lnTo>
                    <a:pt x="41737" y="404586"/>
                  </a:lnTo>
                  <a:lnTo>
                    <a:pt x="68325" y="409956"/>
                  </a:lnTo>
                  <a:lnTo>
                    <a:pt x="2588005" y="409956"/>
                  </a:lnTo>
                  <a:lnTo>
                    <a:pt x="2614594" y="404586"/>
                  </a:lnTo>
                  <a:lnTo>
                    <a:pt x="2636313" y="389942"/>
                  </a:lnTo>
                  <a:lnTo>
                    <a:pt x="2650960" y="368223"/>
                  </a:lnTo>
                  <a:lnTo>
                    <a:pt x="2656331" y="341630"/>
                  </a:lnTo>
                  <a:lnTo>
                    <a:pt x="2656331" y="68325"/>
                  </a:lnTo>
                  <a:lnTo>
                    <a:pt x="2650960" y="41737"/>
                  </a:lnTo>
                  <a:lnTo>
                    <a:pt x="2636313" y="20018"/>
                  </a:lnTo>
                  <a:lnTo>
                    <a:pt x="2614594" y="5371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47125" y="5467349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2588005" y="0"/>
                  </a:lnTo>
                  <a:lnTo>
                    <a:pt x="2614594" y="5371"/>
                  </a:lnTo>
                  <a:lnTo>
                    <a:pt x="2636313" y="20018"/>
                  </a:lnTo>
                  <a:lnTo>
                    <a:pt x="2650960" y="41737"/>
                  </a:lnTo>
                  <a:lnTo>
                    <a:pt x="2656331" y="68325"/>
                  </a:lnTo>
                  <a:lnTo>
                    <a:pt x="2656331" y="341630"/>
                  </a:lnTo>
                  <a:lnTo>
                    <a:pt x="2650960" y="368223"/>
                  </a:lnTo>
                  <a:lnTo>
                    <a:pt x="2636313" y="389942"/>
                  </a:lnTo>
                  <a:lnTo>
                    <a:pt x="2614594" y="404586"/>
                  </a:lnTo>
                  <a:lnTo>
                    <a:pt x="2588005" y="409956"/>
                  </a:lnTo>
                  <a:lnTo>
                    <a:pt x="68325" y="409956"/>
                  </a:lnTo>
                  <a:lnTo>
                    <a:pt x="41737" y="404586"/>
                  </a:lnTo>
                  <a:lnTo>
                    <a:pt x="20018" y="389942"/>
                  </a:lnTo>
                  <a:lnTo>
                    <a:pt x="5371" y="368223"/>
                  </a:lnTo>
                  <a:lnTo>
                    <a:pt x="0" y="341630"/>
                  </a:lnTo>
                  <a:lnTo>
                    <a:pt x="0" y="683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47125" y="4911089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2588259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8" y="19938"/>
                  </a:lnTo>
                  <a:lnTo>
                    <a:pt x="5349" y="41576"/>
                  </a:lnTo>
                  <a:lnTo>
                    <a:pt x="0" y="68072"/>
                  </a:lnTo>
                  <a:lnTo>
                    <a:pt x="0" y="340360"/>
                  </a:lnTo>
                  <a:lnTo>
                    <a:pt x="5349" y="366855"/>
                  </a:lnTo>
                  <a:lnTo>
                    <a:pt x="19938" y="388493"/>
                  </a:lnTo>
                  <a:lnTo>
                    <a:pt x="41576" y="403082"/>
                  </a:lnTo>
                  <a:lnTo>
                    <a:pt x="68072" y="408432"/>
                  </a:lnTo>
                  <a:lnTo>
                    <a:pt x="2588259" y="408432"/>
                  </a:lnTo>
                  <a:lnTo>
                    <a:pt x="2614755" y="403082"/>
                  </a:lnTo>
                  <a:lnTo>
                    <a:pt x="2636393" y="388493"/>
                  </a:lnTo>
                  <a:lnTo>
                    <a:pt x="2650982" y="366855"/>
                  </a:lnTo>
                  <a:lnTo>
                    <a:pt x="2656331" y="340360"/>
                  </a:lnTo>
                  <a:lnTo>
                    <a:pt x="2656331" y="68072"/>
                  </a:lnTo>
                  <a:lnTo>
                    <a:pt x="2650982" y="41576"/>
                  </a:lnTo>
                  <a:lnTo>
                    <a:pt x="2636393" y="19939"/>
                  </a:lnTo>
                  <a:lnTo>
                    <a:pt x="2614755" y="5349"/>
                  </a:lnTo>
                  <a:lnTo>
                    <a:pt x="2588259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47125" y="4911089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0" y="68072"/>
                  </a:moveTo>
                  <a:lnTo>
                    <a:pt x="5349" y="41576"/>
                  </a:lnTo>
                  <a:lnTo>
                    <a:pt x="19938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2588259" y="0"/>
                  </a:lnTo>
                  <a:lnTo>
                    <a:pt x="2614755" y="5349"/>
                  </a:lnTo>
                  <a:lnTo>
                    <a:pt x="2636393" y="19939"/>
                  </a:lnTo>
                  <a:lnTo>
                    <a:pt x="2650982" y="41576"/>
                  </a:lnTo>
                  <a:lnTo>
                    <a:pt x="2656331" y="68072"/>
                  </a:lnTo>
                  <a:lnTo>
                    <a:pt x="2656331" y="340360"/>
                  </a:lnTo>
                  <a:lnTo>
                    <a:pt x="2650982" y="366855"/>
                  </a:lnTo>
                  <a:lnTo>
                    <a:pt x="2636393" y="388493"/>
                  </a:lnTo>
                  <a:lnTo>
                    <a:pt x="2614755" y="403082"/>
                  </a:lnTo>
                  <a:lnTo>
                    <a:pt x="2588259" y="408432"/>
                  </a:lnTo>
                  <a:lnTo>
                    <a:pt x="68072" y="408432"/>
                  </a:lnTo>
                  <a:lnTo>
                    <a:pt x="41576" y="403082"/>
                  </a:lnTo>
                  <a:lnTo>
                    <a:pt x="19938" y="388493"/>
                  </a:lnTo>
                  <a:lnTo>
                    <a:pt x="5349" y="366855"/>
                  </a:lnTo>
                  <a:lnTo>
                    <a:pt x="0" y="340360"/>
                  </a:lnTo>
                  <a:lnTo>
                    <a:pt x="0" y="6807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9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40" dirty="0">
                <a:solidFill>
                  <a:srgbClr val="FFFFFF"/>
                </a:solidFill>
              </a:rPr>
              <a:t>원리: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인코더(Encoder)</a:t>
            </a:r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1893" y="1451229"/>
            <a:ext cx="77196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55" dirty="0">
                <a:latin typeface="Malgun Gothic"/>
                <a:cs typeface="Malgun Gothic"/>
              </a:rPr>
              <a:t>어텐션(Attention)과</a:t>
            </a:r>
            <a:r>
              <a:rPr sz="2200" spc="-160" dirty="0">
                <a:latin typeface="Malgun Gothic"/>
                <a:cs typeface="Malgun Gothic"/>
              </a:rPr>
              <a:t> </a:t>
            </a:r>
            <a:r>
              <a:rPr sz="2200" spc="-50" dirty="0">
                <a:latin typeface="Malgun Gothic"/>
                <a:cs typeface="Malgun Gothic"/>
              </a:rPr>
              <a:t>정규화(Normalization)</a:t>
            </a:r>
            <a:r>
              <a:rPr sz="2200" spc="-14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과정을</a:t>
            </a:r>
            <a:r>
              <a:rPr sz="2200" spc="-150" dirty="0">
                <a:latin typeface="Malgun Gothic"/>
                <a:cs typeface="Malgun Gothic"/>
              </a:rPr>
              <a:t> </a:t>
            </a:r>
            <a:r>
              <a:rPr sz="2200" spc="-105" dirty="0">
                <a:latin typeface="Malgun Gothic"/>
                <a:cs typeface="Malgun Gothic"/>
              </a:rPr>
              <a:t>반복합니다.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9093" y="1953844"/>
            <a:ext cx="53054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sz="2200" b="1" spc="-220" dirty="0">
                <a:latin typeface="Malgun Gothic"/>
                <a:cs typeface="Malgun Gothic"/>
              </a:rPr>
              <a:t>각</a:t>
            </a:r>
            <a:r>
              <a:rPr sz="2200" b="1" spc="-225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레이어는</a:t>
            </a:r>
            <a:r>
              <a:rPr sz="2200" b="1" spc="-225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서로</a:t>
            </a:r>
            <a:r>
              <a:rPr sz="2200" b="1" spc="-225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다른</a:t>
            </a:r>
            <a:r>
              <a:rPr sz="2200" b="1" spc="-225" dirty="0">
                <a:latin typeface="Malgun Gothic"/>
                <a:cs typeface="Malgun Gothic"/>
              </a:rPr>
              <a:t> 파라미터</a:t>
            </a:r>
            <a:r>
              <a:rPr sz="2200" spc="-225" dirty="0">
                <a:latin typeface="Malgun Gothic"/>
                <a:cs typeface="Malgun Gothic"/>
              </a:rPr>
              <a:t>를</a:t>
            </a:r>
            <a:r>
              <a:rPr sz="2200" spc="-220" dirty="0">
                <a:latin typeface="Malgun Gothic"/>
                <a:cs typeface="Malgun Gothic"/>
              </a:rPr>
              <a:t> </a:t>
            </a:r>
            <a:r>
              <a:rPr sz="2200" spc="-80" dirty="0">
                <a:latin typeface="Malgun Gothic"/>
                <a:cs typeface="Malgun Gothic"/>
              </a:rPr>
              <a:t>가집니다.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92388" y="4982717"/>
            <a:ext cx="1765935" cy="469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-55" dirty="0">
                <a:latin typeface="Malgun Gothic"/>
                <a:cs typeface="Malgun Gothic"/>
              </a:rPr>
              <a:t>Add</a:t>
            </a:r>
            <a:r>
              <a:rPr sz="1400" b="1" spc="-145" dirty="0">
                <a:latin typeface="Malgun Gothic"/>
                <a:cs typeface="Malgun Gothic"/>
              </a:rPr>
              <a:t> </a:t>
            </a:r>
            <a:r>
              <a:rPr sz="1400" b="1" spc="-180" dirty="0">
                <a:latin typeface="Malgun Gothic"/>
                <a:cs typeface="Malgun Gothic"/>
              </a:rPr>
              <a:t>+</a:t>
            </a:r>
            <a:r>
              <a:rPr sz="1400" b="1" spc="-135" dirty="0">
                <a:latin typeface="Malgun Gothic"/>
                <a:cs typeface="Malgun Gothic"/>
              </a:rPr>
              <a:t> </a:t>
            </a:r>
            <a:r>
              <a:rPr sz="1400" b="1" spc="-20" dirty="0">
                <a:latin typeface="Malgun Gothic"/>
                <a:cs typeface="Malgun Gothic"/>
              </a:rPr>
              <a:t>Norm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400" dirty="0">
              <a:latin typeface="Malgun Gothic"/>
              <a:cs typeface="Malgun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009001" y="3708082"/>
            <a:ext cx="2908935" cy="2423160"/>
            <a:chOff x="8009001" y="3708082"/>
            <a:chExt cx="2908935" cy="2423160"/>
          </a:xfrm>
        </p:grpSpPr>
        <p:sp>
          <p:nvSpPr>
            <p:cNvPr id="14" name="object 14"/>
            <p:cNvSpPr/>
            <p:nvPr/>
          </p:nvSpPr>
          <p:spPr>
            <a:xfrm>
              <a:off x="8009001" y="5077206"/>
              <a:ext cx="1566545" cy="943610"/>
            </a:xfrm>
            <a:custGeom>
              <a:avLst/>
              <a:gdLst/>
              <a:ahLst/>
              <a:cxnLst/>
              <a:rect l="l" t="t" r="r" b="b"/>
              <a:pathLst>
                <a:path w="1566545" h="943610">
                  <a:moveTo>
                    <a:pt x="161925" y="28575"/>
                  </a:moveTo>
                  <a:lnTo>
                    <a:pt x="0" y="28575"/>
                  </a:lnTo>
                  <a:lnTo>
                    <a:pt x="0" y="943597"/>
                  </a:lnTo>
                  <a:lnTo>
                    <a:pt x="1566291" y="943597"/>
                  </a:lnTo>
                  <a:lnTo>
                    <a:pt x="1566291" y="934072"/>
                  </a:lnTo>
                  <a:lnTo>
                    <a:pt x="19050" y="934072"/>
                  </a:lnTo>
                  <a:lnTo>
                    <a:pt x="9525" y="924547"/>
                  </a:lnTo>
                  <a:lnTo>
                    <a:pt x="19050" y="924547"/>
                  </a:lnTo>
                  <a:lnTo>
                    <a:pt x="19050" y="47625"/>
                  </a:lnTo>
                  <a:lnTo>
                    <a:pt x="9525" y="47625"/>
                  </a:lnTo>
                  <a:lnTo>
                    <a:pt x="19050" y="38100"/>
                  </a:lnTo>
                  <a:lnTo>
                    <a:pt x="161925" y="38100"/>
                  </a:lnTo>
                  <a:lnTo>
                    <a:pt x="161925" y="28575"/>
                  </a:lnTo>
                  <a:close/>
                </a:path>
                <a:path w="1566545" h="943610">
                  <a:moveTo>
                    <a:pt x="19050" y="924547"/>
                  </a:moveTo>
                  <a:lnTo>
                    <a:pt x="9525" y="924547"/>
                  </a:lnTo>
                  <a:lnTo>
                    <a:pt x="19050" y="934072"/>
                  </a:lnTo>
                  <a:lnTo>
                    <a:pt x="19050" y="924547"/>
                  </a:lnTo>
                  <a:close/>
                </a:path>
                <a:path w="1566545" h="943610">
                  <a:moveTo>
                    <a:pt x="1566291" y="924547"/>
                  </a:moveTo>
                  <a:lnTo>
                    <a:pt x="19050" y="924547"/>
                  </a:lnTo>
                  <a:lnTo>
                    <a:pt x="19050" y="934072"/>
                  </a:lnTo>
                  <a:lnTo>
                    <a:pt x="1566291" y="934072"/>
                  </a:lnTo>
                  <a:lnTo>
                    <a:pt x="1566291" y="924547"/>
                  </a:lnTo>
                  <a:close/>
                </a:path>
                <a:path w="1566545" h="943610">
                  <a:moveTo>
                    <a:pt x="161925" y="0"/>
                  </a:moveTo>
                  <a:lnTo>
                    <a:pt x="161925" y="76200"/>
                  </a:lnTo>
                  <a:lnTo>
                    <a:pt x="219075" y="47625"/>
                  </a:lnTo>
                  <a:lnTo>
                    <a:pt x="174625" y="47625"/>
                  </a:lnTo>
                  <a:lnTo>
                    <a:pt x="174625" y="28575"/>
                  </a:lnTo>
                  <a:lnTo>
                    <a:pt x="219075" y="28575"/>
                  </a:lnTo>
                  <a:lnTo>
                    <a:pt x="161925" y="0"/>
                  </a:lnTo>
                  <a:close/>
                </a:path>
                <a:path w="1566545" h="943610">
                  <a:moveTo>
                    <a:pt x="19050" y="38100"/>
                  </a:moveTo>
                  <a:lnTo>
                    <a:pt x="9525" y="47625"/>
                  </a:lnTo>
                  <a:lnTo>
                    <a:pt x="19050" y="47625"/>
                  </a:lnTo>
                  <a:lnTo>
                    <a:pt x="19050" y="38100"/>
                  </a:lnTo>
                  <a:close/>
                </a:path>
                <a:path w="1566545" h="943610">
                  <a:moveTo>
                    <a:pt x="161925" y="38100"/>
                  </a:moveTo>
                  <a:lnTo>
                    <a:pt x="19050" y="38100"/>
                  </a:lnTo>
                  <a:lnTo>
                    <a:pt x="19050" y="47625"/>
                  </a:lnTo>
                  <a:lnTo>
                    <a:pt x="161925" y="47625"/>
                  </a:lnTo>
                  <a:lnTo>
                    <a:pt x="161925" y="38100"/>
                  </a:lnTo>
                  <a:close/>
                </a:path>
                <a:path w="1566545" h="943610">
                  <a:moveTo>
                    <a:pt x="219075" y="28575"/>
                  </a:moveTo>
                  <a:lnTo>
                    <a:pt x="174625" y="28575"/>
                  </a:lnTo>
                  <a:lnTo>
                    <a:pt x="174625" y="47625"/>
                  </a:lnTo>
                  <a:lnTo>
                    <a:pt x="219075" y="47625"/>
                  </a:lnTo>
                  <a:lnTo>
                    <a:pt x="238125" y="38100"/>
                  </a:lnTo>
                  <a:lnTo>
                    <a:pt x="21907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6430" y="5319522"/>
              <a:ext cx="76200" cy="1474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6430" y="5877305"/>
              <a:ext cx="76200" cy="2534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247126" y="4286250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2588005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30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6"/>
                  </a:lnTo>
                  <a:lnTo>
                    <a:pt x="2588005" y="409956"/>
                  </a:lnTo>
                  <a:lnTo>
                    <a:pt x="2614594" y="404584"/>
                  </a:lnTo>
                  <a:lnTo>
                    <a:pt x="2636313" y="389937"/>
                  </a:lnTo>
                  <a:lnTo>
                    <a:pt x="2650960" y="368218"/>
                  </a:lnTo>
                  <a:lnTo>
                    <a:pt x="2656331" y="341630"/>
                  </a:lnTo>
                  <a:lnTo>
                    <a:pt x="2656331" y="68325"/>
                  </a:lnTo>
                  <a:lnTo>
                    <a:pt x="2650960" y="41737"/>
                  </a:lnTo>
                  <a:lnTo>
                    <a:pt x="2636313" y="20018"/>
                  </a:lnTo>
                  <a:lnTo>
                    <a:pt x="2614594" y="5371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47126" y="4286250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2588005" y="0"/>
                  </a:lnTo>
                  <a:lnTo>
                    <a:pt x="2614594" y="5371"/>
                  </a:lnTo>
                  <a:lnTo>
                    <a:pt x="2636313" y="20018"/>
                  </a:lnTo>
                  <a:lnTo>
                    <a:pt x="2650960" y="41737"/>
                  </a:lnTo>
                  <a:lnTo>
                    <a:pt x="2656331" y="68325"/>
                  </a:lnTo>
                  <a:lnTo>
                    <a:pt x="2656331" y="341630"/>
                  </a:lnTo>
                  <a:lnTo>
                    <a:pt x="2650960" y="368218"/>
                  </a:lnTo>
                  <a:lnTo>
                    <a:pt x="2636313" y="389937"/>
                  </a:lnTo>
                  <a:lnTo>
                    <a:pt x="2614594" y="404584"/>
                  </a:lnTo>
                  <a:lnTo>
                    <a:pt x="2588005" y="409956"/>
                  </a:lnTo>
                  <a:lnTo>
                    <a:pt x="68325" y="409956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30"/>
                  </a:lnTo>
                  <a:lnTo>
                    <a:pt x="0" y="683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47126" y="3722370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2588005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29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5"/>
                  </a:lnTo>
                  <a:lnTo>
                    <a:pt x="2588005" y="409955"/>
                  </a:lnTo>
                  <a:lnTo>
                    <a:pt x="2614594" y="404584"/>
                  </a:lnTo>
                  <a:lnTo>
                    <a:pt x="2636313" y="389937"/>
                  </a:lnTo>
                  <a:lnTo>
                    <a:pt x="2650960" y="368218"/>
                  </a:lnTo>
                  <a:lnTo>
                    <a:pt x="2656331" y="341629"/>
                  </a:lnTo>
                  <a:lnTo>
                    <a:pt x="2656331" y="68325"/>
                  </a:lnTo>
                  <a:lnTo>
                    <a:pt x="2650960" y="41737"/>
                  </a:lnTo>
                  <a:lnTo>
                    <a:pt x="2636313" y="20018"/>
                  </a:lnTo>
                  <a:lnTo>
                    <a:pt x="2614594" y="5371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47126" y="3722370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2588005" y="0"/>
                  </a:lnTo>
                  <a:lnTo>
                    <a:pt x="2614594" y="5371"/>
                  </a:lnTo>
                  <a:lnTo>
                    <a:pt x="2636313" y="20018"/>
                  </a:lnTo>
                  <a:lnTo>
                    <a:pt x="2650960" y="41737"/>
                  </a:lnTo>
                  <a:lnTo>
                    <a:pt x="2656331" y="68325"/>
                  </a:lnTo>
                  <a:lnTo>
                    <a:pt x="2656331" y="341629"/>
                  </a:lnTo>
                  <a:lnTo>
                    <a:pt x="2650960" y="368218"/>
                  </a:lnTo>
                  <a:lnTo>
                    <a:pt x="2636313" y="389937"/>
                  </a:lnTo>
                  <a:lnTo>
                    <a:pt x="2614594" y="404584"/>
                  </a:lnTo>
                  <a:lnTo>
                    <a:pt x="2588005" y="409955"/>
                  </a:lnTo>
                  <a:lnTo>
                    <a:pt x="68325" y="409955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29"/>
                  </a:lnTo>
                  <a:lnTo>
                    <a:pt x="0" y="683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773159" y="3794252"/>
            <a:ext cx="1602740" cy="469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400" b="1" spc="-55" dirty="0">
                <a:latin typeface="Malgun Gothic"/>
                <a:cs typeface="Malgun Gothic"/>
              </a:rPr>
              <a:t>Add</a:t>
            </a:r>
            <a:r>
              <a:rPr sz="1400" b="1" spc="-145" dirty="0">
                <a:latin typeface="Malgun Gothic"/>
                <a:cs typeface="Malgun Gothic"/>
              </a:rPr>
              <a:t> </a:t>
            </a:r>
            <a:r>
              <a:rPr sz="1400" b="1" spc="-180" dirty="0">
                <a:latin typeface="Malgun Gothic"/>
                <a:cs typeface="Malgun Gothic"/>
              </a:rPr>
              <a:t>+</a:t>
            </a:r>
            <a:r>
              <a:rPr sz="1400" b="1" spc="-135" dirty="0">
                <a:latin typeface="Malgun Gothic"/>
                <a:cs typeface="Malgun Gothic"/>
              </a:rPr>
              <a:t> </a:t>
            </a:r>
            <a:r>
              <a:rPr sz="1400" b="1" spc="-20" dirty="0">
                <a:latin typeface="Malgun Gothic"/>
                <a:cs typeface="Malgun Gothic"/>
              </a:rPr>
              <a:t>Norm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400" dirty="0">
              <a:latin typeface="Malgun Gothic"/>
              <a:cs typeface="Malgun Goth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740395" y="2871216"/>
            <a:ext cx="3667125" cy="2039620"/>
            <a:chOff x="7740395" y="2871216"/>
            <a:chExt cx="3667125" cy="203962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6429" y="4696205"/>
              <a:ext cx="76200" cy="21463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36429" y="4132326"/>
              <a:ext cx="76200" cy="15506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009000" y="3888486"/>
              <a:ext cx="1566545" cy="943610"/>
            </a:xfrm>
            <a:custGeom>
              <a:avLst/>
              <a:gdLst/>
              <a:ahLst/>
              <a:cxnLst/>
              <a:rect l="l" t="t" r="r" b="b"/>
              <a:pathLst>
                <a:path w="1566545" h="943610">
                  <a:moveTo>
                    <a:pt x="161925" y="28575"/>
                  </a:moveTo>
                  <a:lnTo>
                    <a:pt x="0" y="28575"/>
                  </a:lnTo>
                  <a:lnTo>
                    <a:pt x="0" y="943228"/>
                  </a:lnTo>
                  <a:lnTo>
                    <a:pt x="1566291" y="943228"/>
                  </a:lnTo>
                  <a:lnTo>
                    <a:pt x="1566291" y="933703"/>
                  </a:lnTo>
                  <a:lnTo>
                    <a:pt x="19050" y="933703"/>
                  </a:lnTo>
                  <a:lnTo>
                    <a:pt x="9525" y="924178"/>
                  </a:lnTo>
                  <a:lnTo>
                    <a:pt x="19050" y="924178"/>
                  </a:lnTo>
                  <a:lnTo>
                    <a:pt x="19050" y="47625"/>
                  </a:lnTo>
                  <a:lnTo>
                    <a:pt x="9525" y="47625"/>
                  </a:lnTo>
                  <a:lnTo>
                    <a:pt x="19050" y="38100"/>
                  </a:lnTo>
                  <a:lnTo>
                    <a:pt x="161925" y="38100"/>
                  </a:lnTo>
                  <a:lnTo>
                    <a:pt x="161925" y="28575"/>
                  </a:lnTo>
                  <a:close/>
                </a:path>
                <a:path w="1566545" h="943610">
                  <a:moveTo>
                    <a:pt x="19050" y="924178"/>
                  </a:moveTo>
                  <a:lnTo>
                    <a:pt x="9525" y="924178"/>
                  </a:lnTo>
                  <a:lnTo>
                    <a:pt x="19050" y="933703"/>
                  </a:lnTo>
                  <a:lnTo>
                    <a:pt x="19050" y="924178"/>
                  </a:lnTo>
                  <a:close/>
                </a:path>
                <a:path w="1566545" h="943610">
                  <a:moveTo>
                    <a:pt x="1566291" y="924178"/>
                  </a:moveTo>
                  <a:lnTo>
                    <a:pt x="19050" y="924178"/>
                  </a:lnTo>
                  <a:lnTo>
                    <a:pt x="19050" y="933703"/>
                  </a:lnTo>
                  <a:lnTo>
                    <a:pt x="1566291" y="933703"/>
                  </a:lnTo>
                  <a:lnTo>
                    <a:pt x="1566291" y="924178"/>
                  </a:lnTo>
                  <a:close/>
                </a:path>
                <a:path w="1566545" h="943610">
                  <a:moveTo>
                    <a:pt x="161925" y="0"/>
                  </a:moveTo>
                  <a:lnTo>
                    <a:pt x="161925" y="76200"/>
                  </a:lnTo>
                  <a:lnTo>
                    <a:pt x="219075" y="47625"/>
                  </a:lnTo>
                  <a:lnTo>
                    <a:pt x="174625" y="47625"/>
                  </a:lnTo>
                  <a:lnTo>
                    <a:pt x="174625" y="28575"/>
                  </a:lnTo>
                  <a:lnTo>
                    <a:pt x="219075" y="28575"/>
                  </a:lnTo>
                  <a:lnTo>
                    <a:pt x="161925" y="0"/>
                  </a:lnTo>
                  <a:close/>
                </a:path>
                <a:path w="1566545" h="943610">
                  <a:moveTo>
                    <a:pt x="19050" y="38100"/>
                  </a:moveTo>
                  <a:lnTo>
                    <a:pt x="9525" y="47625"/>
                  </a:lnTo>
                  <a:lnTo>
                    <a:pt x="19050" y="47625"/>
                  </a:lnTo>
                  <a:lnTo>
                    <a:pt x="19050" y="38100"/>
                  </a:lnTo>
                  <a:close/>
                </a:path>
                <a:path w="1566545" h="943610">
                  <a:moveTo>
                    <a:pt x="161925" y="38100"/>
                  </a:moveTo>
                  <a:lnTo>
                    <a:pt x="19050" y="38100"/>
                  </a:lnTo>
                  <a:lnTo>
                    <a:pt x="19050" y="47625"/>
                  </a:lnTo>
                  <a:lnTo>
                    <a:pt x="161925" y="47625"/>
                  </a:lnTo>
                  <a:lnTo>
                    <a:pt x="161925" y="38100"/>
                  </a:lnTo>
                  <a:close/>
                </a:path>
                <a:path w="1566545" h="943610">
                  <a:moveTo>
                    <a:pt x="219075" y="28575"/>
                  </a:moveTo>
                  <a:lnTo>
                    <a:pt x="174625" y="28575"/>
                  </a:lnTo>
                  <a:lnTo>
                    <a:pt x="174625" y="47625"/>
                  </a:lnTo>
                  <a:lnTo>
                    <a:pt x="219075" y="47625"/>
                  </a:lnTo>
                  <a:lnTo>
                    <a:pt x="238125" y="38100"/>
                  </a:lnTo>
                  <a:lnTo>
                    <a:pt x="21907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59445" y="2890266"/>
              <a:ext cx="3629025" cy="483234"/>
            </a:xfrm>
            <a:custGeom>
              <a:avLst/>
              <a:gdLst/>
              <a:ahLst/>
              <a:cxnLst/>
              <a:rect l="l" t="t" r="r" b="b"/>
              <a:pathLst>
                <a:path w="3629025" h="483235">
                  <a:moveTo>
                    <a:pt x="0" y="80518"/>
                  </a:moveTo>
                  <a:lnTo>
                    <a:pt x="6330" y="49184"/>
                  </a:lnTo>
                  <a:lnTo>
                    <a:pt x="23590" y="23590"/>
                  </a:lnTo>
                  <a:lnTo>
                    <a:pt x="49184" y="6330"/>
                  </a:lnTo>
                  <a:lnTo>
                    <a:pt x="80518" y="0"/>
                  </a:lnTo>
                  <a:lnTo>
                    <a:pt x="3548126" y="0"/>
                  </a:lnTo>
                  <a:lnTo>
                    <a:pt x="3579459" y="6330"/>
                  </a:lnTo>
                  <a:lnTo>
                    <a:pt x="3605053" y="23590"/>
                  </a:lnTo>
                  <a:lnTo>
                    <a:pt x="3622313" y="49184"/>
                  </a:lnTo>
                  <a:lnTo>
                    <a:pt x="3628644" y="80518"/>
                  </a:lnTo>
                  <a:lnTo>
                    <a:pt x="3628644" y="402589"/>
                  </a:lnTo>
                  <a:lnTo>
                    <a:pt x="3622313" y="433923"/>
                  </a:lnTo>
                  <a:lnTo>
                    <a:pt x="3605053" y="459517"/>
                  </a:lnTo>
                  <a:lnTo>
                    <a:pt x="3579459" y="476777"/>
                  </a:lnTo>
                  <a:lnTo>
                    <a:pt x="3548126" y="483108"/>
                  </a:lnTo>
                  <a:lnTo>
                    <a:pt x="80518" y="483108"/>
                  </a:lnTo>
                  <a:lnTo>
                    <a:pt x="49184" y="476777"/>
                  </a:lnTo>
                  <a:lnTo>
                    <a:pt x="23590" y="459517"/>
                  </a:lnTo>
                  <a:lnTo>
                    <a:pt x="6330" y="433923"/>
                  </a:lnTo>
                  <a:lnTo>
                    <a:pt x="0" y="402589"/>
                  </a:lnTo>
                  <a:lnTo>
                    <a:pt x="0" y="80518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769222" y="2982594"/>
            <a:ext cx="1608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algun Gothic"/>
                <a:cs typeface="Malgun Gothic"/>
              </a:rPr>
              <a:t>Same</a:t>
            </a:r>
            <a:r>
              <a:rPr sz="1600" spc="-70" dirty="0">
                <a:latin typeface="Malgun Gothic"/>
                <a:cs typeface="Malgun Gothic"/>
              </a:rPr>
              <a:t> </a:t>
            </a:r>
            <a:r>
              <a:rPr sz="1600" spc="-10" dirty="0">
                <a:latin typeface="Malgun Gothic"/>
                <a:cs typeface="Malgun Gothic"/>
              </a:rPr>
              <a:t>Operations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759445" y="2039873"/>
            <a:ext cx="3629025" cy="485140"/>
          </a:xfrm>
          <a:custGeom>
            <a:avLst/>
            <a:gdLst/>
            <a:ahLst/>
            <a:cxnLst/>
            <a:rect l="l" t="t" r="r" b="b"/>
            <a:pathLst>
              <a:path w="3629025" h="485139">
                <a:moveTo>
                  <a:pt x="0" y="80772"/>
                </a:moveTo>
                <a:lnTo>
                  <a:pt x="6351" y="49345"/>
                </a:lnTo>
                <a:lnTo>
                  <a:pt x="23669" y="23669"/>
                </a:lnTo>
                <a:lnTo>
                  <a:pt x="49345" y="6351"/>
                </a:lnTo>
                <a:lnTo>
                  <a:pt x="80772" y="0"/>
                </a:lnTo>
                <a:lnTo>
                  <a:pt x="3547872" y="0"/>
                </a:lnTo>
                <a:lnTo>
                  <a:pt x="3579298" y="6351"/>
                </a:lnTo>
                <a:lnTo>
                  <a:pt x="3604974" y="23669"/>
                </a:lnTo>
                <a:lnTo>
                  <a:pt x="3622292" y="49345"/>
                </a:lnTo>
                <a:lnTo>
                  <a:pt x="3628644" y="80772"/>
                </a:lnTo>
                <a:lnTo>
                  <a:pt x="3628644" y="403860"/>
                </a:lnTo>
                <a:lnTo>
                  <a:pt x="3622292" y="435286"/>
                </a:lnTo>
                <a:lnTo>
                  <a:pt x="3604974" y="460962"/>
                </a:lnTo>
                <a:lnTo>
                  <a:pt x="3579298" y="478280"/>
                </a:lnTo>
                <a:lnTo>
                  <a:pt x="3547872" y="484631"/>
                </a:lnTo>
                <a:lnTo>
                  <a:pt x="80772" y="484631"/>
                </a:lnTo>
                <a:lnTo>
                  <a:pt x="49345" y="478280"/>
                </a:lnTo>
                <a:lnTo>
                  <a:pt x="23669" y="460962"/>
                </a:lnTo>
                <a:lnTo>
                  <a:pt x="6351" y="435286"/>
                </a:lnTo>
                <a:lnTo>
                  <a:pt x="0" y="403860"/>
                </a:lnTo>
                <a:lnTo>
                  <a:pt x="0" y="80772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769222" y="2132202"/>
            <a:ext cx="1608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algun Gothic"/>
                <a:cs typeface="Malgun Gothic"/>
              </a:rPr>
              <a:t>Same</a:t>
            </a:r>
            <a:r>
              <a:rPr sz="1600" spc="-70" dirty="0">
                <a:latin typeface="Malgun Gothic"/>
                <a:cs typeface="Malgun Gothic"/>
              </a:rPr>
              <a:t> </a:t>
            </a:r>
            <a:r>
              <a:rPr sz="1600" spc="-10" dirty="0">
                <a:latin typeface="Malgun Gothic"/>
                <a:cs typeface="Malgun Gothic"/>
              </a:rPr>
              <a:t>Operations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34906" y="3373373"/>
            <a:ext cx="76200" cy="201295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9425942" y="2563495"/>
            <a:ext cx="334010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405"/>
              </a:lnSpc>
            </a:pPr>
            <a:r>
              <a:rPr sz="2200" spc="305" dirty="0">
                <a:latin typeface="Malgun Gothic"/>
                <a:cs typeface="Malgun Gothic"/>
              </a:rPr>
              <a:t>…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6764273" y="4654677"/>
            <a:ext cx="815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Layer</a:t>
            </a:r>
            <a:r>
              <a:rPr sz="1800" b="1" spc="-9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1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64273" y="2964307"/>
            <a:ext cx="815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Layer</a:t>
            </a:r>
            <a:r>
              <a:rPr sz="1800" b="1" spc="-9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2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64273" y="2119121"/>
            <a:ext cx="836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Layer</a:t>
            </a:r>
            <a:r>
              <a:rPr sz="1800" b="1" spc="-90" dirty="0">
                <a:latin typeface="Malgun Gothic"/>
                <a:cs typeface="Malgun Gothic"/>
              </a:rPr>
              <a:t> </a:t>
            </a:r>
            <a:r>
              <a:rPr sz="1800" b="1" spc="-120" dirty="0">
                <a:latin typeface="Malgun Gothic"/>
                <a:cs typeface="Malgun Gothic"/>
              </a:rPr>
              <a:t>N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868E820-FF08-40F7-BE0A-1C8C7497E163}"/>
              </a:ext>
            </a:extLst>
          </p:cNvPr>
          <p:cNvSpPr/>
          <p:nvPr/>
        </p:nvSpPr>
        <p:spPr>
          <a:xfrm>
            <a:off x="8610600" y="5524111"/>
            <a:ext cx="1931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US" altLang="ko-KR" sz="1400" b="1" spc="-45" dirty="0">
                <a:latin typeface="Malgun Gothic"/>
                <a:cs typeface="Malgun Gothic"/>
              </a:rPr>
              <a:t>Multi-</a:t>
            </a:r>
            <a:r>
              <a:rPr lang="en-US" altLang="ko-KR" sz="1400" b="1" spc="-10" dirty="0">
                <a:latin typeface="Malgun Gothic"/>
                <a:cs typeface="Malgun Gothic"/>
              </a:rPr>
              <a:t>head</a:t>
            </a:r>
            <a:r>
              <a:rPr lang="en-US" altLang="ko-KR" sz="1400" b="1" spc="-140" dirty="0">
                <a:latin typeface="Malgun Gothic"/>
                <a:cs typeface="Malgun Gothic"/>
              </a:rPr>
              <a:t> </a:t>
            </a:r>
            <a:r>
              <a:rPr lang="en-US" altLang="ko-KR" sz="1400" b="1" spc="-10" dirty="0">
                <a:latin typeface="Malgun Gothic"/>
                <a:cs typeface="Malgun Gothic"/>
              </a:rPr>
              <a:t>Attention</a:t>
            </a:r>
            <a:endParaRPr lang="en-US" altLang="ko-KR" sz="1400" dirty="0">
              <a:latin typeface="Malgun Gothic"/>
              <a:cs typeface="Malgun Gothic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6267F45-3C01-42CD-A1AC-F21B3300E4C0}"/>
              </a:ext>
            </a:extLst>
          </p:cNvPr>
          <p:cNvSpPr/>
          <p:nvPr/>
        </p:nvSpPr>
        <p:spPr>
          <a:xfrm>
            <a:off x="8706459" y="4334907"/>
            <a:ext cx="1739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400" b="1" spc="-10" dirty="0">
                <a:latin typeface="Malgun Gothic"/>
                <a:cs typeface="Malgun Gothic"/>
              </a:rPr>
              <a:t>Feedforward</a:t>
            </a:r>
            <a:r>
              <a:rPr lang="en-US" altLang="ko-KR" sz="1400" b="1" spc="-100" dirty="0">
                <a:latin typeface="Malgun Gothic"/>
                <a:cs typeface="Malgun Gothic"/>
              </a:rPr>
              <a:t> </a:t>
            </a:r>
            <a:r>
              <a:rPr lang="en-US" altLang="ko-KR" sz="1400" b="1" spc="-20" dirty="0">
                <a:latin typeface="Malgun Gothic"/>
                <a:cs typeface="Malgun Gothic"/>
              </a:rPr>
              <a:t>Layer</a:t>
            </a:r>
            <a:endParaRPr lang="en-US" altLang="ko-KR" sz="14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75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200" dirty="0">
                <a:solidFill>
                  <a:srgbClr val="FFFFFF"/>
                </a:solidFill>
              </a:rPr>
              <a:t> </a:t>
            </a:r>
            <a:r>
              <a:rPr sz="2400" spc="-40" dirty="0">
                <a:solidFill>
                  <a:srgbClr val="FFFFFF"/>
                </a:solidFill>
              </a:rPr>
              <a:t>원리:</a:t>
            </a:r>
            <a:r>
              <a:rPr sz="2400" spc="-195" dirty="0">
                <a:solidFill>
                  <a:srgbClr val="FFFFFF"/>
                </a:solidFill>
              </a:rPr>
              <a:t> </a:t>
            </a:r>
            <a:r>
              <a:rPr sz="2400" spc="-45" dirty="0">
                <a:solidFill>
                  <a:srgbClr val="FFFFFF"/>
                </a:solidFill>
              </a:rPr>
              <a:t>인코더(Encoder)와</a:t>
            </a:r>
            <a:r>
              <a:rPr sz="2400" spc="-16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디코더(Decoder)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084832" y="3217164"/>
            <a:ext cx="3665220" cy="2613660"/>
            <a:chOff x="2084832" y="3217164"/>
            <a:chExt cx="3665220" cy="2613660"/>
          </a:xfrm>
        </p:grpSpPr>
        <p:sp>
          <p:nvSpPr>
            <p:cNvPr id="5" name="object 5"/>
            <p:cNvSpPr/>
            <p:nvPr/>
          </p:nvSpPr>
          <p:spPr>
            <a:xfrm>
              <a:off x="2103882" y="3236214"/>
              <a:ext cx="3627120" cy="2575560"/>
            </a:xfrm>
            <a:custGeom>
              <a:avLst/>
              <a:gdLst/>
              <a:ahLst/>
              <a:cxnLst/>
              <a:rect l="l" t="t" r="r" b="b"/>
              <a:pathLst>
                <a:path w="3627120" h="2575560">
                  <a:moveTo>
                    <a:pt x="0" y="429260"/>
                  </a:moveTo>
                  <a:lnTo>
                    <a:pt x="2518" y="382481"/>
                  </a:lnTo>
                  <a:lnTo>
                    <a:pt x="9899" y="337163"/>
                  </a:lnTo>
                  <a:lnTo>
                    <a:pt x="21880" y="293567"/>
                  </a:lnTo>
                  <a:lnTo>
                    <a:pt x="38200" y="251955"/>
                  </a:lnTo>
                  <a:lnTo>
                    <a:pt x="58598" y="212588"/>
                  </a:lnTo>
                  <a:lnTo>
                    <a:pt x="82812" y="175729"/>
                  </a:lnTo>
                  <a:lnTo>
                    <a:pt x="110579" y="141639"/>
                  </a:lnTo>
                  <a:lnTo>
                    <a:pt x="141639" y="110579"/>
                  </a:lnTo>
                  <a:lnTo>
                    <a:pt x="175729" y="82812"/>
                  </a:lnTo>
                  <a:lnTo>
                    <a:pt x="212588" y="58598"/>
                  </a:lnTo>
                  <a:lnTo>
                    <a:pt x="251955" y="38200"/>
                  </a:lnTo>
                  <a:lnTo>
                    <a:pt x="293567" y="21880"/>
                  </a:lnTo>
                  <a:lnTo>
                    <a:pt x="337163" y="9899"/>
                  </a:lnTo>
                  <a:lnTo>
                    <a:pt x="382481" y="2518"/>
                  </a:lnTo>
                  <a:lnTo>
                    <a:pt x="429260" y="0"/>
                  </a:lnTo>
                  <a:lnTo>
                    <a:pt x="3197860" y="0"/>
                  </a:lnTo>
                  <a:lnTo>
                    <a:pt x="3244638" y="2518"/>
                  </a:lnTo>
                  <a:lnTo>
                    <a:pt x="3289956" y="9899"/>
                  </a:lnTo>
                  <a:lnTo>
                    <a:pt x="3333552" y="21880"/>
                  </a:lnTo>
                  <a:lnTo>
                    <a:pt x="3375164" y="38200"/>
                  </a:lnTo>
                  <a:lnTo>
                    <a:pt x="3414531" y="58598"/>
                  </a:lnTo>
                  <a:lnTo>
                    <a:pt x="3451390" y="82812"/>
                  </a:lnTo>
                  <a:lnTo>
                    <a:pt x="3485480" y="110579"/>
                  </a:lnTo>
                  <a:lnTo>
                    <a:pt x="3516540" y="141639"/>
                  </a:lnTo>
                  <a:lnTo>
                    <a:pt x="3544307" y="175729"/>
                  </a:lnTo>
                  <a:lnTo>
                    <a:pt x="3568521" y="212588"/>
                  </a:lnTo>
                  <a:lnTo>
                    <a:pt x="3588919" y="251955"/>
                  </a:lnTo>
                  <a:lnTo>
                    <a:pt x="3605239" y="293567"/>
                  </a:lnTo>
                  <a:lnTo>
                    <a:pt x="3617220" y="337163"/>
                  </a:lnTo>
                  <a:lnTo>
                    <a:pt x="3624601" y="382481"/>
                  </a:lnTo>
                  <a:lnTo>
                    <a:pt x="3627120" y="429260"/>
                  </a:lnTo>
                  <a:lnTo>
                    <a:pt x="3627120" y="2146300"/>
                  </a:lnTo>
                  <a:lnTo>
                    <a:pt x="3624601" y="2193072"/>
                  </a:lnTo>
                  <a:lnTo>
                    <a:pt x="3617220" y="2238385"/>
                  </a:lnTo>
                  <a:lnTo>
                    <a:pt x="3605239" y="2281978"/>
                  </a:lnTo>
                  <a:lnTo>
                    <a:pt x="3588919" y="2323588"/>
                  </a:lnTo>
                  <a:lnTo>
                    <a:pt x="3568521" y="2362954"/>
                  </a:lnTo>
                  <a:lnTo>
                    <a:pt x="3544307" y="2399814"/>
                  </a:lnTo>
                  <a:lnTo>
                    <a:pt x="3516540" y="2433905"/>
                  </a:lnTo>
                  <a:lnTo>
                    <a:pt x="3485480" y="2464967"/>
                  </a:lnTo>
                  <a:lnTo>
                    <a:pt x="3451390" y="2492736"/>
                  </a:lnTo>
                  <a:lnTo>
                    <a:pt x="3414531" y="2516952"/>
                  </a:lnTo>
                  <a:lnTo>
                    <a:pt x="3375164" y="2537353"/>
                  </a:lnTo>
                  <a:lnTo>
                    <a:pt x="3333552" y="2553675"/>
                  </a:lnTo>
                  <a:lnTo>
                    <a:pt x="3289956" y="2565659"/>
                  </a:lnTo>
                  <a:lnTo>
                    <a:pt x="3244638" y="2573041"/>
                  </a:lnTo>
                  <a:lnTo>
                    <a:pt x="3197860" y="2575560"/>
                  </a:lnTo>
                  <a:lnTo>
                    <a:pt x="429260" y="2575560"/>
                  </a:lnTo>
                  <a:lnTo>
                    <a:pt x="382481" y="2573041"/>
                  </a:lnTo>
                  <a:lnTo>
                    <a:pt x="337163" y="2565659"/>
                  </a:lnTo>
                  <a:lnTo>
                    <a:pt x="293567" y="2553675"/>
                  </a:lnTo>
                  <a:lnTo>
                    <a:pt x="251955" y="2537353"/>
                  </a:lnTo>
                  <a:lnTo>
                    <a:pt x="212588" y="2516952"/>
                  </a:lnTo>
                  <a:lnTo>
                    <a:pt x="175729" y="2492736"/>
                  </a:lnTo>
                  <a:lnTo>
                    <a:pt x="141639" y="2464967"/>
                  </a:lnTo>
                  <a:lnTo>
                    <a:pt x="110579" y="2433905"/>
                  </a:lnTo>
                  <a:lnTo>
                    <a:pt x="82812" y="2399814"/>
                  </a:lnTo>
                  <a:lnTo>
                    <a:pt x="58598" y="2362954"/>
                  </a:lnTo>
                  <a:lnTo>
                    <a:pt x="38200" y="2323588"/>
                  </a:lnTo>
                  <a:lnTo>
                    <a:pt x="21880" y="2281978"/>
                  </a:lnTo>
                  <a:lnTo>
                    <a:pt x="9899" y="2238385"/>
                  </a:lnTo>
                  <a:lnTo>
                    <a:pt x="2518" y="2193072"/>
                  </a:lnTo>
                  <a:lnTo>
                    <a:pt x="0" y="2146300"/>
                  </a:lnTo>
                  <a:lnTo>
                    <a:pt x="0" y="429260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91562" y="5129022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2588260" y="0"/>
                  </a:moveTo>
                  <a:lnTo>
                    <a:pt x="68071" y="0"/>
                  </a:lnTo>
                  <a:lnTo>
                    <a:pt x="41576" y="5349"/>
                  </a:lnTo>
                  <a:lnTo>
                    <a:pt x="19938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1" y="408431"/>
                  </a:lnTo>
                  <a:lnTo>
                    <a:pt x="2588260" y="408431"/>
                  </a:lnTo>
                  <a:lnTo>
                    <a:pt x="2614755" y="403082"/>
                  </a:lnTo>
                  <a:lnTo>
                    <a:pt x="2636393" y="388492"/>
                  </a:lnTo>
                  <a:lnTo>
                    <a:pt x="2650982" y="366855"/>
                  </a:lnTo>
                  <a:lnTo>
                    <a:pt x="2656332" y="340359"/>
                  </a:lnTo>
                  <a:lnTo>
                    <a:pt x="2656332" y="68071"/>
                  </a:lnTo>
                  <a:lnTo>
                    <a:pt x="2650982" y="41576"/>
                  </a:lnTo>
                  <a:lnTo>
                    <a:pt x="2636393" y="19938"/>
                  </a:lnTo>
                  <a:lnTo>
                    <a:pt x="2614755" y="5349"/>
                  </a:lnTo>
                  <a:lnTo>
                    <a:pt x="258826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91562" y="5129022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8" y="19938"/>
                  </a:lnTo>
                  <a:lnTo>
                    <a:pt x="41576" y="5349"/>
                  </a:lnTo>
                  <a:lnTo>
                    <a:pt x="68071" y="0"/>
                  </a:lnTo>
                  <a:lnTo>
                    <a:pt x="2588260" y="0"/>
                  </a:lnTo>
                  <a:lnTo>
                    <a:pt x="2614755" y="5349"/>
                  </a:lnTo>
                  <a:lnTo>
                    <a:pt x="2636393" y="19938"/>
                  </a:lnTo>
                  <a:lnTo>
                    <a:pt x="2650982" y="41576"/>
                  </a:lnTo>
                  <a:lnTo>
                    <a:pt x="2656332" y="68071"/>
                  </a:lnTo>
                  <a:lnTo>
                    <a:pt x="2656332" y="340359"/>
                  </a:lnTo>
                  <a:lnTo>
                    <a:pt x="2650982" y="366855"/>
                  </a:lnTo>
                  <a:lnTo>
                    <a:pt x="2636393" y="388492"/>
                  </a:lnTo>
                  <a:lnTo>
                    <a:pt x="2614755" y="403082"/>
                  </a:lnTo>
                  <a:lnTo>
                    <a:pt x="2588260" y="408431"/>
                  </a:lnTo>
                  <a:lnTo>
                    <a:pt x="68071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35935" y="5200903"/>
            <a:ext cx="1765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latin typeface="Malgun Gothic"/>
                <a:cs typeface="Malgun Gothic"/>
              </a:rPr>
              <a:t>Multi-</a:t>
            </a:r>
            <a:r>
              <a:rPr sz="1400" b="1" spc="-10" dirty="0">
                <a:latin typeface="Malgun Gothic"/>
                <a:cs typeface="Malgun Gothic"/>
              </a:rPr>
              <a:t>head</a:t>
            </a:r>
            <a:r>
              <a:rPr sz="1400" b="1" spc="-140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Attention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77274" y="4558474"/>
            <a:ext cx="2685415" cy="437515"/>
            <a:chOff x="2577274" y="4558474"/>
            <a:chExt cx="2685415" cy="437515"/>
          </a:xfrm>
        </p:grpSpPr>
        <p:sp>
          <p:nvSpPr>
            <p:cNvPr id="10" name="object 10"/>
            <p:cNvSpPr/>
            <p:nvPr/>
          </p:nvSpPr>
          <p:spPr>
            <a:xfrm>
              <a:off x="2591561" y="4572761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2588260" y="0"/>
                  </a:moveTo>
                  <a:lnTo>
                    <a:pt x="68071" y="0"/>
                  </a:lnTo>
                  <a:lnTo>
                    <a:pt x="41576" y="5349"/>
                  </a:lnTo>
                  <a:lnTo>
                    <a:pt x="19938" y="19939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60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1" y="408431"/>
                  </a:lnTo>
                  <a:lnTo>
                    <a:pt x="2588260" y="408431"/>
                  </a:lnTo>
                  <a:lnTo>
                    <a:pt x="2614755" y="403082"/>
                  </a:lnTo>
                  <a:lnTo>
                    <a:pt x="2636393" y="388492"/>
                  </a:lnTo>
                  <a:lnTo>
                    <a:pt x="2650982" y="366855"/>
                  </a:lnTo>
                  <a:lnTo>
                    <a:pt x="2656332" y="340360"/>
                  </a:lnTo>
                  <a:lnTo>
                    <a:pt x="2656332" y="68071"/>
                  </a:lnTo>
                  <a:lnTo>
                    <a:pt x="2650982" y="41576"/>
                  </a:lnTo>
                  <a:lnTo>
                    <a:pt x="2636393" y="19938"/>
                  </a:lnTo>
                  <a:lnTo>
                    <a:pt x="2614755" y="5349"/>
                  </a:lnTo>
                  <a:lnTo>
                    <a:pt x="258826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91561" y="4572761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8" y="19939"/>
                  </a:lnTo>
                  <a:lnTo>
                    <a:pt x="41576" y="5349"/>
                  </a:lnTo>
                  <a:lnTo>
                    <a:pt x="68071" y="0"/>
                  </a:lnTo>
                  <a:lnTo>
                    <a:pt x="2588260" y="0"/>
                  </a:lnTo>
                  <a:lnTo>
                    <a:pt x="2614755" y="5349"/>
                  </a:lnTo>
                  <a:lnTo>
                    <a:pt x="2636393" y="19938"/>
                  </a:lnTo>
                  <a:lnTo>
                    <a:pt x="2650982" y="41576"/>
                  </a:lnTo>
                  <a:lnTo>
                    <a:pt x="2656332" y="68071"/>
                  </a:lnTo>
                  <a:lnTo>
                    <a:pt x="2656332" y="340360"/>
                  </a:lnTo>
                  <a:lnTo>
                    <a:pt x="2650982" y="366855"/>
                  </a:lnTo>
                  <a:lnTo>
                    <a:pt x="2636393" y="388492"/>
                  </a:lnTo>
                  <a:lnTo>
                    <a:pt x="2614755" y="403082"/>
                  </a:lnTo>
                  <a:lnTo>
                    <a:pt x="2588260" y="408431"/>
                  </a:lnTo>
                  <a:lnTo>
                    <a:pt x="68071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60"/>
                  </a:lnTo>
                  <a:lnTo>
                    <a:pt x="0" y="6807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10839" y="4644009"/>
            <a:ext cx="10160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5" dirty="0">
                <a:latin typeface="Malgun Gothic"/>
                <a:cs typeface="Malgun Gothic"/>
              </a:rPr>
              <a:t>Add</a:t>
            </a:r>
            <a:r>
              <a:rPr sz="1400" b="1" spc="-145" dirty="0">
                <a:latin typeface="Malgun Gothic"/>
                <a:cs typeface="Malgun Gothic"/>
              </a:rPr>
              <a:t> </a:t>
            </a:r>
            <a:r>
              <a:rPr sz="1400" b="1" spc="-180" dirty="0">
                <a:latin typeface="Malgun Gothic"/>
                <a:cs typeface="Malgun Gothic"/>
              </a:rPr>
              <a:t>+</a:t>
            </a:r>
            <a:r>
              <a:rPr sz="1400" b="1" spc="-135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Norm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53436" y="3933634"/>
            <a:ext cx="2908935" cy="1857375"/>
            <a:chOff x="2353436" y="3933634"/>
            <a:chExt cx="2908935" cy="1857375"/>
          </a:xfrm>
        </p:grpSpPr>
        <p:sp>
          <p:nvSpPr>
            <p:cNvPr id="14" name="object 14"/>
            <p:cNvSpPr/>
            <p:nvPr/>
          </p:nvSpPr>
          <p:spPr>
            <a:xfrm>
              <a:off x="2353436" y="4738877"/>
              <a:ext cx="1566545" cy="943610"/>
            </a:xfrm>
            <a:custGeom>
              <a:avLst/>
              <a:gdLst/>
              <a:ahLst/>
              <a:cxnLst/>
              <a:rect l="l" t="t" r="r" b="b"/>
              <a:pathLst>
                <a:path w="1566545" h="943610">
                  <a:moveTo>
                    <a:pt x="161925" y="28575"/>
                  </a:moveTo>
                  <a:lnTo>
                    <a:pt x="0" y="28575"/>
                  </a:lnTo>
                  <a:lnTo>
                    <a:pt x="0" y="943597"/>
                  </a:lnTo>
                  <a:lnTo>
                    <a:pt x="1566290" y="943597"/>
                  </a:lnTo>
                  <a:lnTo>
                    <a:pt x="1566290" y="934072"/>
                  </a:lnTo>
                  <a:lnTo>
                    <a:pt x="19050" y="934072"/>
                  </a:lnTo>
                  <a:lnTo>
                    <a:pt x="9525" y="924547"/>
                  </a:lnTo>
                  <a:lnTo>
                    <a:pt x="19050" y="924547"/>
                  </a:lnTo>
                  <a:lnTo>
                    <a:pt x="19050" y="47625"/>
                  </a:lnTo>
                  <a:lnTo>
                    <a:pt x="9525" y="47625"/>
                  </a:lnTo>
                  <a:lnTo>
                    <a:pt x="19050" y="38100"/>
                  </a:lnTo>
                  <a:lnTo>
                    <a:pt x="161925" y="38100"/>
                  </a:lnTo>
                  <a:lnTo>
                    <a:pt x="161925" y="28575"/>
                  </a:lnTo>
                  <a:close/>
                </a:path>
                <a:path w="1566545" h="943610">
                  <a:moveTo>
                    <a:pt x="19050" y="924547"/>
                  </a:moveTo>
                  <a:lnTo>
                    <a:pt x="9525" y="924547"/>
                  </a:lnTo>
                  <a:lnTo>
                    <a:pt x="19050" y="934072"/>
                  </a:lnTo>
                  <a:lnTo>
                    <a:pt x="19050" y="924547"/>
                  </a:lnTo>
                  <a:close/>
                </a:path>
                <a:path w="1566545" h="943610">
                  <a:moveTo>
                    <a:pt x="1566290" y="924547"/>
                  </a:moveTo>
                  <a:lnTo>
                    <a:pt x="19050" y="924547"/>
                  </a:lnTo>
                  <a:lnTo>
                    <a:pt x="19050" y="934072"/>
                  </a:lnTo>
                  <a:lnTo>
                    <a:pt x="1566290" y="934072"/>
                  </a:lnTo>
                  <a:lnTo>
                    <a:pt x="1566290" y="924547"/>
                  </a:lnTo>
                  <a:close/>
                </a:path>
                <a:path w="1566545" h="943610">
                  <a:moveTo>
                    <a:pt x="161925" y="0"/>
                  </a:moveTo>
                  <a:lnTo>
                    <a:pt x="161925" y="76200"/>
                  </a:lnTo>
                  <a:lnTo>
                    <a:pt x="219075" y="47625"/>
                  </a:lnTo>
                  <a:lnTo>
                    <a:pt x="174625" y="47625"/>
                  </a:lnTo>
                  <a:lnTo>
                    <a:pt x="174625" y="28575"/>
                  </a:lnTo>
                  <a:lnTo>
                    <a:pt x="219075" y="28575"/>
                  </a:lnTo>
                  <a:lnTo>
                    <a:pt x="161925" y="0"/>
                  </a:lnTo>
                  <a:close/>
                </a:path>
                <a:path w="1566545" h="943610">
                  <a:moveTo>
                    <a:pt x="19050" y="38100"/>
                  </a:moveTo>
                  <a:lnTo>
                    <a:pt x="9525" y="47625"/>
                  </a:lnTo>
                  <a:lnTo>
                    <a:pt x="19050" y="47625"/>
                  </a:lnTo>
                  <a:lnTo>
                    <a:pt x="19050" y="38100"/>
                  </a:lnTo>
                  <a:close/>
                </a:path>
                <a:path w="1566545" h="943610">
                  <a:moveTo>
                    <a:pt x="161925" y="38100"/>
                  </a:moveTo>
                  <a:lnTo>
                    <a:pt x="19050" y="38100"/>
                  </a:lnTo>
                  <a:lnTo>
                    <a:pt x="19050" y="47625"/>
                  </a:lnTo>
                  <a:lnTo>
                    <a:pt x="161925" y="47625"/>
                  </a:lnTo>
                  <a:lnTo>
                    <a:pt x="161925" y="38100"/>
                  </a:lnTo>
                  <a:close/>
                </a:path>
                <a:path w="1566545" h="943610">
                  <a:moveTo>
                    <a:pt x="219075" y="28575"/>
                  </a:moveTo>
                  <a:lnTo>
                    <a:pt x="174625" y="28575"/>
                  </a:lnTo>
                  <a:lnTo>
                    <a:pt x="174625" y="47625"/>
                  </a:lnTo>
                  <a:lnTo>
                    <a:pt x="219075" y="47625"/>
                  </a:lnTo>
                  <a:lnTo>
                    <a:pt x="238125" y="38100"/>
                  </a:lnTo>
                  <a:lnTo>
                    <a:pt x="21907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5" y="4981193"/>
              <a:ext cx="76200" cy="1474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0865" y="5537453"/>
              <a:ext cx="76200" cy="2534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91561" y="3947921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2588005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29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5"/>
                  </a:lnTo>
                  <a:lnTo>
                    <a:pt x="2588005" y="409955"/>
                  </a:lnTo>
                  <a:lnTo>
                    <a:pt x="2614594" y="404584"/>
                  </a:lnTo>
                  <a:lnTo>
                    <a:pt x="2636313" y="389937"/>
                  </a:lnTo>
                  <a:lnTo>
                    <a:pt x="2650960" y="368218"/>
                  </a:lnTo>
                  <a:lnTo>
                    <a:pt x="2656332" y="341629"/>
                  </a:lnTo>
                  <a:lnTo>
                    <a:pt x="2656332" y="68325"/>
                  </a:lnTo>
                  <a:lnTo>
                    <a:pt x="2650960" y="41737"/>
                  </a:lnTo>
                  <a:lnTo>
                    <a:pt x="2636313" y="20018"/>
                  </a:lnTo>
                  <a:lnTo>
                    <a:pt x="2614594" y="5371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1561" y="3947921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2588005" y="0"/>
                  </a:lnTo>
                  <a:lnTo>
                    <a:pt x="2614594" y="5371"/>
                  </a:lnTo>
                  <a:lnTo>
                    <a:pt x="2636313" y="20018"/>
                  </a:lnTo>
                  <a:lnTo>
                    <a:pt x="2650960" y="41737"/>
                  </a:lnTo>
                  <a:lnTo>
                    <a:pt x="2656332" y="68325"/>
                  </a:lnTo>
                  <a:lnTo>
                    <a:pt x="2656332" y="341629"/>
                  </a:lnTo>
                  <a:lnTo>
                    <a:pt x="2650960" y="368218"/>
                  </a:lnTo>
                  <a:lnTo>
                    <a:pt x="2636313" y="389937"/>
                  </a:lnTo>
                  <a:lnTo>
                    <a:pt x="2614594" y="404584"/>
                  </a:lnTo>
                  <a:lnTo>
                    <a:pt x="2588005" y="409955"/>
                  </a:lnTo>
                  <a:lnTo>
                    <a:pt x="68325" y="409955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29"/>
                  </a:lnTo>
                  <a:lnTo>
                    <a:pt x="0" y="683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116707" y="4020058"/>
            <a:ext cx="1602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Malgun Gothic"/>
                <a:cs typeface="Malgun Gothic"/>
              </a:rPr>
              <a:t>Feedforward</a:t>
            </a:r>
            <a:r>
              <a:rPr sz="1400" b="1" spc="-100" dirty="0">
                <a:latin typeface="Malgun Gothic"/>
                <a:cs typeface="Malgun Gothic"/>
              </a:rPr>
              <a:t> </a:t>
            </a:r>
            <a:r>
              <a:rPr sz="1400" b="1" spc="-20" dirty="0">
                <a:latin typeface="Malgun Gothic"/>
                <a:cs typeface="Malgun Gothic"/>
              </a:rPr>
              <a:t>Layer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77274" y="3369754"/>
            <a:ext cx="2685415" cy="438784"/>
            <a:chOff x="2577274" y="3369754"/>
            <a:chExt cx="2685415" cy="438784"/>
          </a:xfrm>
        </p:grpSpPr>
        <p:sp>
          <p:nvSpPr>
            <p:cNvPr id="21" name="object 21"/>
            <p:cNvSpPr/>
            <p:nvPr/>
          </p:nvSpPr>
          <p:spPr>
            <a:xfrm>
              <a:off x="2591561" y="3384041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2588005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30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6"/>
                  </a:lnTo>
                  <a:lnTo>
                    <a:pt x="2588005" y="409956"/>
                  </a:lnTo>
                  <a:lnTo>
                    <a:pt x="2614594" y="404584"/>
                  </a:lnTo>
                  <a:lnTo>
                    <a:pt x="2636313" y="389937"/>
                  </a:lnTo>
                  <a:lnTo>
                    <a:pt x="2650960" y="368218"/>
                  </a:lnTo>
                  <a:lnTo>
                    <a:pt x="2656332" y="341630"/>
                  </a:lnTo>
                  <a:lnTo>
                    <a:pt x="2656332" y="68325"/>
                  </a:lnTo>
                  <a:lnTo>
                    <a:pt x="2650960" y="41737"/>
                  </a:lnTo>
                  <a:lnTo>
                    <a:pt x="2636313" y="20018"/>
                  </a:lnTo>
                  <a:lnTo>
                    <a:pt x="2614594" y="5371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91561" y="3384041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2588005" y="0"/>
                  </a:lnTo>
                  <a:lnTo>
                    <a:pt x="2614594" y="5371"/>
                  </a:lnTo>
                  <a:lnTo>
                    <a:pt x="2636313" y="20018"/>
                  </a:lnTo>
                  <a:lnTo>
                    <a:pt x="2650960" y="41737"/>
                  </a:lnTo>
                  <a:lnTo>
                    <a:pt x="2656332" y="68325"/>
                  </a:lnTo>
                  <a:lnTo>
                    <a:pt x="2656332" y="341630"/>
                  </a:lnTo>
                  <a:lnTo>
                    <a:pt x="2650960" y="368218"/>
                  </a:lnTo>
                  <a:lnTo>
                    <a:pt x="2636313" y="389937"/>
                  </a:lnTo>
                  <a:lnTo>
                    <a:pt x="2614594" y="404584"/>
                  </a:lnTo>
                  <a:lnTo>
                    <a:pt x="2588005" y="409956"/>
                  </a:lnTo>
                  <a:lnTo>
                    <a:pt x="68325" y="409956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30"/>
                  </a:lnTo>
                  <a:lnTo>
                    <a:pt x="0" y="683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410839" y="3455670"/>
            <a:ext cx="10160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5" dirty="0">
                <a:latin typeface="Malgun Gothic"/>
                <a:cs typeface="Malgun Gothic"/>
              </a:rPr>
              <a:t>Add</a:t>
            </a:r>
            <a:r>
              <a:rPr sz="1400" b="1" spc="-145" dirty="0">
                <a:latin typeface="Malgun Gothic"/>
                <a:cs typeface="Malgun Gothic"/>
              </a:rPr>
              <a:t> </a:t>
            </a:r>
            <a:r>
              <a:rPr sz="1400" b="1" spc="-180" dirty="0">
                <a:latin typeface="Malgun Gothic"/>
                <a:cs typeface="Malgun Gothic"/>
              </a:rPr>
              <a:t>+</a:t>
            </a:r>
            <a:r>
              <a:rPr sz="1400" b="1" spc="-135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Norm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84832" y="2532888"/>
            <a:ext cx="3665220" cy="2039620"/>
            <a:chOff x="2084832" y="2532888"/>
            <a:chExt cx="3665220" cy="2039620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0866" y="4357877"/>
              <a:ext cx="76200" cy="21463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0866" y="3793998"/>
              <a:ext cx="76200" cy="15506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353437" y="3550158"/>
              <a:ext cx="1566545" cy="943610"/>
            </a:xfrm>
            <a:custGeom>
              <a:avLst/>
              <a:gdLst/>
              <a:ahLst/>
              <a:cxnLst/>
              <a:rect l="l" t="t" r="r" b="b"/>
              <a:pathLst>
                <a:path w="1566545" h="943610">
                  <a:moveTo>
                    <a:pt x="161925" y="28575"/>
                  </a:moveTo>
                  <a:lnTo>
                    <a:pt x="0" y="28575"/>
                  </a:lnTo>
                  <a:lnTo>
                    <a:pt x="0" y="943228"/>
                  </a:lnTo>
                  <a:lnTo>
                    <a:pt x="1566290" y="943228"/>
                  </a:lnTo>
                  <a:lnTo>
                    <a:pt x="1566290" y="933703"/>
                  </a:lnTo>
                  <a:lnTo>
                    <a:pt x="19050" y="933703"/>
                  </a:lnTo>
                  <a:lnTo>
                    <a:pt x="9525" y="924178"/>
                  </a:lnTo>
                  <a:lnTo>
                    <a:pt x="19050" y="924178"/>
                  </a:lnTo>
                  <a:lnTo>
                    <a:pt x="19050" y="47625"/>
                  </a:lnTo>
                  <a:lnTo>
                    <a:pt x="9525" y="47625"/>
                  </a:lnTo>
                  <a:lnTo>
                    <a:pt x="19050" y="38100"/>
                  </a:lnTo>
                  <a:lnTo>
                    <a:pt x="161925" y="38100"/>
                  </a:lnTo>
                  <a:lnTo>
                    <a:pt x="161925" y="28575"/>
                  </a:lnTo>
                  <a:close/>
                </a:path>
                <a:path w="1566545" h="943610">
                  <a:moveTo>
                    <a:pt x="19050" y="924178"/>
                  </a:moveTo>
                  <a:lnTo>
                    <a:pt x="9525" y="924178"/>
                  </a:lnTo>
                  <a:lnTo>
                    <a:pt x="19050" y="933703"/>
                  </a:lnTo>
                  <a:lnTo>
                    <a:pt x="19050" y="924178"/>
                  </a:lnTo>
                  <a:close/>
                </a:path>
                <a:path w="1566545" h="943610">
                  <a:moveTo>
                    <a:pt x="1566290" y="924178"/>
                  </a:moveTo>
                  <a:lnTo>
                    <a:pt x="19050" y="924178"/>
                  </a:lnTo>
                  <a:lnTo>
                    <a:pt x="19050" y="933703"/>
                  </a:lnTo>
                  <a:lnTo>
                    <a:pt x="1566290" y="933703"/>
                  </a:lnTo>
                  <a:lnTo>
                    <a:pt x="1566290" y="924178"/>
                  </a:lnTo>
                  <a:close/>
                </a:path>
                <a:path w="1566545" h="943610">
                  <a:moveTo>
                    <a:pt x="161925" y="0"/>
                  </a:moveTo>
                  <a:lnTo>
                    <a:pt x="161925" y="76199"/>
                  </a:lnTo>
                  <a:lnTo>
                    <a:pt x="219075" y="47625"/>
                  </a:lnTo>
                  <a:lnTo>
                    <a:pt x="174625" y="47625"/>
                  </a:lnTo>
                  <a:lnTo>
                    <a:pt x="174625" y="28575"/>
                  </a:lnTo>
                  <a:lnTo>
                    <a:pt x="219075" y="28575"/>
                  </a:lnTo>
                  <a:lnTo>
                    <a:pt x="161925" y="0"/>
                  </a:lnTo>
                  <a:close/>
                </a:path>
                <a:path w="1566545" h="943610">
                  <a:moveTo>
                    <a:pt x="19050" y="38100"/>
                  </a:moveTo>
                  <a:lnTo>
                    <a:pt x="9525" y="47625"/>
                  </a:lnTo>
                  <a:lnTo>
                    <a:pt x="19050" y="47625"/>
                  </a:lnTo>
                  <a:lnTo>
                    <a:pt x="19050" y="38100"/>
                  </a:lnTo>
                  <a:close/>
                </a:path>
                <a:path w="1566545" h="943610">
                  <a:moveTo>
                    <a:pt x="161925" y="38100"/>
                  </a:moveTo>
                  <a:lnTo>
                    <a:pt x="19050" y="38100"/>
                  </a:lnTo>
                  <a:lnTo>
                    <a:pt x="19050" y="47625"/>
                  </a:lnTo>
                  <a:lnTo>
                    <a:pt x="161925" y="47625"/>
                  </a:lnTo>
                  <a:lnTo>
                    <a:pt x="161925" y="38100"/>
                  </a:lnTo>
                  <a:close/>
                </a:path>
                <a:path w="1566545" h="943610">
                  <a:moveTo>
                    <a:pt x="219075" y="28575"/>
                  </a:moveTo>
                  <a:lnTo>
                    <a:pt x="174625" y="28575"/>
                  </a:lnTo>
                  <a:lnTo>
                    <a:pt x="174625" y="47625"/>
                  </a:lnTo>
                  <a:lnTo>
                    <a:pt x="219075" y="47625"/>
                  </a:lnTo>
                  <a:lnTo>
                    <a:pt x="238125" y="38100"/>
                  </a:lnTo>
                  <a:lnTo>
                    <a:pt x="21907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03882" y="2551938"/>
              <a:ext cx="3627120" cy="483234"/>
            </a:xfrm>
            <a:custGeom>
              <a:avLst/>
              <a:gdLst/>
              <a:ahLst/>
              <a:cxnLst/>
              <a:rect l="l" t="t" r="r" b="b"/>
              <a:pathLst>
                <a:path w="3627120" h="483235">
                  <a:moveTo>
                    <a:pt x="0" y="80517"/>
                  </a:moveTo>
                  <a:lnTo>
                    <a:pt x="6330" y="49184"/>
                  </a:lnTo>
                  <a:lnTo>
                    <a:pt x="23590" y="23590"/>
                  </a:lnTo>
                  <a:lnTo>
                    <a:pt x="49184" y="6330"/>
                  </a:lnTo>
                  <a:lnTo>
                    <a:pt x="80518" y="0"/>
                  </a:lnTo>
                  <a:lnTo>
                    <a:pt x="3546602" y="0"/>
                  </a:lnTo>
                  <a:lnTo>
                    <a:pt x="3577935" y="6330"/>
                  </a:lnTo>
                  <a:lnTo>
                    <a:pt x="3603529" y="23590"/>
                  </a:lnTo>
                  <a:lnTo>
                    <a:pt x="3620789" y="49184"/>
                  </a:lnTo>
                  <a:lnTo>
                    <a:pt x="3627120" y="80517"/>
                  </a:lnTo>
                  <a:lnTo>
                    <a:pt x="3627120" y="402589"/>
                  </a:lnTo>
                  <a:lnTo>
                    <a:pt x="3620789" y="433923"/>
                  </a:lnTo>
                  <a:lnTo>
                    <a:pt x="3603529" y="459517"/>
                  </a:lnTo>
                  <a:lnTo>
                    <a:pt x="3577935" y="476777"/>
                  </a:lnTo>
                  <a:lnTo>
                    <a:pt x="3546602" y="483108"/>
                  </a:lnTo>
                  <a:lnTo>
                    <a:pt x="80518" y="483108"/>
                  </a:lnTo>
                  <a:lnTo>
                    <a:pt x="49184" y="476777"/>
                  </a:lnTo>
                  <a:lnTo>
                    <a:pt x="23590" y="459517"/>
                  </a:lnTo>
                  <a:lnTo>
                    <a:pt x="6330" y="433923"/>
                  </a:lnTo>
                  <a:lnTo>
                    <a:pt x="0" y="402589"/>
                  </a:lnTo>
                  <a:lnTo>
                    <a:pt x="0" y="80517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112770" y="2643886"/>
            <a:ext cx="1608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algun Gothic"/>
                <a:cs typeface="Malgun Gothic"/>
              </a:rPr>
              <a:t>Same</a:t>
            </a:r>
            <a:r>
              <a:rPr sz="1600" spc="-70" dirty="0">
                <a:latin typeface="Malgun Gothic"/>
                <a:cs typeface="Malgun Gothic"/>
              </a:rPr>
              <a:t> </a:t>
            </a:r>
            <a:r>
              <a:rPr sz="1600" spc="-10" dirty="0">
                <a:latin typeface="Malgun Gothic"/>
                <a:cs typeface="Malgun Gothic"/>
              </a:rPr>
              <a:t>Operations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03882" y="1701545"/>
            <a:ext cx="3627120" cy="483234"/>
          </a:xfrm>
          <a:custGeom>
            <a:avLst/>
            <a:gdLst/>
            <a:ahLst/>
            <a:cxnLst/>
            <a:rect l="l" t="t" r="r" b="b"/>
            <a:pathLst>
              <a:path w="3627120" h="483235">
                <a:moveTo>
                  <a:pt x="0" y="80517"/>
                </a:moveTo>
                <a:lnTo>
                  <a:pt x="6330" y="49184"/>
                </a:lnTo>
                <a:lnTo>
                  <a:pt x="23590" y="23590"/>
                </a:lnTo>
                <a:lnTo>
                  <a:pt x="49184" y="6330"/>
                </a:lnTo>
                <a:lnTo>
                  <a:pt x="80518" y="0"/>
                </a:lnTo>
                <a:lnTo>
                  <a:pt x="3546602" y="0"/>
                </a:lnTo>
                <a:lnTo>
                  <a:pt x="3577935" y="6330"/>
                </a:lnTo>
                <a:lnTo>
                  <a:pt x="3603529" y="23590"/>
                </a:lnTo>
                <a:lnTo>
                  <a:pt x="3620789" y="49184"/>
                </a:lnTo>
                <a:lnTo>
                  <a:pt x="3627120" y="80517"/>
                </a:lnTo>
                <a:lnTo>
                  <a:pt x="3627120" y="402589"/>
                </a:lnTo>
                <a:lnTo>
                  <a:pt x="3620789" y="433923"/>
                </a:lnTo>
                <a:lnTo>
                  <a:pt x="3603529" y="459517"/>
                </a:lnTo>
                <a:lnTo>
                  <a:pt x="3577935" y="476777"/>
                </a:lnTo>
                <a:lnTo>
                  <a:pt x="3546602" y="483107"/>
                </a:lnTo>
                <a:lnTo>
                  <a:pt x="80518" y="483107"/>
                </a:lnTo>
                <a:lnTo>
                  <a:pt x="49184" y="476777"/>
                </a:lnTo>
                <a:lnTo>
                  <a:pt x="23590" y="459517"/>
                </a:lnTo>
                <a:lnTo>
                  <a:pt x="6330" y="433923"/>
                </a:lnTo>
                <a:lnTo>
                  <a:pt x="0" y="402589"/>
                </a:lnTo>
                <a:lnTo>
                  <a:pt x="0" y="80517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112770" y="1793493"/>
            <a:ext cx="1608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algun Gothic"/>
                <a:cs typeface="Malgun Gothic"/>
              </a:rPr>
              <a:t>Same</a:t>
            </a:r>
            <a:r>
              <a:rPr sz="1600" spc="-70" dirty="0">
                <a:latin typeface="Malgun Gothic"/>
                <a:cs typeface="Malgun Gothic"/>
              </a:rPr>
              <a:t> </a:t>
            </a:r>
            <a:r>
              <a:rPr sz="1600" spc="-10" dirty="0">
                <a:latin typeface="Malgun Gothic"/>
                <a:cs typeface="Malgun Gothic"/>
              </a:rPr>
              <a:t>Operations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79341" y="3035045"/>
            <a:ext cx="76200" cy="201294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3769489" y="2224785"/>
            <a:ext cx="334010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405"/>
              </a:lnSpc>
            </a:pPr>
            <a:r>
              <a:rPr sz="2200" spc="305" dirty="0">
                <a:latin typeface="Malgun Gothic"/>
                <a:cs typeface="Malgun Gothic"/>
              </a:rPr>
              <a:t>…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07744" y="4316095"/>
            <a:ext cx="815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Layer</a:t>
            </a:r>
            <a:r>
              <a:rPr sz="1800" b="1" spc="-9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1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07744" y="2625597"/>
            <a:ext cx="815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Layer</a:t>
            </a:r>
            <a:r>
              <a:rPr sz="1800" b="1" spc="-9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2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07744" y="1780413"/>
            <a:ext cx="836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Layer</a:t>
            </a:r>
            <a:r>
              <a:rPr sz="1800" b="1" spc="-95" dirty="0">
                <a:latin typeface="Malgun Gothic"/>
                <a:cs typeface="Malgun Gothic"/>
              </a:rPr>
              <a:t> </a:t>
            </a:r>
            <a:r>
              <a:rPr sz="1800" b="1" spc="-114" dirty="0">
                <a:latin typeface="Malgun Gothic"/>
                <a:cs typeface="Malgun Gothic"/>
              </a:rPr>
              <a:t>N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041070" y="5376862"/>
            <a:ext cx="2488565" cy="549910"/>
            <a:chOff x="7041070" y="5376862"/>
            <a:chExt cx="2488565" cy="549910"/>
          </a:xfrm>
        </p:grpSpPr>
        <p:sp>
          <p:nvSpPr>
            <p:cNvPr id="38" name="object 38"/>
            <p:cNvSpPr/>
            <p:nvPr/>
          </p:nvSpPr>
          <p:spPr>
            <a:xfrm>
              <a:off x="7055357" y="5391150"/>
              <a:ext cx="2459990" cy="379730"/>
            </a:xfrm>
            <a:custGeom>
              <a:avLst/>
              <a:gdLst/>
              <a:ahLst/>
              <a:cxnLst/>
              <a:rect l="l" t="t" r="r" b="b"/>
              <a:pathLst>
                <a:path w="2459990" h="379729">
                  <a:moveTo>
                    <a:pt x="2396490" y="0"/>
                  </a:moveTo>
                  <a:lnTo>
                    <a:pt x="63246" y="0"/>
                  </a:lnTo>
                  <a:lnTo>
                    <a:pt x="38629" y="4970"/>
                  </a:lnTo>
                  <a:lnTo>
                    <a:pt x="18526" y="18526"/>
                  </a:lnTo>
                  <a:lnTo>
                    <a:pt x="4970" y="38629"/>
                  </a:lnTo>
                  <a:lnTo>
                    <a:pt x="0" y="63246"/>
                  </a:lnTo>
                  <a:lnTo>
                    <a:pt x="0" y="316230"/>
                  </a:lnTo>
                  <a:lnTo>
                    <a:pt x="4970" y="340846"/>
                  </a:lnTo>
                  <a:lnTo>
                    <a:pt x="18526" y="360949"/>
                  </a:lnTo>
                  <a:lnTo>
                    <a:pt x="38629" y="374505"/>
                  </a:lnTo>
                  <a:lnTo>
                    <a:pt x="63246" y="379475"/>
                  </a:lnTo>
                  <a:lnTo>
                    <a:pt x="2396490" y="379475"/>
                  </a:lnTo>
                  <a:lnTo>
                    <a:pt x="2421106" y="374505"/>
                  </a:lnTo>
                  <a:lnTo>
                    <a:pt x="2441209" y="360949"/>
                  </a:lnTo>
                  <a:lnTo>
                    <a:pt x="2454765" y="340846"/>
                  </a:lnTo>
                  <a:lnTo>
                    <a:pt x="2459736" y="316230"/>
                  </a:lnTo>
                  <a:lnTo>
                    <a:pt x="2459736" y="63246"/>
                  </a:lnTo>
                  <a:lnTo>
                    <a:pt x="2454765" y="38629"/>
                  </a:lnTo>
                  <a:lnTo>
                    <a:pt x="2441209" y="18526"/>
                  </a:lnTo>
                  <a:lnTo>
                    <a:pt x="2421106" y="4970"/>
                  </a:lnTo>
                  <a:lnTo>
                    <a:pt x="239649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47176" y="5770625"/>
              <a:ext cx="76276" cy="15591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055357" y="5391150"/>
              <a:ext cx="2459990" cy="379730"/>
            </a:xfrm>
            <a:custGeom>
              <a:avLst/>
              <a:gdLst/>
              <a:ahLst/>
              <a:cxnLst/>
              <a:rect l="l" t="t" r="r" b="b"/>
              <a:pathLst>
                <a:path w="2459990" h="379729">
                  <a:moveTo>
                    <a:pt x="0" y="63246"/>
                  </a:moveTo>
                  <a:lnTo>
                    <a:pt x="4970" y="38629"/>
                  </a:lnTo>
                  <a:lnTo>
                    <a:pt x="18526" y="18526"/>
                  </a:lnTo>
                  <a:lnTo>
                    <a:pt x="38629" y="4970"/>
                  </a:lnTo>
                  <a:lnTo>
                    <a:pt x="63246" y="0"/>
                  </a:lnTo>
                  <a:lnTo>
                    <a:pt x="2396490" y="0"/>
                  </a:lnTo>
                  <a:lnTo>
                    <a:pt x="2421106" y="4970"/>
                  </a:lnTo>
                  <a:lnTo>
                    <a:pt x="2441209" y="18526"/>
                  </a:lnTo>
                  <a:lnTo>
                    <a:pt x="2454765" y="38629"/>
                  </a:lnTo>
                  <a:lnTo>
                    <a:pt x="2459736" y="63246"/>
                  </a:lnTo>
                  <a:lnTo>
                    <a:pt x="2459736" y="316230"/>
                  </a:lnTo>
                  <a:lnTo>
                    <a:pt x="2454765" y="340846"/>
                  </a:lnTo>
                  <a:lnTo>
                    <a:pt x="2441209" y="360949"/>
                  </a:lnTo>
                  <a:lnTo>
                    <a:pt x="2421106" y="374505"/>
                  </a:lnTo>
                  <a:lnTo>
                    <a:pt x="2396490" y="379475"/>
                  </a:lnTo>
                  <a:lnTo>
                    <a:pt x="63246" y="379475"/>
                  </a:lnTo>
                  <a:lnTo>
                    <a:pt x="38629" y="374505"/>
                  </a:lnTo>
                  <a:lnTo>
                    <a:pt x="18526" y="360949"/>
                  </a:lnTo>
                  <a:lnTo>
                    <a:pt x="4970" y="340846"/>
                  </a:lnTo>
                  <a:lnTo>
                    <a:pt x="0" y="316230"/>
                  </a:lnTo>
                  <a:lnTo>
                    <a:pt x="0" y="63246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196708" y="5448096"/>
            <a:ext cx="2176780" cy="75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-35" dirty="0">
                <a:latin typeface="Malgun Gothic"/>
                <a:cs typeface="Malgun Gothic"/>
              </a:rPr>
              <a:t>Output</a:t>
            </a:r>
            <a:r>
              <a:rPr sz="1400" b="1" spc="-120" dirty="0">
                <a:latin typeface="Malgun Gothic"/>
                <a:cs typeface="Malgun Gothic"/>
              </a:rPr>
              <a:t> </a:t>
            </a:r>
            <a:r>
              <a:rPr sz="1400" b="1" spc="-20" dirty="0">
                <a:latin typeface="Malgun Gothic"/>
                <a:cs typeface="Malgun Gothic"/>
              </a:rPr>
              <a:t>Embedding</a:t>
            </a:r>
            <a:r>
              <a:rPr sz="1400" b="1" spc="-100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Matrix</a:t>
            </a:r>
            <a:endParaRPr sz="14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225"/>
              </a:spcBef>
            </a:pPr>
            <a:r>
              <a:rPr sz="1500" spc="-10" dirty="0">
                <a:latin typeface="Malgun Gothic"/>
                <a:cs typeface="Malgun Gothic"/>
              </a:rPr>
              <a:t>&lt;begin&gt;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825418" y="4887658"/>
            <a:ext cx="1924685" cy="397510"/>
            <a:chOff x="9825418" y="4887658"/>
            <a:chExt cx="1924685" cy="397510"/>
          </a:xfrm>
        </p:grpSpPr>
        <p:sp>
          <p:nvSpPr>
            <p:cNvPr id="43" name="object 43"/>
            <p:cNvSpPr/>
            <p:nvPr/>
          </p:nvSpPr>
          <p:spPr>
            <a:xfrm>
              <a:off x="9839706" y="4901946"/>
              <a:ext cx="1896110" cy="368935"/>
            </a:xfrm>
            <a:custGeom>
              <a:avLst/>
              <a:gdLst/>
              <a:ahLst/>
              <a:cxnLst/>
              <a:rect l="l" t="t" r="r" b="b"/>
              <a:pathLst>
                <a:path w="1896109" h="368935">
                  <a:moveTo>
                    <a:pt x="1834388" y="0"/>
                  </a:moveTo>
                  <a:lnTo>
                    <a:pt x="61468" y="0"/>
                  </a:lnTo>
                  <a:lnTo>
                    <a:pt x="37558" y="4835"/>
                  </a:lnTo>
                  <a:lnTo>
                    <a:pt x="18018" y="18018"/>
                  </a:lnTo>
                  <a:lnTo>
                    <a:pt x="4835" y="37558"/>
                  </a:lnTo>
                  <a:lnTo>
                    <a:pt x="0" y="61467"/>
                  </a:lnTo>
                  <a:lnTo>
                    <a:pt x="0" y="307339"/>
                  </a:lnTo>
                  <a:lnTo>
                    <a:pt x="4835" y="331249"/>
                  </a:lnTo>
                  <a:lnTo>
                    <a:pt x="18018" y="350789"/>
                  </a:lnTo>
                  <a:lnTo>
                    <a:pt x="37558" y="363972"/>
                  </a:lnTo>
                  <a:lnTo>
                    <a:pt x="61468" y="368807"/>
                  </a:lnTo>
                  <a:lnTo>
                    <a:pt x="1834388" y="368807"/>
                  </a:lnTo>
                  <a:lnTo>
                    <a:pt x="1858297" y="363972"/>
                  </a:lnTo>
                  <a:lnTo>
                    <a:pt x="1877837" y="350789"/>
                  </a:lnTo>
                  <a:lnTo>
                    <a:pt x="1891020" y="331249"/>
                  </a:lnTo>
                  <a:lnTo>
                    <a:pt x="1895855" y="307339"/>
                  </a:lnTo>
                  <a:lnTo>
                    <a:pt x="1895855" y="61467"/>
                  </a:lnTo>
                  <a:lnTo>
                    <a:pt x="1891020" y="37558"/>
                  </a:lnTo>
                  <a:lnTo>
                    <a:pt x="1877837" y="18018"/>
                  </a:lnTo>
                  <a:lnTo>
                    <a:pt x="1858297" y="4835"/>
                  </a:lnTo>
                  <a:lnTo>
                    <a:pt x="18343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39706" y="4901946"/>
              <a:ext cx="1896110" cy="368935"/>
            </a:xfrm>
            <a:custGeom>
              <a:avLst/>
              <a:gdLst/>
              <a:ahLst/>
              <a:cxnLst/>
              <a:rect l="l" t="t" r="r" b="b"/>
              <a:pathLst>
                <a:path w="1896109" h="368935">
                  <a:moveTo>
                    <a:pt x="0" y="61467"/>
                  </a:moveTo>
                  <a:lnTo>
                    <a:pt x="4835" y="37558"/>
                  </a:lnTo>
                  <a:lnTo>
                    <a:pt x="18018" y="18018"/>
                  </a:lnTo>
                  <a:lnTo>
                    <a:pt x="37558" y="4835"/>
                  </a:lnTo>
                  <a:lnTo>
                    <a:pt x="61468" y="0"/>
                  </a:lnTo>
                  <a:lnTo>
                    <a:pt x="1834388" y="0"/>
                  </a:lnTo>
                  <a:lnTo>
                    <a:pt x="1858297" y="4835"/>
                  </a:lnTo>
                  <a:lnTo>
                    <a:pt x="1877837" y="18018"/>
                  </a:lnTo>
                  <a:lnTo>
                    <a:pt x="1891020" y="37558"/>
                  </a:lnTo>
                  <a:lnTo>
                    <a:pt x="1895855" y="61467"/>
                  </a:lnTo>
                  <a:lnTo>
                    <a:pt x="1895855" y="307339"/>
                  </a:lnTo>
                  <a:lnTo>
                    <a:pt x="1891020" y="331249"/>
                  </a:lnTo>
                  <a:lnTo>
                    <a:pt x="1877837" y="350789"/>
                  </a:lnTo>
                  <a:lnTo>
                    <a:pt x="1858297" y="363972"/>
                  </a:lnTo>
                  <a:lnTo>
                    <a:pt x="1834388" y="368807"/>
                  </a:lnTo>
                  <a:lnTo>
                    <a:pt x="61468" y="368807"/>
                  </a:lnTo>
                  <a:lnTo>
                    <a:pt x="37558" y="363972"/>
                  </a:lnTo>
                  <a:lnTo>
                    <a:pt x="18018" y="350789"/>
                  </a:lnTo>
                  <a:lnTo>
                    <a:pt x="4835" y="331249"/>
                  </a:lnTo>
                  <a:lnTo>
                    <a:pt x="0" y="307339"/>
                  </a:lnTo>
                  <a:lnTo>
                    <a:pt x="0" y="6146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955783" y="4954270"/>
            <a:ext cx="16643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Malgun Gothic"/>
                <a:cs typeface="Malgun Gothic"/>
              </a:rPr>
              <a:t>Positional</a:t>
            </a:r>
            <a:r>
              <a:rPr sz="1400" b="1" spc="-8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Encoding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117014" y="4918138"/>
            <a:ext cx="335280" cy="335280"/>
            <a:chOff x="8117014" y="4918138"/>
            <a:chExt cx="335280" cy="335280"/>
          </a:xfrm>
        </p:grpSpPr>
        <p:sp>
          <p:nvSpPr>
            <p:cNvPr id="47" name="object 47"/>
            <p:cNvSpPr/>
            <p:nvPr/>
          </p:nvSpPr>
          <p:spPr>
            <a:xfrm>
              <a:off x="8131302" y="4932426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4">
                  <a:moveTo>
                    <a:pt x="153162" y="0"/>
                  </a:moveTo>
                  <a:lnTo>
                    <a:pt x="104753" y="7808"/>
                  </a:lnTo>
                  <a:lnTo>
                    <a:pt x="62709" y="29553"/>
                  </a:lnTo>
                  <a:lnTo>
                    <a:pt x="29553" y="62709"/>
                  </a:lnTo>
                  <a:lnTo>
                    <a:pt x="7808" y="104753"/>
                  </a:lnTo>
                  <a:lnTo>
                    <a:pt x="0" y="153162"/>
                  </a:lnTo>
                  <a:lnTo>
                    <a:pt x="7808" y="201570"/>
                  </a:lnTo>
                  <a:lnTo>
                    <a:pt x="29553" y="243614"/>
                  </a:lnTo>
                  <a:lnTo>
                    <a:pt x="62709" y="276770"/>
                  </a:lnTo>
                  <a:lnTo>
                    <a:pt x="104753" y="298515"/>
                  </a:lnTo>
                  <a:lnTo>
                    <a:pt x="153162" y="306324"/>
                  </a:lnTo>
                  <a:lnTo>
                    <a:pt x="201570" y="298515"/>
                  </a:lnTo>
                  <a:lnTo>
                    <a:pt x="243614" y="276770"/>
                  </a:lnTo>
                  <a:lnTo>
                    <a:pt x="276770" y="243614"/>
                  </a:lnTo>
                  <a:lnTo>
                    <a:pt x="298515" y="201570"/>
                  </a:lnTo>
                  <a:lnTo>
                    <a:pt x="306324" y="153162"/>
                  </a:lnTo>
                  <a:lnTo>
                    <a:pt x="298515" y="104753"/>
                  </a:lnTo>
                  <a:lnTo>
                    <a:pt x="276770" y="62709"/>
                  </a:lnTo>
                  <a:lnTo>
                    <a:pt x="243614" y="29553"/>
                  </a:lnTo>
                  <a:lnTo>
                    <a:pt x="201570" y="7808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131302" y="4932426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4">
                  <a:moveTo>
                    <a:pt x="0" y="153162"/>
                  </a:moveTo>
                  <a:lnTo>
                    <a:pt x="7808" y="104753"/>
                  </a:lnTo>
                  <a:lnTo>
                    <a:pt x="29553" y="62709"/>
                  </a:lnTo>
                  <a:lnTo>
                    <a:pt x="62709" y="29553"/>
                  </a:lnTo>
                  <a:lnTo>
                    <a:pt x="104753" y="7808"/>
                  </a:lnTo>
                  <a:lnTo>
                    <a:pt x="153162" y="0"/>
                  </a:lnTo>
                  <a:lnTo>
                    <a:pt x="201570" y="7808"/>
                  </a:lnTo>
                  <a:lnTo>
                    <a:pt x="243614" y="29553"/>
                  </a:lnTo>
                  <a:lnTo>
                    <a:pt x="276770" y="62709"/>
                  </a:lnTo>
                  <a:lnTo>
                    <a:pt x="298515" y="104753"/>
                  </a:lnTo>
                  <a:lnTo>
                    <a:pt x="306324" y="153162"/>
                  </a:lnTo>
                  <a:lnTo>
                    <a:pt x="298515" y="201570"/>
                  </a:lnTo>
                  <a:lnTo>
                    <a:pt x="276770" y="243614"/>
                  </a:lnTo>
                  <a:lnTo>
                    <a:pt x="243614" y="276770"/>
                  </a:lnTo>
                  <a:lnTo>
                    <a:pt x="201570" y="298515"/>
                  </a:lnTo>
                  <a:lnTo>
                    <a:pt x="153162" y="306324"/>
                  </a:lnTo>
                  <a:lnTo>
                    <a:pt x="104753" y="298515"/>
                  </a:lnTo>
                  <a:lnTo>
                    <a:pt x="62709" y="276770"/>
                  </a:lnTo>
                  <a:lnTo>
                    <a:pt x="29553" y="243614"/>
                  </a:lnTo>
                  <a:lnTo>
                    <a:pt x="7808" y="201570"/>
                  </a:lnTo>
                  <a:lnTo>
                    <a:pt x="0" y="15316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192516" y="4893691"/>
            <a:ext cx="1854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310" dirty="0">
                <a:latin typeface="Malgun Gothic"/>
                <a:cs typeface="Malgun Gothic"/>
              </a:rPr>
              <a:t>+</a:t>
            </a:r>
            <a:endParaRPr sz="2100">
              <a:latin typeface="Malgun Gothic"/>
              <a:cs typeface="Malgun Gothic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942010" y="4200334"/>
            <a:ext cx="2897505" cy="1190625"/>
            <a:chOff x="6942010" y="4200334"/>
            <a:chExt cx="2897505" cy="1190625"/>
          </a:xfrm>
        </p:grpSpPr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47125" y="5238749"/>
              <a:ext cx="76200" cy="15214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8437625" y="5048249"/>
              <a:ext cx="1402080" cy="76200"/>
            </a:xfrm>
            <a:custGeom>
              <a:avLst/>
              <a:gdLst/>
              <a:ahLst/>
              <a:cxnLst/>
              <a:rect l="l" t="t" r="r" b="b"/>
              <a:pathLst>
                <a:path w="140207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7635"/>
                  </a:lnTo>
                  <a:lnTo>
                    <a:pt x="63500" y="47635"/>
                  </a:lnTo>
                  <a:lnTo>
                    <a:pt x="63500" y="28585"/>
                  </a:lnTo>
                  <a:lnTo>
                    <a:pt x="76200" y="28585"/>
                  </a:lnTo>
                  <a:lnTo>
                    <a:pt x="76200" y="0"/>
                  </a:lnTo>
                  <a:close/>
                </a:path>
                <a:path w="1402079" h="76200">
                  <a:moveTo>
                    <a:pt x="76200" y="28585"/>
                  </a:moveTo>
                  <a:lnTo>
                    <a:pt x="76200" y="47635"/>
                  </a:lnTo>
                  <a:lnTo>
                    <a:pt x="1401572" y="48768"/>
                  </a:lnTo>
                  <a:lnTo>
                    <a:pt x="1401572" y="29718"/>
                  </a:lnTo>
                  <a:lnTo>
                    <a:pt x="76200" y="28585"/>
                  </a:lnTo>
                  <a:close/>
                </a:path>
                <a:path w="1402079" h="76200">
                  <a:moveTo>
                    <a:pt x="76200" y="28585"/>
                  </a:moveTo>
                  <a:lnTo>
                    <a:pt x="63500" y="28585"/>
                  </a:lnTo>
                  <a:lnTo>
                    <a:pt x="63500" y="47635"/>
                  </a:lnTo>
                  <a:lnTo>
                    <a:pt x="76200" y="47635"/>
                  </a:lnTo>
                  <a:lnTo>
                    <a:pt x="76200" y="285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56297" y="4214621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2588005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29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5"/>
                  </a:lnTo>
                  <a:lnTo>
                    <a:pt x="2588005" y="409955"/>
                  </a:lnTo>
                  <a:lnTo>
                    <a:pt x="2614594" y="404584"/>
                  </a:lnTo>
                  <a:lnTo>
                    <a:pt x="2636313" y="389937"/>
                  </a:lnTo>
                  <a:lnTo>
                    <a:pt x="2650960" y="368218"/>
                  </a:lnTo>
                  <a:lnTo>
                    <a:pt x="2656331" y="341629"/>
                  </a:lnTo>
                  <a:lnTo>
                    <a:pt x="2656331" y="68325"/>
                  </a:lnTo>
                  <a:lnTo>
                    <a:pt x="2650960" y="41737"/>
                  </a:lnTo>
                  <a:lnTo>
                    <a:pt x="2636313" y="20018"/>
                  </a:lnTo>
                  <a:lnTo>
                    <a:pt x="2614594" y="5371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956297" y="4214621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2588005" y="0"/>
                  </a:lnTo>
                  <a:lnTo>
                    <a:pt x="2614594" y="5371"/>
                  </a:lnTo>
                  <a:lnTo>
                    <a:pt x="2636313" y="20018"/>
                  </a:lnTo>
                  <a:lnTo>
                    <a:pt x="2650960" y="41737"/>
                  </a:lnTo>
                  <a:lnTo>
                    <a:pt x="2656331" y="68325"/>
                  </a:lnTo>
                  <a:lnTo>
                    <a:pt x="2656331" y="341629"/>
                  </a:lnTo>
                  <a:lnTo>
                    <a:pt x="2650960" y="368218"/>
                  </a:lnTo>
                  <a:lnTo>
                    <a:pt x="2636313" y="389937"/>
                  </a:lnTo>
                  <a:lnTo>
                    <a:pt x="2614594" y="404584"/>
                  </a:lnTo>
                  <a:lnTo>
                    <a:pt x="2588005" y="409955"/>
                  </a:lnTo>
                  <a:lnTo>
                    <a:pt x="68325" y="409955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29"/>
                  </a:lnTo>
                  <a:lnTo>
                    <a:pt x="0" y="683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402448" y="4286453"/>
            <a:ext cx="17653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latin typeface="Malgun Gothic"/>
                <a:cs typeface="Malgun Gothic"/>
              </a:rPr>
              <a:t>Multi-</a:t>
            </a:r>
            <a:r>
              <a:rPr sz="1400" b="1" spc="-10" dirty="0">
                <a:latin typeface="Malgun Gothic"/>
                <a:cs typeface="Malgun Gothic"/>
              </a:rPr>
              <a:t>head</a:t>
            </a:r>
            <a:r>
              <a:rPr sz="1400" b="1" spc="-130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Attention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942010" y="3644074"/>
            <a:ext cx="2685415" cy="438784"/>
            <a:chOff x="6942010" y="3644074"/>
            <a:chExt cx="2685415" cy="438784"/>
          </a:xfrm>
        </p:grpSpPr>
        <p:sp>
          <p:nvSpPr>
            <p:cNvPr id="57" name="object 57"/>
            <p:cNvSpPr/>
            <p:nvPr/>
          </p:nvSpPr>
          <p:spPr>
            <a:xfrm>
              <a:off x="6956297" y="3658361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2588005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30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6"/>
                  </a:lnTo>
                  <a:lnTo>
                    <a:pt x="2588005" y="409956"/>
                  </a:lnTo>
                  <a:lnTo>
                    <a:pt x="2614594" y="404584"/>
                  </a:lnTo>
                  <a:lnTo>
                    <a:pt x="2636313" y="389937"/>
                  </a:lnTo>
                  <a:lnTo>
                    <a:pt x="2650960" y="368218"/>
                  </a:lnTo>
                  <a:lnTo>
                    <a:pt x="2656331" y="341630"/>
                  </a:lnTo>
                  <a:lnTo>
                    <a:pt x="2656331" y="68325"/>
                  </a:lnTo>
                  <a:lnTo>
                    <a:pt x="2650960" y="41737"/>
                  </a:lnTo>
                  <a:lnTo>
                    <a:pt x="2636313" y="20018"/>
                  </a:lnTo>
                  <a:lnTo>
                    <a:pt x="2614594" y="5371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56297" y="3658361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2588005" y="0"/>
                  </a:lnTo>
                  <a:lnTo>
                    <a:pt x="2614594" y="5371"/>
                  </a:lnTo>
                  <a:lnTo>
                    <a:pt x="2636313" y="20018"/>
                  </a:lnTo>
                  <a:lnTo>
                    <a:pt x="2650960" y="41737"/>
                  </a:lnTo>
                  <a:lnTo>
                    <a:pt x="2656331" y="68325"/>
                  </a:lnTo>
                  <a:lnTo>
                    <a:pt x="2656331" y="341630"/>
                  </a:lnTo>
                  <a:lnTo>
                    <a:pt x="2650960" y="368218"/>
                  </a:lnTo>
                  <a:lnTo>
                    <a:pt x="2636313" y="389937"/>
                  </a:lnTo>
                  <a:lnTo>
                    <a:pt x="2614594" y="404584"/>
                  </a:lnTo>
                  <a:lnTo>
                    <a:pt x="2588005" y="409956"/>
                  </a:lnTo>
                  <a:lnTo>
                    <a:pt x="68325" y="409956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30"/>
                  </a:lnTo>
                  <a:lnTo>
                    <a:pt x="0" y="683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777353" y="3730244"/>
            <a:ext cx="10160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5" dirty="0">
                <a:latin typeface="Malgun Gothic"/>
                <a:cs typeface="Malgun Gothic"/>
              </a:rPr>
              <a:t>Add</a:t>
            </a:r>
            <a:r>
              <a:rPr sz="1400" b="1" spc="-145" dirty="0">
                <a:latin typeface="Malgun Gothic"/>
                <a:cs typeface="Malgun Gothic"/>
              </a:rPr>
              <a:t> </a:t>
            </a:r>
            <a:r>
              <a:rPr sz="1400" b="1" spc="-180" dirty="0">
                <a:latin typeface="Malgun Gothic"/>
                <a:cs typeface="Malgun Gothic"/>
              </a:rPr>
              <a:t>+</a:t>
            </a:r>
            <a:r>
              <a:rPr sz="1400" b="1" spc="-135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Norm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942010" y="3020758"/>
            <a:ext cx="2909570" cy="1912620"/>
            <a:chOff x="6942010" y="3020758"/>
            <a:chExt cx="2909570" cy="1912620"/>
          </a:xfrm>
        </p:grpSpPr>
        <p:sp>
          <p:nvSpPr>
            <p:cNvPr id="61" name="object 61"/>
            <p:cNvSpPr/>
            <p:nvPr/>
          </p:nvSpPr>
          <p:spPr>
            <a:xfrm>
              <a:off x="8275700" y="3824477"/>
              <a:ext cx="1576070" cy="1108075"/>
            </a:xfrm>
            <a:custGeom>
              <a:avLst/>
              <a:gdLst/>
              <a:ahLst/>
              <a:cxnLst/>
              <a:rect l="l" t="t" r="r" b="b"/>
              <a:pathLst>
                <a:path w="1576070" h="1108075">
                  <a:moveTo>
                    <a:pt x="1556766" y="920623"/>
                  </a:moveTo>
                  <a:lnTo>
                    <a:pt x="0" y="920623"/>
                  </a:lnTo>
                  <a:lnTo>
                    <a:pt x="0" y="1107694"/>
                  </a:lnTo>
                  <a:lnTo>
                    <a:pt x="19050" y="1107694"/>
                  </a:lnTo>
                  <a:lnTo>
                    <a:pt x="19050" y="939673"/>
                  </a:lnTo>
                  <a:lnTo>
                    <a:pt x="9525" y="939673"/>
                  </a:lnTo>
                  <a:lnTo>
                    <a:pt x="19050" y="930148"/>
                  </a:lnTo>
                  <a:lnTo>
                    <a:pt x="1556766" y="930148"/>
                  </a:lnTo>
                  <a:lnTo>
                    <a:pt x="1556766" y="920623"/>
                  </a:lnTo>
                  <a:close/>
                </a:path>
                <a:path w="1576070" h="1108075">
                  <a:moveTo>
                    <a:pt x="19050" y="930148"/>
                  </a:moveTo>
                  <a:lnTo>
                    <a:pt x="9525" y="939673"/>
                  </a:lnTo>
                  <a:lnTo>
                    <a:pt x="19050" y="939673"/>
                  </a:lnTo>
                  <a:lnTo>
                    <a:pt x="19050" y="930148"/>
                  </a:lnTo>
                  <a:close/>
                </a:path>
                <a:path w="1576070" h="1108075">
                  <a:moveTo>
                    <a:pt x="1575816" y="920623"/>
                  </a:moveTo>
                  <a:lnTo>
                    <a:pt x="1566291" y="920623"/>
                  </a:lnTo>
                  <a:lnTo>
                    <a:pt x="1556766" y="930148"/>
                  </a:lnTo>
                  <a:lnTo>
                    <a:pt x="19050" y="930148"/>
                  </a:lnTo>
                  <a:lnTo>
                    <a:pt x="19050" y="939673"/>
                  </a:lnTo>
                  <a:lnTo>
                    <a:pt x="1575816" y="939673"/>
                  </a:lnTo>
                  <a:lnTo>
                    <a:pt x="1575816" y="920623"/>
                  </a:lnTo>
                  <a:close/>
                </a:path>
                <a:path w="1576070" h="1108075">
                  <a:moveTo>
                    <a:pt x="1556766" y="38100"/>
                  </a:moveTo>
                  <a:lnTo>
                    <a:pt x="1556766" y="930148"/>
                  </a:lnTo>
                  <a:lnTo>
                    <a:pt x="1566291" y="920623"/>
                  </a:lnTo>
                  <a:lnTo>
                    <a:pt x="1575816" y="920623"/>
                  </a:lnTo>
                  <a:lnTo>
                    <a:pt x="1575816" y="47625"/>
                  </a:lnTo>
                  <a:lnTo>
                    <a:pt x="1566291" y="47625"/>
                  </a:lnTo>
                  <a:lnTo>
                    <a:pt x="1556766" y="38100"/>
                  </a:lnTo>
                  <a:close/>
                </a:path>
                <a:path w="1576070" h="1108075">
                  <a:moveTo>
                    <a:pt x="1413891" y="0"/>
                  </a:moveTo>
                  <a:lnTo>
                    <a:pt x="1337691" y="38100"/>
                  </a:lnTo>
                  <a:lnTo>
                    <a:pt x="1413891" y="76200"/>
                  </a:lnTo>
                  <a:lnTo>
                    <a:pt x="1413891" y="47625"/>
                  </a:lnTo>
                  <a:lnTo>
                    <a:pt x="1401191" y="47625"/>
                  </a:lnTo>
                  <a:lnTo>
                    <a:pt x="1401191" y="28575"/>
                  </a:lnTo>
                  <a:lnTo>
                    <a:pt x="1413891" y="28575"/>
                  </a:lnTo>
                  <a:lnTo>
                    <a:pt x="1413891" y="0"/>
                  </a:lnTo>
                  <a:close/>
                </a:path>
                <a:path w="1576070" h="1108075">
                  <a:moveTo>
                    <a:pt x="1413891" y="28575"/>
                  </a:moveTo>
                  <a:lnTo>
                    <a:pt x="1401191" y="28575"/>
                  </a:lnTo>
                  <a:lnTo>
                    <a:pt x="1401191" y="47625"/>
                  </a:lnTo>
                  <a:lnTo>
                    <a:pt x="1413891" y="47625"/>
                  </a:lnTo>
                  <a:lnTo>
                    <a:pt x="1413891" y="28575"/>
                  </a:lnTo>
                  <a:close/>
                </a:path>
                <a:path w="1576070" h="1108075">
                  <a:moveTo>
                    <a:pt x="1575816" y="28575"/>
                  </a:moveTo>
                  <a:lnTo>
                    <a:pt x="1413891" y="28575"/>
                  </a:lnTo>
                  <a:lnTo>
                    <a:pt x="1413891" y="47625"/>
                  </a:lnTo>
                  <a:lnTo>
                    <a:pt x="1556766" y="47625"/>
                  </a:lnTo>
                  <a:lnTo>
                    <a:pt x="1556766" y="38100"/>
                  </a:lnTo>
                  <a:lnTo>
                    <a:pt x="1575816" y="38100"/>
                  </a:lnTo>
                  <a:lnTo>
                    <a:pt x="1575816" y="28575"/>
                  </a:lnTo>
                  <a:close/>
                </a:path>
                <a:path w="1576070" h="1108075">
                  <a:moveTo>
                    <a:pt x="1575816" y="38100"/>
                  </a:moveTo>
                  <a:lnTo>
                    <a:pt x="1556766" y="38100"/>
                  </a:lnTo>
                  <a:lnTo>
                    <a:pt x="1566291" y="47625"/>
                  </a:lnTo>
                  <a:lnTo>
                    <a:pt x="1575816" y="47625"/>
                  </a:lnTo>
                  <a:lnTo>
                    <a:pt x="1575816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7125" y="4068317"/>
              <a:ext cx="76200" cy="147446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8247125" y="4624577"/>
              <a:ext cx="76200" cy="308610"/>
            </a:xfrm>
            <a:custGeom>
              <a:avLst/>
              <a:gdLst/>
              <a:ahLst/>
              <a:cxnLst/>
              <a:rect l="l" t="t" r="r" b="b"/>
              <a:pathLst>
                <a:path w="76200" h="308610">
                  <a:moveTo>
                    <a:pt x="47625" y="63500"/>
                  </a:moveTo>
                  <a:lnTo>
                    <a:pt x="28575" y="63500"/>
                  </a:lnTo>
                  <a:lnTo>
                    <a:pt x="28575" y="308229"/>
                  </a:lnTo>
                  <a:lnTo>
                    <a:pt x="47625" y="308229"/>
                  </a:lnTo>
                  <a:lnTo>
                    <a:pt x="47625" y="63500"/>
                  </a:lnTo>
                  <a:close/>
                </a:path>
                <a:path w="76200" h="308610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8610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956297" y="3035045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2588259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8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8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2588259" y="408431"/>
                  </a:lnTo>
                  <a:lnTo>
                    <a:pt x="2614755" y="403082"/>
                  </a:lnTo>
                  <a:lnTo>
                    <a:pt x="2636393" y="388492"/>
                  </a:lnTo>
                  <a:lnTo>
                    <a:pt x="2650982" y="366855"/>
                  </a:lnTo>
                  <a:lnTo>
                    <a:pt x="2656331" y="340359"/>
                  </a:lnTo>
                  <a:lnTo>
                    <a:pt x="2656331" y="68071"/>
                  </a:lnTo>
                  <a:lnTo>
                    <a:pt x="2650982" y="41576"/>
                  </a:lnTo>
                  <a:lnTo>
                    <a:pt x="2636393" y="19938"/>
                  </a:lnTo>
                  <a:lnTo>
                    <a:pt x="2614755" y="5349"/>
                  </a:lnTo>
                  <a:lnTo>
                    <a:pt x="2588259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56297" y="3035045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8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2588259" y="0"/>
                  </a:lnTo>
                  <a:lnTo>
                    <a:pt x="2614755" y="5349"/>
                  </a:lnTo>
                  <a:lnTo>
                    <a:pt x="2636393" y="19938"/>
                  </a:lnTo>
                  <a:lnTo>
                    <a:pt x="2650982" y="41576"/>
                  </a:lnTo>
                  <a:lnTo>
                    <a:pt x="2656331" y="68071"/>
                  </a:lnTo>
                  <a:lnTo>
                    <a:pt x="2656331" y="340359"/>
                  </a:lnTo>
                  <a:lnTo>
                    <a:pt x="2650982" y="366855"/>
                  </a:lnTo>
                  <a:lnTo>
                    <a:pt x="2636393" y="388492"/>
                  </a:lnTo>
                  <a:lnTo>
                    <a:pt x="2614755" y="403082"/>
                  </a:lnTo>
                  <a:lnTo>
                    <a:pt x="2588259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8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402448" y="3105734"/>
            <a:ext cx="17653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latin typeface="Malgun Gothic"/>
                <a:cs typeface="Malgun Gothic"/>
              </a:rPr>
              <a:t>Multi-</a:t>
            </a:r>
            <a:r>
              <a:rPr sz="1400" b="1" spc="-10" dirty="0">
                <a:latin typeface="Malgun Gothic"/>
                <a:cs typeface="Malgun Gothic"/>
              </a:rPr>
              <a:t>head</a:t>
            </a:r>
            <a:r>
              <a:rPr sz="1400" b="1" spc="-130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Attention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942010" y="2455354"/>
            <a:ext cx="2685415" cy="438784"/>
            <a:chOff x="6942010" y="2455354"/>
            <a:chExt cx="2685415" cy="438784"/>
          </a:xfrm>
        </p:grpSpPr>
        <p:sp>
          <p:nvSpPr>
            <p:cNvPr id="68" name="object 68"/>
            <p:cNvSpPr/>
            <p:nvPr/>
          </p:nvSpPr>
          <p:spPr>
            <a:xfrm>
              <a:off x="6956297" y="2469642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2588005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30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6"/>
                  </a:lnTo>
                  <a:lnTo>
                    <a:pt x="2588005" y="409956"/>
                  </a:lnTo>
                  <a:lnTo>
                    <a:pt x="2614594" y="404584"/>
                  </a:lnTo>
                  <a:lnTo>
                    <a:pt x="2636313" y="389937"/>
                  </a:lnTo>
                  <a:lnTo>
                    <a:pt x="2650960" y="368218"/>
                  </a:lnTo>
                  <a:lnTo>
                    <a:pt x="2656331" y="341630"/>
                  </a:lnTo>
                  <a:lnTo>
                    <a:pt x="2656331" y="68325"/>
                  </a:lnTo>
                  <a:lnTo>
                    <a:pt x="2650960" y="41737"/>
                  </a:lnTo>
                  <a:lnTo>
                    <a:pt x="2636313" y="20018"/>
                  </a:lnTo>
                  <a:lnTo>
                    <a:pt x="2614594" y="5371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956297" y="2469642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2588005" y="0"/>
                  </a:lnTo>
                  <a:lnTo>
                    <a:pt x="2614594" y="5371"/>
                  </a:lnTo>
                  <a:lnTo>
                    <a:pt x="2636313" y="20018"/>
                  </a:lnTo>
                  <a:lnTo>
                    <a:pt x="2650960" y="41737"/>
                  </a:lnTo>
                  <a:lnTo>
                    <a:pt x="2656331" y="68325"/>
                  </a:lnTo>
                  <a:lnTo>
                    <a:pt x="2656331" y="341630"/>
                  </a:lnTo>
                  <a:lnTo>
                    <a:pt x="2650960" y="368218"/>
                  </a:lnTo>
                  <a:lnTo>
                    <a:pt x="2636313" y="389937"/>
                  </a:lnTo>
                  <a:lnTo>
                    <a:pt x="2614594" y="404584"/>
                  </a:lnTo>
                  <a:lnTo>
                    <a:pt x="2588005" y="409956"/>
                  </a:lnTo>
                  <a:lnTo>
                    <a:pt x="68325" y="409956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30"/>
                  </a:lnTo>
                  <a:lnTo>
                    <a:pt x="0" y="683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777353" y="2541777"/>
            <a:ext cx="10160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5" dirty="0">
                <a:latin typeface="Malgun Gothic"/>
                <a:cs typeface="Malgun Gothic"/>
              </a:rPr>
              <a:t>Add</a:t>
            </a:r>
            <a:r>
              <a:rPr sz="1400" b="1" spc="-145" dirty="0">
                <a:latin typeface="Malgun Gothic"/>
                <a:cs typeface="Malgun Gothic"/>
              </a:rPr>
              <a:t> </a:t>
            </a:r>
            <a:r>
              <a:rPr sz="1400" b="1" spc="-180" dirty="0">
                <a:latin typeface="Malgun Gothic"/>
                <a:cs typeface="Malgun Gothic"/>
              </a:rPr>
              <a:t>+</a:t>
            </a:r>
            <a:r>
              <a:rPr sz="1400" b="1" spc="-135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Norm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942010" y="1873186"/>
            <a:ext cx="2909570" cy="1784985"/>
            <a:chOff x="6942010" y="1873186"/>
            <a:chExt cx="2909570" cy="1784985"/>
          </a:xfrm>
        </p:grpSpPr>
        <p:pic>
          <p:nvPicPr>
            <p:cNvPr id="72" name="object 7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7125" y="3443477"/>
              <a:ext cx="76200" cy="21463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7125" y="2879597"/>
              <a:ext cx="76200" cy="155066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8285225" y="2637281"/>
              <a:ext cx="1566545" cy="943610"/>
            </a:xfrm>
            <a:custGeom>
              <a:avLst/>
              <a:gdLst/>
              <a:ahLst/>
              <a:cxnLst/>
              <a:rect l="l" t="t" r="r" b="b"/>
              <a:pathLst>
                <a:path w="1566545" h="943610">
                  <a:moveTo>
                    <a:pt x="1547241" y="924178"/>
                  </a:moveTo>
                  <a:lnTo>
                    <a:pt x="0" y="924178"/>
                  </a:lnTo>
                  <a:lnTo>
                    <a:pt x="0" y="943228"/>
                  </a:lnTo>
                  <a:lnTo>
                    <a:pt x="1566291" y="943228"/>
                  </a:lnTo>
                  <a:lnTo>
                    <a:pt x="1566291" y="933703"/>
                  </a:lnTo>
                  <a:lnTo>
                    <a:pt x="1547241" y="933703"/>
                  </a:lnTo>
                  <a:lnTo>
                    <a:pt x="1547241" y="924178"/>
                  </a:lnTo>
                  <a:close/>
                </a:path>
                <a:path w="1566545" h="943610">
                  <a:moveTo>
                    <a:pt x="1547241" y="38100"/>
                  </a:moveTo>
                  <a:lnTo>
                    <a:pt x="1547241" y="933703"/>
                  </a:lnTo>
                  <a:lnTo>
                    <a:pt x="1556766" y="924178"/>
                  </a:lnTo>
                  <a:lnTo>
                    <a:pt x="1566291" y="924178"/>
                  </a:lnTo>
                  <a:lnTo>
                    <a:pt x="1566291" y="47625"/>
                  </a:lnTo>
                  <a:lnTo>
                    <a:pt x="1556766" y="47625"/>
                  </a:lnTo>
                  <a:lnTo>
                    <a:pt x="1547241" y="38100"/>
                  </a:lnTo>
                  <a:close/>
                </a:path>
                <a:path w="1566545" h="943610">
                  <a:moveTo>
                    <a:pt x="1566291" y="924178"/>
                  </a:moveTo>
                  <a:lnTo>
                    <a:pt x="1556766" y="924178"/>
                  </a:lnTo>
                  <a:lnTo>
                    <a:pt x="1547241" y="933703"/>
                  </a:lnTo>
                  <a:lnTo>
                    <a:pt x="1566291" y="933703"/>
                  </a:lnTo>
                  <a:lnTo>
                    <a:pt x="1566291" y="924178"/>
                  </a:lnTo>
                  <a:close/>
                </a:path>
                <a:path w="1566545" h="943610">
                  <a:moveTo>
                    <a:pt x="1404366" y="0"/>
                  </a:moveTo>
                  <a:lnTo>
                    <a:pt x="1328166" y="38100"/>
                  </a:lnTo>
                  <a:lnTo>
                    <a:pt x="1404366" y="76200"/>
                  </a:lnTo>
                  <a:lnTo>
                    <a:pt x="1404366" y="47625"/>
                  </a:lnTo>
                  <a:lnTo>
                    <a:pt x="1391666" y="47625"/>
                  </a:lnTo>
                  <a:lnTo>
                    <a:pt x="1391666" y="28575"/>
                  </a:lnTo>
                  <a:lnTo>
                    <a:pt x="1404366" y="28575"/>
                  </a:lnTo>
                  <a:lnTo>
                    <a:pt x="1404366" y="0"/>
                  </a:lnTo>
                  <a:close/>
                </a:path>
                <a:path w="1566545" h="943610">
                  <a:moveTo>
                    <a:pt x="1404366" y="28575"/>
                  </a:moveTo>
                  <a:lnTo>
                    <a:pt x="1391666" y="28575"/>
                  </a:lnTo>
                  <a:lnTo>
                    <a:pt x="1391666" y="47625"/>
                  </a:lnTo>
                  <a:lnTo>
                    <a:pt x="1404366" y="47625"/>
                  </a:lnTo>
                  <a:lnTo>
                    <a:pt x="1404366" y="28575"/>
                  </a:lnTo>
                  <a:close/>
                </a:path>
                <a:path w="1566545" h="943610">
                  <a:moveTo>
                    <a:pt x="1566291" y="28575"/>
                  </a:moveTo>
                  <a:lnTo>
                    <a:pt x="1404366" y="28575"/>
                  </a:lnTo>
                  <a:lnTo>
                    <a:pt x="1404366" y="47625"/>
                  </a:lnTo>
                  <a:lnTo>
                    <a:pt x="1547241" y="47625"/>
                  </a:lnTo>
                  <a:lnTo>
                    <a:pt x="1547241" y="38100"/>
                  </a:lnTo>
                  <a:lnTo>
                    <a:pt x="1566291" y="38100"/>
                  </a:lnTo>
                  <a:lnTo>
                    <a:pt x="1566291" y="28575"/>
                  </a:lnTo>
                  <a:close/>
                </a:path>
                <a:path w="1566545" h="943610">
                  <a:moveTo>
                    <a:pt x="1566291" y="38100"/>
                  </a:moveTo>
                  <a:lnTo>
                    <a:pt x="1547241" y="38100"/>
                  </a:lnTo>
                  <a:lnTo>
                    <a:pt x="1556766" y="47625"/>
                  </a:lnTo>
                  <a:lnTo>
                    <a:pt x="1566291" y="47625"/>
                  </a:lnTo>
                  <a:lnTo>
                    <a:pt x="1566291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56297" y="1887473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2588259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8" y="19938"/>
                  </a:lnTo>
                  <a:lnTo>
                    <a:pt x="5349" y="41576"/>
                  </a:lnTo>
                  <a:lnTo>
                    <a:pt x="0" y="68072"/>
                  </a:lnTo>
                  <a:lnTo>
                    <a:pt x="0" y="340360"/>
                  </a:lnTo>
                  <a:lnTo>
                    <a:pt x="5349" y="366855"/>
                  </a:lnTo>
                  <a:lnTo>
                    <a:pt x="19938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2588259" y="408431"/>
                  </a:lnTo>
                  <a:lnTo>
                    <a:pt x="2614755" y="403082"/>
                  </a:lnTo>
                  <a:lnTo>
                    <a:pt x="2636393" y="388493"/>
                  </a:lnTo>
                  <a:lnTo>
                    <a:pt x="2650982" y="366855"/>
                  </a:lnTo>
                  <a:lnTo>
                    <a:pt x="2656331" y="340360"/>
                  </a:lnTo>
                  <a:lnTo>
                    <a:pt x="2656331" y="68072"/>
                  </a:lnTo>
                  <a:lnTo>
                    <a:pt x="2650982" y="41576"/>
                  </a:lnTo>
                  <a:lnTo>
                    <a:pt x="2636393" y="19938"/>
                  </a:lnTo>
                  <a:lnTo>
                    <a:pt x="2614755" y="5349"/>
                  </a:lnTo>
                  <a:lnTo>
                    <a:pt x="2588259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56297" y="1887473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0" y="68072"/>
                  </a:moveTo>
                  <a:lnTo>
                    <a:pt x="5349" y="41576"/>
                  </a:lnTo>
                  <a:lnTo>
                    <a:pt x="19938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2588259" y="0"/>
                  </a:lnTo>
                  <a:lnTo>
                    <a:pt x="2614755" y="5349"/>
                  </a:lnTo>
                  <a:lnTo>
                    <a:pt x="2636393" y="19938"/>
                  </a:lnTo>
                  <a:lnTo>
                    <a:pt x="2650982" y="41576"/>
                  </a:lnTo>
                  <a:lnTo>
                    <a:pt x="2656331" y="68072"/>
                  </a:lnTo>
                  <a:lnTo>
                    <a:pt x="2656331" y="340360"/>
                  </a:lnTo>
                  <a:lnTo>
                    <a:pt x="2650982" y="366855"/>
                  </a:lnTo>
                  <a:lnTo>
                    <a:pt x="2636393" y="388493"/>
                  </a:lnTo>
                  <a:lnTo>
                    <a:pt x="2614755" y="403082"/>
                  </a:lnTo>
                  <a:lnTo>
                    <a:pt x="2588259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8" y="388492"/>
                  </a:lnTo>
                  <a:lnTo>
                    <a:pt x="5349" y="366855"/>
                  </a:lnTo>
                  <a:lnTo>
                    <a:pt x="0" y="340360"/>
                  </a:lnTo>
                  <a:lnTo>
                    <a:pt x="0" y="6807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7483220" y="1958086"/>
            <a:ext cx="1602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Malgun Gothic"/>
                <a:cs typeface="Malgun Gothic"/>
              </a:rPr>
              <a:t>Feedforward</a:t>
            </a:r>
            <a:r>
              <a:rPr sz="1400" b="1" spc="-100" dirty="0">
                <a:latin typeface="Malgun Gothic"/>
                <a:cs typeface="Malgun Gothic"/>
              </a:rPr>
              <a:t> </a:t>
            </a:r>
            <a:r>
              <a:rPr sz="1400" b="1" spc="-20" dirty="0">
                <a:latin typeface="Malgun Gothic"/>
                <a:cs typeface="Malgun Gothic"/>
              </a:rPr>
              <a:t>Layer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942010" y="1307782"/>
            <a:ext cx="2685415" cy="438784"/>
            <a:chOff x="6942010" y="1307782"/>
            <a:chExt cx="2685415" cy="438784"/>
          </a:xfrm>
        </p:grpSpPr>
        <p:sp>
          <p:nvSpPr>
            <p:cNvPr id="79" name="object 79"/>
            <p:cNvSpPr/>
            <p:nvPr/>
          </p:nvSpPr>
          <p:spPr>
            <a:xfrm>
              <a:off x="6956297" y="1322069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2588005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29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5"/>
                  </a:lnTo>
                  <a:lnTo>
                    <a:pt x="2588005" y="409955"/>
                  </a:lnTo>
                  <a:lnTo>
                    <a:pt x="2614594" y="404584"/>
                  </a:lnTo>
                  <a:lnTo>
                    <a:pt x="2636313" y="389937"/>
                  </a:lnTo>
                  <a:lnTo>
                    <a:pt x="2650960" y="368218"/>
                  </a:lnTo>
                  <a:lnTo>
                    <a:pt x="2656331" y="341629"/>
                  </a:lnTo>
                  <a:lnTo>
                    <a:pt x="2656331" y="68325"/>
                  </a:lnTo>
                  <a:lnTo>
                    <a:pt x="2650960" y="41737"/>
                  </a:lnTo>
                  <a:lnTo>
                    <a:pt x="2636313" y="20018"/>
                  </a:lnTo>
                  <a:lnTo>
                    <a:pt x="2614594" y="5371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956297" y="1322069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2588005" y="0"/>
                  </a:lnTo>
                  <a:lnTo>
                    <a:pt x="2614594" y="5371"/>
                  </a:lnTo>
                  <a:lnTo>
                    <a:pt x="2636313" y="20018"/>
                  </a:lnTo>
                  <a:lnTo>
                    <a:pt x="2650960" y="41737"/>
                  </a:lnTo>
                  <a:lnTo>
                    <a:pt x="2656331" y="68325"/>
                  </a:lnTo>
                  <a:lnTo>
                    <a:pt x="2656331" y="341629"/>
                  </a:lnTo>
                  <a:lnTo>
                    <a:pt x="2650960" y="368218"/>
                  </a:lnTo>
                  <a:lnTo>
                    <a:pt x="2636313" y="389937"/>
                  </a:lnTo>
                  <a:lnTo>
                    <a:pt x="2614594" y="404584"/>
                  </a:lnTo>
                  <a:lnTo>
                    <a:pt x="2588005" y="409955"/>
                  </a:lnTo>
                  <a:lnTo>
                    <a:pt x="68325" y="409955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29"/>
                  </a:lnTo>
                  <a:lnTo>
                    <a:pt x="0" y="683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777353" y="1393393"/>
            <a:ext cx="1016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5" dirty="0">
                <a:latin typeface="Malgun Gothic"/>
                <a:cs typeface="Malgun Gothic"/>
              </a:rPr>
              <a:t>Add</a:t>
            </a:r>
            <a:r>
              <a:rPr sz="1400" b="1" spc="-145" dirty="0">
                <a:latin typeface="Malgun Gothic"/>
                <a:cs typeface="Malgun Gothic"/>
              </a:rPr>
              <a:t> </a:t>
            </a:r>
            <a:r>
              <a:rPr sz="1400" b="1" spc="-180" dirty="0">
                <a:latin typeface="Malgun Gothic"/>
                <a:cs typeface="Malgun Gothic"/>
              </a:rPr>
              <a:t>+</a:t>
            </a:r>
            <a:r>
              <a:rPr sz="1400" b="1" spc="-135" dirty="0">
                <a:latin typeface="Malgun Gothic"/>
                <a:cs typeface="Malgun Gothic"/>
              </a:rPr>
              <a:t> </a:t>
            </a:r>
            <a:r>
              <a:rPr sz="1400" b="1" spc="-20" dirty="0">
                <a:latin typeface="Malgun Gothic"/>
                <a:cs typeface="Malgun Gothic"/>
              </a:rPr>
              <a:t>Norm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3907916" y="1211580"/>
            <a:ext cx="6210300" cy="3662679"/>
            <a:chOff x="3907916" y="1211580"/>
            <a:chExt cx="6210300" cy="3662679"/>
          </a:xfrm>
        </p:grpSpPr>
        <p:pic>
          <p:nvPicPr>
            <p:cNvPr id="83" name="object 8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7126" y="1732026"/>
              <a:ext cx="76200" cy="155066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6470141" y="1230630"/>
              <a:ext cx="3629025" cy="3624579"/>
            </a:xfrm>
            <a:custGeom>
              <a:avLst/>
              <a:gdLst/>
              <a:ahLst/>
              <a:cxnLst/>
              <a:rect l="l" t="t" r="r" b="b"/>
              <a:pathLst>
                <a:path w="3629025" h="3624579">
                  <a:moveTo>
                    <a:pt x="0" y="305435"/>
                  </a:moveTo>
                  <a:lnTo>
                    <a:pt x="3998" y="255899"/>
                  </a:lnTo>
                  <a:lnTo>
                    <a:pt x="15574" y="208905"/>
                  </a:lnTo>
                  <a:lnTo>
                    <a:pt x="34097" y="165083"/>
                  </a:lnTo>
                  <a:lnTo>
                    <a:pt x="58940" y="125062"/>
                  </a:lnTo>
                  <a:lnTo>
                    <a:pt x="89471" y="89471"/>
                  </a:lnTo>
                  <a:lnTo>
                    <a:pt x="125062" y="58940"/>
                  </a:lnTo>
                  <a:lnTo>
                    <a:pt x="165083" y="34097"/>
                  </a:lnTo>
                  <a:lnTo>
                    <a:pt x="208905" y="15574"/>
                  </a:lnTo>
                  <a:lnTo>
                    <a:pt x="255899" y="3998"/>
                  </a:lnTo>
                  <a:lnTo>
                    <a:pt x="305435" y="0"/>
                  </a:lnTo>
                  <a:lnTo>
                    <a:pt x="3323209" y="0"/>
                  </a:lnTo>
                  <a:lnTo>
                    <a:pt x="3372744" y="3998"/>
                  </a:lnTo>
                  <a:lnTo>
                    <a:pt x="3419738" y="15574"/>
                  </a:lnTo>
                  <a:lnTo>
                    <a:pt x="3463560" y="34097"/>
                  </a:lnTo>
                  <a:lnTo>
                    <a:pt x="3503581" y="58940"/>
                  </a:lnTo>
                  <a:lnTo>
                    <a:pt x="3539172" y="89471"/>
                  </a:lnTo>
                  <a:lnTo>
                    <a:pt x="3569703" y="125062"/>
                  </a:lnTo>
                  <a:lnTo>
                    <a:pt x="3594546" y="165083"/>
                  </a:lnTo>
                  <a:lnTo>
                    <a:pt x="3613069" y="208905"/>
                  </a:lnTo>
                  <a:lnTo>
                    <a:pt x="3624645" y="255899"/>
                  </a:lnTo>
                  <a:lnTo>
                    <a:pt x="3628643" y="305435"/>
                  </a:lnTo>
                  <a:lnTo>
                    <a:pt x="3628643" y="3318637"/>
                  </a:lnTo>
                  <a:lnTo>
                    <a:pt x="3624645" y="3368172"/>
                  </a:lnTo>
                  <a:lnTo>
                    <a:pt x="3613069" y="3415166"/>
                  </a:lnTo>
                  <a:lnTo>
                    <a:pt x="3594546" y="3458988"/>
                  </a:lnTo>
                  <a:lnTo>
                    <a:pt x="3569703" y="3499009"/>
                  </a:lnTo>
                  <a:lnTo>
                    <a:pt x="3539172" y="3534600"/>
                  </a:lnTo>
                  <a:lnTo>
                    <a:pt x="3503581" y="3565131"/>
                  </a:lnTo>
                  <a:lnTo>
                    <a:pt x="3463560" y="3589974"/>
                  </a:lnTo>
                  <a:lnTo>
                    <a:pt x="3419738" y="3608497"/>
                  </a:lnTo>
                  <a:lnTo>
                    <a:pt x="3372744" y="3620073"/>
                  </a:lnTo>
                  <a:lnTo>
                    <a:pt x="3323209" y="3624072"/>
                  </a:lnTo>
                  <a:lnTo>
                    <a:pt x="305435" y="3624072"/>
                  </a:lnTo>
                  <a:lnTo>
                    <a:pt x="255899" y="3620073"/>
                  </a:lnTo>
                  <a:lnTo>
                    <a:pt x="208905" y="3608497"/>
                  </a:lnTo>
                  <a:lnTo>
                    <a:pt x="165083" y="3589974"/>
                  </a:lnTo>
                  <a:lnTo>
                    <a:pt x="125062" y="3565131"/>
                  </a:lnTo>
                  <a:lnTo>
                    <a:pt x="89471" y="3534600"/>
                  </a:lnTo>
                  <a:lnTo>
                    <a:pt x="58940" y="3499009"/>
                  </a:lnTo>
                  <a:lnTo>
                    <a:pt x="34097" y="3458988"/>
                  </a:lnTo>
                  <a:lnTo>
                    <a:pt x="15574" y="3415166"/>
                  </a:lnTo>
                  <a:lnTo>
                    <a:pt x="3998" y="3368172"/>
                  </a:lnTo>
                  <a:lnTo>
                    <a:pt x="0" y="3318637"/>
                  </a:lnTo>
                  <a:lnTo>
                    <a:pt x="0" y="305435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907916" y="1463421"/>
              <a:ext cx="4006850" cy="2125345"/>
            </a:xfrm>
            <a:custGeom>
              <a:avLst/>
              <a:gdLst/>
              <a:ahLst/>
              <a:cxnLst/>
              <a:rect l="l" t="t" r="r" b="b"/>
              <a:pathLst>
                <a:path w="4006850" h="2125345">
                  <a:moveTo>
                    <a:pt x="2159127" y="9525"/>
                  </a:moveTo>
                  <a:lnTo>
                    <a:pt x="2159127" y="2125217"/>
                  </a:lnTo>
                  <a:lnTo>
                    <a:pt x="3978275" y="2125217"/>
                  </a:lnTo>
                  <a:lnTo>
                    <a:pt x="3978275" y="2115692"/>
                  </a:lnTo>
                  <a:lnTo>
                    <a:pt x="2178177" y="2115692"/>
                  </a:lnTo>
                  <a:lnTo>
                    <a:pt x="2168652" y="2106167"/>
                  </a:lnTo>
                  <a:lnTo>
                    <a:pt x="2178177" y="2106167"/>
                  </a:lnTo>
                  <a:lnTo>
                    <a:pt x="2178177" y="19050"/>
                  </a:lnTo>
                  <a:lnTo>
                    <a:pt x="2168652" y="19050"/>
                  </a:lnTo>
                  <a:lnTo>
                    <a:pt x="2159127" y="9525"/>
                  </a:lnTo>
                  <a:close/>
                </a:path>
                <a:path w="4006850" h="2125345">
                  <a:moveTo>
                    <a:pt x="2178177" y="2106167"/>
                  </a:moveTo>
                  <a:lnTo>
                    <a:pt x="2168652" y="2106167"/>
                  </a:lnTo>
                  <a:lnTo>
                    <a:pt x="2178177" y="2115692"/>
                  </a:lnTo>
                  <a:lnTo>
                    <a:pt x="2178177" y="2106167"/>
                  </a:lnTo>
                  <a:close/>
                </a:path>
                <a:path w="4006850" h="2125345">
                  <a:moveTo>
                    <a:pt x="3959225" y="2106167"/>
                  </a:moveTo>
                  <a:lnTo>
                    <a:pt x="2178177" y="2106167"/>
                  </a:lnTo>
                  <a:lnTo>
                    <a:pt x="2178177" y="2115692"/>
                  </a:lnTo>
                  <a:lnTo>
                    <a:pt x="3959225" y="2115692"/>
                  </a:lnTo>
                  <a:lnTo>
                    <a:pt x="3959225" y="2106167"/>
                  </a:lnTo>
                  <a:close/>
                </a:path>
                <a:path w="4006850" h="2125345">
                  <a:moveTo>
                    <a:pt x="3978275" y="2049652"/>
                  </a:moveTo>
                  <a:lnTo>
                    <a:pt x="3959225" y="2049652"/>
                  </a:lnTo>
                  <a:lnTo>
                    <a:pt x="3959225" y="2115692"/>
                  </a:lnTo>
                  <a:lnTo>
                    <a:pt x="3968750" y="2106167"/>
                  </a:lnTo>
                  <a:lnTo>
                    <a:pt x="3978275" y="2106167"/>
                  </a:lnTo>
                  <a:lnTo>
                    <a:pt x="3978275" y="2049652"/>
                  </a:lnTo>
                  <a:close/>
                </a:path>
                <a:path w="4006850" h="2125345">
                  <a:moveTo>
                    <a:pt x="3978275" y="2106167"/>
                  </a:moveTo>
                  <a:lnTo>
                    <a:pt x="3968750" y="2106167"/>
                  </a:lnTo>
                  <a:lnTo>
                    <a:pt x="3959225" y="2115692"/>
                  </a:lnTo>
                  <a:lnTo>
                    <a:pt x="3978275" y="2115692"/>
                  </a:lnTo>
                  <a:lnTo>
                    <a:pt x="3978275" y="2106167"/>
                  </a:lnTo>
                  <a:close/>
                </a:path>
                <a:path w="4006850" h="2125345">
                  <a:moveTo>
                    <a:pt x="3968750" y="1986152"/>
                  </a:moveTo>
                  <a:lnTo>
                    <a:pt x="3930650" y="2062352"/>
                  </a:lnTo>
                  <a:lnTo>
                    <a:pt x="3959225" y="2062352"/>
                  </a:lnTo>
                  <a:lnTo>
                    <a:pt x="3959225" y="2049652"/>
                  </a:lnTo>
                  <a:lnTo>
                    <a:pt x="4000500" y="2049652"/>
                  </a:lnTo>
                  <a:lnTo>
                    <a:pt x="3968750" y="1986152"/>
                  </a:lnTo>
                  <a:close/>
                </a:path>
                <a:path w="4006850" h="2125345">
                  <a:moveTo>
                    <a:pt x="4000500" y="2049652"/>
                  </a:moveTo>
                  <a:lnTo>
                    <a:pt x="3978275" y="2049652"/>
                  </a:lnTo>
                  <a:lnTo>
                    <a:pt x="3978275" y="2062352"/>
                  </a:lnTo>
                  <a:lnTo>
                    <a:pt x="4006850" y="2062352"/>
                  </a:lnTo>
                  <a:lnTo>
                    <a:pt x="4000500" y="2049652"/>
                  </a:lnTo>
                  <a:close/>
                </a:path>
                <a:path w="4006850" h="2125345">
                  <a:moveTo>
                    <a:pt x="2178177" y="0"/>
                  </a:moveTo>
                  <a:lnTo>
                    <a:pt x="0" y="0"/>
                  </a:lnTo>
                  <a:lnTo>
                    <a:pt x="0" y="238125"/>
                  </a:lnTo>
                  <a:lnTo>
                    <a:pt x="19050" y="238125"/>
                  </a:lnTo>
                  <a:lnTo>
                    <a:pt x="19050" y="19050"/>
                  </a:lnTo>
                  <a:lnTo>
                    <a:pt x="9525" y="19050"/>
                  </a:lnTo>
                  <a:lnTo>
                    <a:pt x="19050" y="9525"/>
                  </a:lnTo>
                  <a:lnTo>
                    <a:pt x="2178177" y="9525"/>
                  </a:lnTo>
                  <a:lnTo>
                    <a:pt x="2178177" y="0"/>
                  </a:lnTo>
                  <a:close/>
                </a:path>
                <a:path w="4006850" h="2125345">
                  <a:moveTo>
                    <a:pt x="19050" y="9525"/>
                  </a:moveTo>
                  <a:lnTo>
                    <a:pt x="9525" y="19050"/>
                  </a:lnTo>
                  <a:lnTo>
                    <a:pt x="19050" y="19050"/>
                  </a:lnTo>
                  <a:lnTo>
                    <a:pt x="19050" y="9525"/>
                  </a:lnTo>
                  <a:close/>
                </a:path>
                <a:path w="4006850" h="2125345">
                  <a:moveTo>
                    <a:pt x="2159127" y="9525"/>
                  </a:moveTo>
                  <a:lnTo>
                    <a:pt x="19050" y="9525"/>
                  </a:lnTo>
                  <a:lnTo>
                    <a:pt x="19050" y="19050"/>
                  </a:lnTo>
                  <a:lnTo>
                    <a:pt x="2159127" y="19050"/>
                  </a:lnTo>
                  <a:lnTo>
                    <a:pt x="2159127" y="9525"/>
                  </a:lnTo>
                  <a:close/>
                </a:path>
                <a:path w="4006850" h="2125345">
                  <a:moveTo>
                    <a:pt x="2178177" y="9525"/>
                  </a:moveTo>
                  <a:lnTo>
                    <a:pt x="2159127" y="9525"/>
                  </a:lnTo>
                  <a:lnTo>
                    <a:pt x="2168652" y="19050"/>
                  </a:lnTo>
                  <a:lnTo>
                    <a:pt x="2178177" y="19050"/>
                  </a:lnTo>
                  <a:lnTo>
                    <a:pt x="2178177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47126" y="2295905"/>
              <a:ext cx="76200" cy="174117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8275701" y="1489710"/>
              <a:ext cx="1576070" cy="981710"/>
            </a:xfrm>
            <a:custGeom>
              <a:avLst/>
              <a:gdLst/>
              <a:ahLst/>
              <a:cxnLst/>
              <a:rect l="l" t="t" r="r" b="b"/>
              <a:pathLst>
                <a:path w="1576070" h="981710">
                  <a:moveTo>
                    <a:pt x="1556766" y="914780"/>
                  </a:moveTo>
                  <a:lnTo>
                    <a:pt x="0" y="914780"/>
                  </a:lnTo>
                  <a:lnTo>
                    <a:pt x="0" y="981201"/>
                  </a:lnTo>
                  <a:lnTo>
                    <a:pt x="19050" y="981201"/>
                  </a:lnTo>
                  <a:lnTo>
                    <a:pt x="19050" y="933830"/>
                  </a:lnTo>
                  <a:lnTo>
                    <a:pt x="9525" y="933830"/>
                  </a:lnTo>
                  <a:lnTo>
                    <a:pt x="19050" y="924305"/>
                  </a:lnTo>
                  <a:lnTo>
                    <a:pt x="1556766" y="924305"/>
                  </a:lnTo>
                  <a:lnTo>
                    <a:pt x="1556766" y="914780"/>
                  </a:lnTo>
                  <a:close/>
                </a:path>
                <a:path w="1576070" h="981710">
                  <a:moveTo>
                    <a:pt x="19050" y="924305"/>
                  </a:moveTo>
                  <a:lnTo>
                    <a:pt x="9525" y="933830"/>
                  </a:lnTo>
                  <a:lnTo>
                    <a:pt x="19050" y="933830"/>
                  </a:lnTo>
                  <a:lnTo>
                    <a:pt x="19050" y="924305"/>
                  </a:lnTo>
                  <a:close/>
                </a:path>
                <a:path w="1576070" h="981710">
                  <a:moveTo>
                    <a:pt x="1575816" y="914780"/>
                  </a:moveTo>
                  <a:lnTo>
                    <a:pt x="1566291" y="914780"/>
                  </a:lnTo>
                  <a:lnTo>
                    <a:pt x="1556766" y="924305"/>
                  </a:lnTo>
                  <a:lnTo>
                    <a:pt x="19050" y="924305"/>
                  </a:lnTo>
                  <a:lnTo>
                    <a:pt x="19050" y="933830"/>
                  </a:lnTo>
                  <a:lnTo>
                    <a:pt x="1575816" y="933830"/>
                  </a:lnTo>
                  <a:lnTo>
                    <a:pt x="1575816" y="914780"/>
                  </a:lnTo>
                  <a:close/>
                </a:path>
                <a:path w="1576070" h="981710">
                  <a:moveTo>
                    <a:pt x="1556766" y="38100"/>
                  </a:moveTo>
                  <a:lnTo>
                    <a:pt x="1556766" y="924305"/>
                  </a:lnTo>
                  <a:lnTo>
                    <a:pt x="1566291" y="914780"/>
                  </a:lnTo>
                  <a:lnTo>
                    <a:pt x="1575816" y="914780"/>
                  </a:lnTo>
                  <a:lnTo>
                    <a:pt x="1575816" y="47625"/>
                  </a:lnTo>
                  <a:lnTo>
                    <a:pt x="1566291" y="47625"/>
                  </a:lnTo>
                  <a:lnTo>
                    <a:pt x="1556766" y="38100"/>
                  </a:lnTo>
                  <a:close/>
                </a:path>
                <a:path w="1576070" h="981710">
                  <a:moveTo>
                    <a:pt x="1413891" y="0"/>
                  </a:moveTo>
                  <a:lnTo>
                    <a:pt x="1337691" y="38100"/>
                  </a:lnTo>
                  <a:lnTo>
                    <a:pt x="1413891" y="76200"/>
                  </a:lnTo>
                  <a:lnTo>
                    <a:pt x="1413891" y="47625"/>
                  </a:lnTo>
                  <a:lnTo>
                    <a:pt x="1401191" y="47625"/>
                  </a:lnTo>
                  <a:lnTo>
                    <a:pt x="1401191" y="28575"/>
                  </a:lnTo>
                  <a:lnTo>
                    <a:pt x="1413891" y="28575"/>
                  </a:lnTo>
                  <a:lnTo>
                    <a:pt x="1413891" y="0"/>
                  </a:lnTo>
                  <a:close/>
                </a:path>
                <a:path w="1576070" h="981710">
                  <a:moveTo>
                    <a:pt x="1413891" y="28575"/>
                  </a:moveTo>
                  <a:lnTo>
                    <a:pt x="1401191" y="28575"/>
                  </a:lnTo>
                  <a:lnTo>
                    <a:pt x="1401191" y="47625"/>
                  </a:lnTo>
                  <a:lnTo>
                    <a:pt x="1413891" y="47625"/>
                  </a:lnTo>
                  <a:lnTo>
                    <a:pt x="1413891" y="28575"/>
                  </a:lnTo>
                  <a:close/>
                </a:path>
                <a:path w="1576070" h="981710">
                  <a:moveTo>
                    <a:pt x="1575816" y="28575"/>
                  </a:moveTo>
                  <a:lnTo>
                    <a:pt x="1413891" y="28575"/>
                  </a:lnTo>
                  <a:lnTo>
                    <a:pt x="1413891" y="47625"/>
                  </a:lnTo>
                  <a:lnTo>
                    <a:pt x="1556766" y="47625"/>
                  </a:lnTo>
                  <a:lnTo>
                    <a:pt x="1556766" y="38100"/>
                  </a:lnTo>
                  <a:lnTo>
                    <a:pt x="1575816" y="38100"/>
                  </a:lnTo>
                  <a:lnTo>
                    <a:pt x="1575816" y="28575"/>
                  </a:lnTo>
                  <a:close/>
                </a:path>
                <a:path w="1576070" h="981710">
                  <a:moveTo>
                    <a:pt x="1575816" y="38100"/>
                  </a:moveTo>
                  <a:lnTo>
                    <a:pt x="1556766" y="38100"/>
                  </a:lnTo>
                  <a:lnTo>
                    <a:pt x="1566291" y="47625"/>
                  </a:lnTo>
                  <a:lnTo>
                    <a:pt x="1575816" y="47625"/>
                  </a:lnTo>
                  <a:lnTo>
                    <a:pt x="1575816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10229850" y="2864611"/>
            <a:ext cx="815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Layer</a:t>
            </a:r>
            <a:r>
              <a:rPr sz="1800" b="1" spc="-9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1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75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200" dirty="0">
                <a:solidFill>
                  <a:srgbClr val="FFFFFF"/>
                </a:solidFill>
              </a:rPr>
              <a:t> </a:t>
            </a:r>
            <a:r>
              <a:rPr sz="2400" spc="-40" dirty="0">
                <a:solidFill>
                  <a:srgbClr val="FFFFFF"/>
                </a:solidFill>
              </a:rPr>
              <a:t>원리:</a:t>
            </a:r>
            <a:r>
              <a:rPr sz="2400" spc="-195" dirty="0">
                <a:solidFill>
                  <a:srgbClr val="FFFFFF"/>
                </a:solidFill>
              </a:rPr>
              <a:t> </a:t>
            </a:r>
            <a:r>
              <a:rPr sz="2400" spc="-45" dirty="0">
                <a:solidFill>
                  <a:srgbClr val="FFFFFF"/>
                </a:solidFill>
              </a:rPr>
              <a:t>인코더(Encoder)와</a:t>
            </a:r>
            <a:r>
              <a:rPr sz="2400" spc="-16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디코더(Decoder)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1893" y="1283467"/>
            <a:ext cx="9833610" cy="153352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5" dirty="0">
                <a:latin typeface="Malgun Gothic"/>
                <a:cs typeface="Malgun Gothic"/>
              </a:rPr>
              <a:t>트랜스포머에서는</a:t>
            </a:r>
            <a:r>
              <a:rPr sz="2200" spc="-22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마지막</a:t>
            </a:r>
            <a:r>
              <a:rPr sz="2200" b="1" spc="-20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인코더</a:t>
            </a:r>
            <a:r>
              <a:rPr sz="2200" b="1" spc="-195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레이어의</a:t>
            </a:r>
            <a:r>
              <a:rPr sz="2200" b="1" spc="-21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출력</a:t>
            </a:r>
            <a:r>
              <a:rPr sz="2200" spc="-225" dirty="0">
                <a:latin typeface="Malgun Gothic"/>
                <a:cs typeface="Malgun Gothic"/>
              </a:rPr>
              <a:t>이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모든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디코더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레이어에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60" dirty="0">
                <a:latin typeface="Malgun Gothic"/>
                <a:cs typeface="Malgun Gothic"/>
              </a:rPr>
              <a:t>입력됩니다.</a:t>
            </a:r>
            <a:endParaRPr sz="2200">
              <a:latin typeface="Malgun Gothic"/>
              <a:cs typeface="Malgun Gothic"/>
            </a:endParaRPr>
          </a:p>
          <a:p>
            <a:pPr marL="756285" lvl="1" indent="-28638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</a:tabLst>
            </a:pPr>
            <a:r>
              <a:rPr sz="2200" b="1" dirty="0">
                <a:latin typeface="Malgun Gothic"/>
                <a:cs typeface="Malgun Gothic"/>
              </a:rPr>
              <a:t>n_layers</a:t>
            </a:r>
            <a:r>
              <a:rPr sz="2200" b="1" spc="-160" dirty="0">
                <a:latin typeface="Malgun Gothic"/>
                <a:cs typeface="Malgun Gothic"/>
              </a:rPr>
              <a:t> </a:t>
            </a:r>
            <a:r>
              <a:rPr sz="2200" b="1" spc="-254" dirty="0">
                <a:latin typeface="Malgun Gothic"/>
                <a:cs typeface="Malgun Gothic"/>
              </a:rPr>
              <a:t>=</a:t>
            </a:r>
            <a:r>
              <a:rPr sz="2200" b="1" spc="-204" dirty="0">
                <a:latin typeface="Malgun Gothic"/>
                <a:cs typeface="Malgun Gothic"/>
              </a:rPr>
              <a:t> </a:t>
            </a:r>
            <a:r>
              <a:rPr sz="2200" b="1" spc="-85" dirty="0">
                <a:latin typeface="Malgun Gothic"/>
                <a:cs typeface="Malgun Gothic"/>
              </a:rPr>
              <a:t>4</a:t>
            </a:r>
            <a:r>
              <a:rPr sz="2200" spc="-85" dirty="0">
                <a:latin typeface="Malgun Gothic"/>
                <a:cs typeface="Malgun Gothic"/>
              </a:rPr>
              <a:t>일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때의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예시는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다음과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10" dirty="0">
                <a:latin typeface="Malgun Gothic"/>
                <a:cs typeface="Malgun Gothic"/>
              </a:rPr>
              <a:t>같습니다.</a:t>
            </a:r>
            <a:endParaRPr sz="2200">
              <a:latin typeface="Malgun Gothic"/>
              <a:cs typeface="Malgun Gothic"/>
            </a:endParaRPr>
          </a:p>
          <a:p>
            <a:pPr marL="3569335">
              <a:lnSpc>
                <a:spcPct val="100000"/>
              </a:lnSpc>
              <a:spcBef>
                <a:spcPts val="1555"/>
              </a:spcBef>
            </a:pPr>
            <a:r>
              <a:rPr sz="2000" b="1" spc="-65" dirty="0">
                <a:solidFill>
                  <a:srgbClr val="C00000"/>
                </a:solidFill>
                <a:latin typeface="Malgun Gothic"/>
                <a:cs typeface="Malgun Gothic"/>
              </a:rPr>
              <a:t>트랜스포머(Transformer)</a:t>
            </a:r>
            <a:r>
              <a:rPr sz="2000" b="1" spc="-55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C00000"/>
                </a:solidFill>
                <a:latin typeface="Malgun Gothic"/>
                <a:cs typeface="Malgun Gothic"/>
              </a:rPr>
              <a:t>아키텍처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53945" y="3432809"/>
            <a:ext cx="3629025" cy="483234"/>
          </a:xfrm>
          <a:custGeom>
            <a:avLst/>
            <a:gdLst/>
            <a:ahLst/>
            <a:cxnLst/>
            <a:rect l="l" t="t" r="r" b="b"/>
            <a:pathLst>
              <a:path w="3629025" h="483235">
                <a:moveTo>
                  <a:pt x="0" y="80517"/>
                </a:moveTo>
                <a:lnTo>
                  <a:pt x="6330" y="49184"/>
                </a:lnTo>
                <a:lnTo>
                  <a:pt x="23590" y="23590"/>
                </a:lnTo>
                <a:lnTo>
                  <a:pt x="49184" y="6330"/>
                </a:lnTo>
                <a:lnTo>
                  <a:pt x="80518" y="0"/>
                </a:lnTo>
                <a:lnTo>
                  <a:pt x="3548126" y="0"/>
                </a:lnTo>
                <a:lnTo>
                  <a:pt x="3579459" y="6330"/>
                </a:lnTo>
                <a:lnTo>
                  <a:pt x="3605053" y="23590"/>
                </a:lnTo>
                <a:lnTo>
                  <a:pt x="3622313" y="49184"/>
                </a:lnTo>
                <a:lnTo>
                  <a:pt x="3628644" y="80517"/>
                </a:lnTo>
                <a:lnTo>
                  <a:pt x="3628644" y="402589"/>
                </a:lnTo>
                <a:lnTo>
                  <a:pt x="3622313" y="433923"/>
                </a:lnTo>
                <a:lnTo>
                  <a:pt x="3605053" y="459517"/>
                </a:lnTo>
                <a:lnTo>
                  <a:pt x="3579459" y="476777"/>
                </a:lnTo>
                <a:lnTo>
                  <a:pt x="3548126" y="483107"/>
                </a:lnTo>
                <a:lnTo>
                  <a:pt x="80518" y="483107"/>
                </a:lnTo>
                <a:lnTo>
                  <a:pt x="49184" y="476777"/>
                </a:lnTo>
                <a:lnTo>
                  <a:pt x="23590" y="459517"/>
                </a:lnTo>
                <a:lnTo>
                  <a:pt x="6330" y="433923"/>
                </a:lnTo>
                <a:lnTo>
                  <a:pt x="0" y="402589"/>
                </a:lnTo>
                <a:lnTo>
                  <a:pt x="0" y="80517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44189" y="3506851"/>
            <a:ext cx="1246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Encoder</a:t>
            </a:r>
            <a:r>
              <a:rPr sz="1800" b="1" spc="-160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Malgun Gothic"/>
                <a:cs typeface="Malgun Gothic"/>
              </a:rPr>
              <a:t>#4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89913" y="3209925"/>
            <a:ext cx="4140200" cy="2872105"/>
            <a:chOff x="1589913" y="3209925"/>
            <a:chExt cx="4140200" cy="2872105"/>
          </a:xfrm>
        </p:grpSpPr>
        <p:sp>
          <p:nvSpPr>
            <p:cNvPr id="8" name="object 8"/>
            <p:cNvSpPr/>
            <p:nvPr/>
          </p:nvSpPr>
          <p:spPr>
            <a:xfrm>
              <a:off x="1618488" y="3238500"/>
              <a:ext cx="4083050" cy="2814955"/>
            </a:xfrm>
            <a:custGeom>
              <a:avLst/>
              <a:gdLst/>
              <a:ahLst/>
              <a:cxnLst/>
              <a:rect l="l" t="t" r="r" b="b"/>
              <a:pathLst>
                <a:path w="4083050" h="2814954">
                  <a:moveTo>
                    <a:pt x="0" y="2814828"/>
                  </a:moveTo>
                  <a:lnTo>
                    <a:pt x="4082796" y="2814828"/>
                  </a:lnTo>
                  <a:lnTo>
                    <a:pt x="4082796" y="0"/>
                  </a:lnTo>
                  <a:lnTo>
                    <a:pt x="0" y="0"/>
                  </a:lnTo>
                  <a:lnTo>
                    <a:pt x="0" y="2814828"/>
                  </a:lnTo>
                  <a:close/>
                </a:path>
              </a:pathLst>
            </a:custGeom>
            <a:ln w="571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3946" y="4074413"/>
              <a:ext cx="3629025" cy="483234"/>
            </a:xfrm>
            <a:custGeom>
              <a:avLst/>
              <a:gdLst/>
              <a:ahLst/>
              <a:cxnLst/>
              <a:rect l="l" t="t" r="r" b="b"/>
              <a:pathLst>
                <a:path w="3629025" h="483235">
                  <a:moveTo>
                    <a:pt x="0" y="80518"/>
                  </a:moveTo>
                  <a:lnTo>
                    <a:pt x="6330" y="49184"/>
                  </a:lnTo>
                  <a:lnTo>
                    <a:pt x="23590" y="23590"/>
                  </a:lnTo>
                  <a:lnTo>
                    <a:pt x="49184" y="6330"/>
                  </a:lnTo>
                  <a:lnTo>
                    <a:pt x="80518" y="0"/>
                  </a:lnTo>
                  <a:lnTo>
                    <a:pt x="3548126" y="0"/>
                  </a:lnTo>
                  <a:lnTo>
                    <a:pt x="3579459" y="6330"/>
                  </a:lnTo>
                  <a:lnTo>
                    <a:pt x="3605053" y="23590"/>
                  </a:lnTo>
                  <a:lnTo>
                    <a:pt x="3622313" y="49184"/>
                  </a:lnTo>
                  <a:lnTo>
                    <a:pt x="3628644" y="80518"/>
                  </a:lnTo>
                  <a:lnTo>
                    <a:pt x="3628644" y="402590"/>
                  </a:lnTo>
                  <a:lnTo>
                    <a:pt x="3622313" y="433923"/>
                  </a:lnTo>
                  <a:lnTo>
                    <a:pt x="3605053" y="459517"/>
                  </a:lnTo>
                  <a:lnTo>
                    <a:pt x="3579459" y="476777"/>
                  </a:lnTo>
                  <a:lnTo>
                    <a:pt x="3548126" y="483108"/>
                  </a:lnTo>
                  <a:lnTo>
                    <a:pt x="80518" y="483108"/>
                  </a:lnTo>
                  <a:lnTo>
                    <a:pt x="49184" y="476777"/>
                  </a:lnTo>
                  <a:lnTo>
                    <a:pt x="23590" y="459517"/>
                  </a:lnTo>
                  <a:lnTo>
                    <a:pt x="6330" y="433923"/>
                  </a:lnTo>
                  <a:lnTo>
                    <a:pt x="0" y="402590"/>
                  </a:lnTo>
                  <a:lnTo>
                    <a:pt x="0" y="80518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44189" y="4148454"/>
            <a:ext cx="1246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Encoder</a:t>
            </a:r>
            <a:r>
              <a:rPr sz="1800" b="1" spc="-160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Malgun Gothic"/>
                <a:cs typeface="Malgun Gothic"/>
              </a:rPr>
              <a:t>#3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53945" y="4705350"/>
            <a:ext cx="3629025" cy="483234"/>
          </a:xfrm>
          <a:custGeom>
            <a:avLst/>
            <a:gdLst/>
            <a:ahLst/>
            <a:cxnLst/>
            <a:rect l="l" t="t" r="r" b="b"/>
            <a:pathLst>
              <a:path w="3629025" h="483235">
                <a:moveTo>
                  <a:pt x="0" y="80518"/>
                </a:moveTo>
                <a:lnTo>
                  <a:pt x="6330" y="49184"/>
                </a:lnTo>
                <a:lnTo>
                  <a:pt x="23590" y="23590"/>
                </a:lnTo>
                <a:lnTo>
                  <a:pt x="49184" y="6330"/>
                </a:lnTo>
                <a:lnTo>
                  <a:pt x="80518" y="0"/>
                </a:lnTo>
                <a:lnTo>
                  <a:pt x="3548126" y="0"/>
                </a:lnTo>
                <a:lnTo>
                  <a:pt x="3579459" y="6330"/>
                </a:lnTo>
                <a:lnTo>
                  <a:pt x="3605053" y="23590"/>
                </a:lnTo>
                <a:lnTo>
                  <a:pt x="3622313" y="49184"/>
                </a:lnTo>
                <a:lnTo>
                  <a:pt x="3628644" y="80518"/>
                </a:lnTo>
                <a:lnTo>
                  <a:pt x="3628644" y="402589"/>
                </a:lnTo>
                <a:lnTo>
                  <a:pt x="3622313" y="433923"/>
                </a:lnTo>
                <a:lnTo>
                  <a:pt x="3605053" y="459517"/>
                </a:lnTo>
                <a:lnTo>
                  <a:pt x="3579459" y="476777"/>
                </a:lnTo>
                <a:lnTo>
                  <a:pt x="3548126" y="483107"/>
                </a:lnTo>
                <a:lnTo>
                  <a:pt x="80518" y="483107"/>
                </a:lnTo>
                <a:lnTo>
                  <a:pt x="49184" y="476777"/>
                </a:lnTo>
                <a:lnTo>
                  <a:pt x="23590" y="459517"/>
                </a:lnTo>
                <a:lnTo>
                  <a:pt x="6330" y="433923"/>
                </a:lnTo>
                <a:lnTo>
                  <a:pt x="0" y="402589"/>
                </a:lnTo>
                <a:lnTo>
                  <a:pt x="0" y="80518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44189" y="4778502"/>
            <a:ext cx="1246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Encoder</a:t>
            </a:r>
            <a:r>
              <a:rPr sz="1800" b="1" spc="-160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Malgun Gothic"/>
                <a:cs typeface="Malgun Gothic"/>
              </a:rPr>
              <a:t>#2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53945" y="5345429"/>
            <a:ext cx="3629025" cy="485140"/>
          </a:xfrm>
          <a:custGeom>
            <a:avLst/>
            <a:gdLst/>
            <a:ahLst/>
            <a:cxnLst/>
            <a:rect l="l" t="t" r="r" b="b"/>
            <a:pathLst>
              <a:path w="3629025" h="485139">
                <a:moveTo>
                  <a:pt x="0" y="80772"/>
                </a:moveTo>
                <a:lnTo>
                  <a:pt x="6351" y="49345"/>
                </a:lnTo>
                <a:lnTo>
                  <a:pt x="23669" y="23669"/>
                </a:lnTo>
                <a:lnTo>
                  <a:pt x="49345" y="6351"/>
                </a:lnTo>
                <a:lnTo>
                  <a:pt x="80772" y="0"/>
                </a:lnTo>
                <a:lnTo>
                  <a:pt x="3547872" y="0"/>
                </a:lnTo>
                <a:lnTo>
                  <a:pt x="3579298" y="6351"/>
                </a:lnTo>
                <a:lnTo>
                  <a:pt x="3604974" y="23669"/>
                </a:lnTo>
                <a:lnTo>
                  <a:pt x="3622292" y="49345"/>
                </a:lnTo>
                <a:lnTo>
                  <a:pt x="3628644" y="80772"/>
                </a:lnTo>
                <a:lnTo>
                  <a:pt x="3628644" y="403860"/>
                </a:lnTo>
                <a:lnTo>
                  <a:pt x="3622292" y="435297"/>
                </a:lnTo>
                <a:lnTo>
                  <a:pt x="3604974" y="460971"/>
                </a:lnTo>
                <a:lnTo>
                  <a:pt x="3579298" y="478283"/>
                </a:lnTo>
                <a:lnTo>
                  <a:pt x="3547872" y="484632"/>
                </a:lnTo>
                <a:lnTo>
                  <a:pt x="80772" y="484632"/>
                </a:lnTo>
                <a:lnTo>
                  <a:pt x="49345" y="478283"/>
                </a:lnTo>
                <a:lnTo>
                  <a:pt x="23669" y="460971"/>
                </a:lnTo>
                <a:lnTo>
                  <a:pt x="6351" y="435297"/>
                </a:lnTo>
                <a:lnTo>
                  <a:pt x="0" y="403860"/>
                </a:lnTo>
                <a:lnTo>
                  <a:pt x="0" y="80772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44189" y="5420055"/>
            <a:ext cx="1246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Encoder</a:t>
            </a:r>
            <a:r>
              <a:rPr sz="1800" b="1" spc="-160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Malgun Gothic"/>
                <a:cs typeface="Malgun Gothic"/>
              </a:rPr>
              <a:t>#1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04838" y="3432809"/>
            <a:ext cx="3629025" cy="483234"/>
          </a:xfrm>
          <a:custGeom>
            <a:avLst/>
            <a:gdLst/>
            <a:ahLst/>
            <a:cxnLst/>
            <a:rect l="l" t="t" r="r" b="b"/>
            <a:pathLst>
              <a:path w="3629025" h="483235">
                <a:moveTo>
                  <a:pt x="0" y="80517"/>
                </a:moveTo>
                <a:lnTo>
                  <a:pt x="6330" y="49184"/>
                </a:lnTo>
                <a:lnTo>
                  <a:pt x="23590" y="23590"/>
                </a:lnTo>
                <a:lnTo>
                  <a:pt x="49184" y="6330"/>
                </a:lnTo>
                <a:lnTo>
                  <a:pt x="80517" y="0"/>
                </a:lnTo>
                <a:lnTo>
                  <a:pt x="3548126" y="0"/>
                </a:lnTo>
                <a:lnTo>
                  <a:pt x="3579459" y="6330"/>
                </a:lnTo>
                <a:lnTo>
                  <a:pt x="3605053" y="23590"/>
                </a:lnTo>
                <a:lnTo>
                  <a:pt x="3622313" y="49184"/>
                </a:lnTo>
                <a:lnTo>
                  <a:pt x="3628643" y="80517"/>
                </a:lnTo>
                <a:lnTo>
                  <a:pt x="3628643" y="402589"/>
                </a:lnTo>
                <a:lnTo>
                  <a:pt x="3622313" y="433923"/>
                </a:lnTo>
                <a:lnTo>
                  <a:pt x="3605053" y="459517"/>
                </a:lnTo>
                <a:lnTo>
                  <a:pt x="3579459" y="476777"/>
                </a:lnTo>
                <a:lnTo>
                  <a:pt x="3548126" y="483107"/>
                </a:lnTo>
                <a:lnTo>
                  <a:pt x="80517" y="483107"/>
                </a:lnTo>
                <a:lnTo>
                  <a:pt x="49184" y="476777"/>
                </a:lnTo>
                <a:lnTo>
                  <a:pt x="23590" y="459517"/>
                </a:lnTo>
                <a:lnTo>
                  <a:pt x="6330" y="433923"/>
                </a:lnTo>
                <a:lnTo>
                  <a:pt x="0" y="402589"/>
                </a:lnTo>
                <a:lnTo>
                  <a:pt x="0" y="80517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890509" y="3506851"/>
            <a:ext cx="1259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Malgun Gothic"/>
                <a:cs typeface="Malgun Gothic"/>
              </a:rPr>
              <a:t>Decoder</a:t>
            </a:r>
            <a:r>
              <a:rPr sz="1800" b="1" spc="-105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Malgun Gothic"/>
                <a:cs typeface="Malgun Gothic"/>
              </a:rPr>
              <a:t>#4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40804" y="3209925"/>
            <a:ext cx="4141470" cy="2872105"/>
            <a:chOff x="6440804" y="3209925"/>
            <a:chExt cx="4141470" cy="2872105"/>
          </a:xfrm>
        </p:grpSpPr>
        <p:sp>
          <p:nvSpPr>
            <p:cNvPr id="18" name="object 18"/>
            <p:cNvSpPr/>
            <p:nvPr/>
          </p:nvSpPr>
          <p:spPr>
            <a:xfrm>
              <a:off x="6469379" y="3238500"/>
              <a:ext cx="4084320" cy="2814955"/>
            </a:xfrm>
            <a:custGeom>
              <a:avLst/>
              <a:gdLst/>
              <a:ahLst/>
              <a:cxnLst/>
              <a:rect l="l" t="t" r="r" b="b"/>
              <a:pathLst>
                <a:path w="4084320" h="2814954">
                  <a:moveTo>
                    <a:pt x="0" y="2814828"/>
                  </a:moveTo>
                  <a:lnTo>
                    <a:pt x="4084320" y="2814828"/>
                  </a:lnTo>
                  <a:lnTo>
                    <a:pt x="4084320" y="0"/>
                  </a:lnTo>
                  <a:lnTo>
                    <a:pt x="0" y="0"/>
                  </a:lnTo>
                  <a:lnTo>
                    <a:pt x="0" y="2814828"/>
                  </a:lnTo>
                  <a:close/>
                </a:path>
              </a:pathLst>
            </a:custGeom>
            <a:ln w="57149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04837" y="4074413"/>
              <a:ext cx="3629025" cy="483234"/>
            </a:xfrm>
            <a:custGeom>
              <a:avLst/>
              <a:gdLst/>
              <a:ahLst/>
              <a:cxnLst/>
              <a:rect l="l" t="t" r="r" b="b"/>
              <a:pathLst>
                <a:path w="3629025" h="483235">
                  <a:moveTo>
                    <a:pt x="0" y="80518"/>
                  </a:moveTo>
                  <a:lnTo>
                    <a:pt x="6330" y="49184"/>
                  </a:lnTo>
                  <a:lnTo>
                    <a:pt x="23590" y="23590"/>
                  </a:lnTo>
                  <a:lnTo>
                    <a:pt x="49184" y="6330"/>
                  </a:lnTo>
                  <a:lnTo>
                    <a:pt x="80517" y="0"/>
                  </a:lnTo>
                  <a:lnTo>
                    <a:pt x="3548126" y="0"/>
                  </a:lnTo>
                  <a:lnTo>
                    <a:pt x="3579459" y="6330"/>
                  </a:lnTo>
                  <a:lnTo>
                    <a:pt x="3605053" y="23590"/>
                  </a:lnTo>
                  <a:lnTo>
                    <a:pt x="3622313" y="49184"/>
                  </a:lnTo>
                  <a:lnTo>
                    <a:pt x="3628643" y="80518"/>
                  </a:lnTo>
                  <a:lnTo>
                    <a:pt x="3628643" y="402590"/>
                  </a:lnTo>
                  <a:lnTo>
                    <a:pt x="3622313" y="433923"/>
                  </a:lnTo>
                  <a:lnTo>
                    <a:pt x="3605053" y="459517"/>
                  </a:lnTo>
                  <a:lnTo>
                    <a:pt x="3579459" y="476777"/>
                  </a:lnTo>
                  <a:lnTo>
                    <a:pt x="3548126" y="483108"/>
                  </a:lnTo>
                  <a:lnTo>
                    <a:pt x="80517" y="483108"/>
                  </a:lnTo>
                  <a:lnTo>
                    <a:pt x="49184" y="476777"/>
                  </a:lnTo>
                  <a:lnTo>
                    <a:pt x="23590" y="459517"/>
                  </a:lnTo>
                  <a:lnTo>
                    <a:pt x="6330" y="433923"/>
                  </a:lnTo>
                  <a:lnTo>
                    <a:pt x="0" y="402590"/>
                  </a:lnTo>
                  <a:lnTo>
                    <a:pt x="0" y="80518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890509" y="4148454"/>
            <a:ext cx="1259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Malgun Gothic"/>
                <a:cs typeface="Malgun Gothic"/>
              </a:rPr>
              <a:t>Decoder</a:t>
            </a:r>
            <a:r>
              <a:rPr sz="1800" b="1" spc="-105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Malgun Gothic"/>
                <a:cs typeface="Malgun Gothic"/>
              </a:rPr>
              <a:t>#3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04838" y="4705350"/>
            <a:ext cx="3629025" cy="483234"/>
          </a:xfrm>
          <a:custGeom>
            <a:avLst/>
            <a:gdLst/>
            <a:ahLst/>
            <a:cxnLst/>
            <a:rect l="l" t="t" r="r" b="b"/>
            <a:pathLst>
              <a:path w="3629025" h="483235">
                <a:moveTo>
                  <a:pt x="0" y="80518"/>
                </a:moveTo>
                <a:lnTo>
                  <a:pt x="6330" y="49184"/>
                </a:lnTo>
                <a:lnTo>
                  <a:pt x="23590" y="23590"/>
                </a:lnTo>
                <a:lnTo>
                  <a:pt x="49184" y="6330"/>
                </a:lnTo>
                <a:lnTo>
                  <a:pt x="80517" y="0"/>
                </a:lnTo>
                <a:lnTo>
                  <a:pt x="3548126" y="0"/>
                </a:lnTo>
                <a:lnTo>
                  <a:pt x="3579459" y="6330"/>
                </a:lnTo>
                <a:lnTo>
                  <a:pt x="3605053" y="23590"/>
                </a:lnTo>
                <a:lnTo>
                  <a:pt x="3622313" y="49184"/>
                </a:lnTo>
                <a:lnTo>
                  <a:pt x="3628643" y="80518"/>
                </a:lnTo>
                <a:lnTo>
                  <a:pt x="3628643" y="402589"/>
                </a:lnTo>
                <a:lnTo>
                  <a:pt x="3622313" y="433923"/>
                </a:lnTo>
                <a:lnTo>
                  <a:pt x="3605053" y="459517"/>
                </a:lnTo>
                <a:lnTo>
                  <a:pt x="3579459" y="476777"/>
                </a:lnTo>
                <a:lnTo>
                  <a:pt x="3548126" y="483107"/>
                </a:lnTo>
                <a:lnTo>
                  <a:pt x="80517" y="483107"/>
                </a:lnTo>
                <a:lnTo>
                  <a:pt x="49184" y="476777"/>
                </a:lnTo>
                <a:lnTo>
                  <a:pt x="23590" y="459517"/>
                </a:lnTo>
                <a:lnTo>
                  <a:pt x="6330" y="433923"/>
                </a:lnTo>
                <a:lnTo>
                  <a:pt x="0" y="402589"/>
                </a:lnTo>
                <a:lnTo>
                  <a:pt x="0" y="80518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90509" y="4778502"/>
            <a:ext cx="1259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Malgun Gothic"/>
                <a:cs typeface="Malgun Gothic"/>
              </a:rPr>
              <a:t>Decoder</a:t>
            </a:r>
            <a:r>
              <a:rPr sz="1800" b="1" spc="-105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Malgun Gothic"/>
                <a:cs typeface="Malgun Gothic"/>
              </a:rPr>
              <a:t>#2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04838" y="5345429"/>
            <a:ext cx="3629025" cy="485140"/>
          </a:xfrm>
          <a:custGeom>
            <a:avLst/>
            <a:gdLst/>
            <a:ahLst/>
            <a:cxnLst/>
            <a:rect l="l" t="t" r="r" b="b"/>
            <a:pathLst>
              <a:path w="3629025" h="485139">
                <a:moveTo>
                  <a:pt x="0" y="80772"/>
                </a:moveTo>
                <a:lnTo>
                  <a:pt x="6351" y="49345"/>
                </a:lnTo>
                <a:lnTo>
                  <a:pt x="23669" y="23669"/>
                </a:lnTo>
                <a:lnTo>
                  <a:pt x="49345" y="6351"/>
                </a:lnTo>
                <a:lnTo>
                  <a:pt x="80771" y="0"/>
                </a:lnTo>
                <a:lnTo>
                  <a:pt x="3547871" y="0"/>
                </a:lnTo>
                <a:lnTo>
                  <a:pt x="3579298" y="6351"/>
                </a:lnTo>
                <a:lnTo>
                  <a:pt x="3604974" y="23669"/>
                </a:lnTo>
                <a:lnTo>
                  <a:pt x="3622292" y="49345"/>
                </a:lnTo>
                <a:lnTo>
                  <a:pt x="3628643" y="80772"/>
                </a:lnTo>
                <a:lnTo>
                  <a:pt x="3628643" y="403860"/>
                </a:lnTo>
                <a:lnTo>
                  <a:pt x="3622292" y="435297"/>
                </a:lnTo>
                <a:lnTo>
                  <a:pt x="3604974" y="460971"/>
                </a:lnTo>
                <a:lnTo>
                  <a:pt x="3579298" y="478283"/>
                </a:lnTo>
                <a:lnTo>
                  <a:pt x="3547871" y="484632"/>
                </a:lnTo>
                <a:lnTo>
                  <a:pt x="80771" y="484632"/>
                </a:lnTo>
                <a:lnTo>
                  <a:pt x="49345" y="478283"/>
                </a:lnTo>
                <a:lnTo>
                  <a:pt x="23669" y="460971"/>
                </a:lnTo>
                <a:lnTo>
                  <a:pt x="6351" y="435297"/>
                </a:lnTo>
                <a:lnTo>
                  <a:pt x="0" y="403860"/>
                </a:lnTo>
                <a:lnTo>
                  <a:pt x="0" y="80772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890509" y="5420055"/>
            <a:ext cx="1259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Malgun Gothic"/>
                <a:cs typeface="Malgun Gothic"/>
              </a:rPr>
              <a:t>Decoder</a:t>
            </a:r>
            <a:r>
              <a:rPr sz="1800" b="1" spc="-105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Malgun Gothic"/>
                <a:cs typeface="Malgun Gothic"/>
              </a:rPr>
              <a:t>#1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38072" y="2916935"/>
            <a:ext cx="9508490" cy="2671445"/>
            <a:chOff x="1338072" y="2916935"/>
            <a:chExt cx="9508490" cy="2671445"/>
          </a:xfrm>
        </p:grpSpPr>
        <p:sp>
          <p:nvSpPr>
            <p:cNvPr id="26" name="object 26"/>
            <p:cNvSpPr/>
            <p:nvPr/>
          </p:nvSpPr>
          <p:spPr>
            <a:xfrm>
              <a:off x="5470525" y="3632199"/>
              <a:ext cx="1235710" cy="1956435"/>
            </a:xfrm>
            <a:custGeom>
              <a:avLst/>
              <a:gdLst/>
              <a:ahLst/>
              <a:cxnLst/>
              <a:rect l="l" t="t" r="r" b="b"/>
              <a:pathLst>
                <a:path w="1235709" h="1956435">
                  <a:moveTo>
                    <a:pt x="1235329" y="42926"/>
                  </a:moveTo>
                  <a:lnTo>
                    <a:pt x="1206665" y="28575"/>
                  </a:lnTo>
                  <a:lnTo>
                    <a:pt x="1149604" y="0"/>
                  </a:lnTo>
                  <a:lnTo>
                    <a:pt x="1149604" y="28575"/>
                  </a:lnTo>
                  <a:lnTo>
                    <a:pt x="12065" y="28575"/>
                  </a:lnTo>
                  <a:lnTo>
                    <a:pt x="12065" y="42926"/>
                  </a:lnTo>
                  <a:lnTo>
                    <a:pt x="0" y="50673"/>
                  </a:lnTo>
                  <a:lnTo>
                    <a:pt x="1177074" y="1891436"/>
                  </a:lnTo>
                  <a:lnTo>
                    <a:pt x="1153020" y="1906778"/>
                  </a:lnTo>
                  <a:lnTo>
                    <a:pt x="1235329" y="1955927"/>
                  </a:lnTo>
                  <a:lnTo>
                    <a:pt x="1229791" y="1903476"/>
                  </a:lnTo>
                  <a:lnTo>
                    <a:pt x="1225296" y="1860677"/>
                  </a:lnTo>
                  <a:lnTo>
                    <a:pt x="1201191" y="1876056"/>
                  </a:lnTo>
                  <a:lnTo>
                    <a:pt x="102082" y="157111"/>
                  </a:lnTo>
                  <a:lnTo>
                    <a:pt x="1165542" y="1262570"/>
                  </a:lnTo>
                  <a:lnTo>
                    <a:pt x="1145019" y="1282319"/>
                  </a:lnTo>
                  <a:lnTo>
                    <a:pt x="1235329" y="1314450"/>
                  </a:lnTo>
                  <a:lnTo>
                    <a:pt x="1222362" y="1272921"/>
                  </a:lnTo>
                  <a:lnTo>
                    <a:pt x="1206754" y="1222883"/>
                  </a:lnTo>
                  <a:lnTo>
                    <a:pt x="1186116" y="1242758"/>
                  </a:lnTo>
                  <a:lnTo>
                    <a:pt x="83426" y="96520"/>
                  </a:lnTo>
                  <a:lnTo>
                    <a:pt x="1152740" y="657288"/>
                  </a:lnTo>
                  <a:lnTo>
                    <a:pt x="1139444" y="682625"/>
                  </a:lnTo>
                  <a:lnTo>
                    <a:pt x="1235329" y="684403"/>
                  </a:lnTo>
                  <a:lnTo>
                    <a:pt x="1220584" y="663956"/>
                  </a:lnTo>
                  <a:lnTo>
                    <a:pt x="1179322" y="606679"/>
                  </a:lnTo>
                  <a:lnTo>
                    <a:pt x="1166050" y="631939"/>
                  </a:lnTo>
                  <a:lnTo>
                    <a:pt x="70002" y="57150"/>
                  </a:lnTo>
                  <a:lnTo>
                    <a:pt x="1149604" y="57150"/>
                  </a:lnTo>
                  <a:lnTo>
                    <a:pt x="1149604" y="85725"/>
                  </a:lnTo>
                  <a:lnTo>
                    <a:pt x="1206830" y="57150"/>
                  </a:lnTo>
                  <a:lnTo>
                    <a:pt x="1235329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57122" y="2935985"/>
              <a:ext cx="9470390" cy="367665"/>
            </a:xfrm>
            <a:custGeom>
              <a:avLst/>
              <a:gdLst/>
              <a:ahLst/>
              <a:cxnLst/>
              <a:rect l="l" t="t" r="r" b="b"/>
              <a:pathLst>
                <a:path w="9470390" h="367664">
                  <a:moveTo>
                    <a:pt x="0" y="367284"/>
                  </a:moveTo>
                  <a:lnTo>
                    <a:pt x="622" y="293271"/>
                  </a:lnTo>
                  <a:lnTo>
                    <a:pt x="2407" y="224331"/>
                  </a:lnTo>
                  <a:lnTo>
                    <a:pt x="5230" y="161943"/>
                  </a:lnTo>
                  <a:lnTo>
                    <a:pt x="8969" y="107584"/>
                  </a:lnTo>
                  <a:lnTo>
                    <a:pt x="13499" y="62733"/>
                  </a:lnTo>
                  <a:lnTo>
                    <a:pt x="24442" y="7462"/>
                  </a:lnTo>
                  <a:lnTo>
                    <a:pt x="30606" y="0"/>
                  </a:lnTo>
                  <a:lnTo>
                    <a:pt x="9439529" y="0"/>
                  </a:lnTo>
                  <a:lnTo>
                    <a:pt x="9456636" y="62733"/>
                  </a:lnTo>
                  <a:lnTo>
                    <a:pt x="9461166" y="107584"/>
                  </a:lnTo>
                  <a:lnTo>
                    <a:pt x="9464905" y="161943"/>
                  </a:lnTo>
                  <a:lnTo>
                    <a:pt x="9467728" y="224331"/>
                  </a:lnTo>
                  <a:lnTo>
                    <a:pt x="9469513" y="293271"/>
                  </a:lnTo>
                  <a:lnTo>
                    <a:pt x="9470136" y="367284"/>
                  </a:lnTo>
                </a:path>
              </a:pathLst>
            </a:custGeom>
            <a:ln w="380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75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200" dirty="0">
                <a:solidFill>
                  <a:srgbClr val="FFFFFF"/>
                </a:solidFill>
              </a:rPr>
              <a:t> </a:t>
            </a:r>
            <a:r>
              <a:rPr sz="2400" spc="-40" dirty="0">
                <a:solidFill>
                  <a:srgbClr val="FFFFFF"/>
                </a:solidFill>
              </a:rPr>
              <a:t>원리:</a:t>
            </a:r>
            <a:r>
              <a:rPr sz="2400" spc="-195" dirty="0">
                <a:solidFill>
                  <a:srgbClr val="FFFFFF"/>
                </a:solidFill>
              </a:rPr>
              <a:t> </a:t>
            </a:r>
            <a:r>
              <a:rPr sz="2400" spc="-45" dirty="0">
                <a:solidFill>
                  <a:srgbClr val="FFFFFF"/>
                </a:solidFill>
              </a:rPr>
              <a:t>인코더(Encoder)와</a:t>
            </a:r>
            <a:r>
              <a:rPr sz="2400" spc="-16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디코더(Decoder)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1893" y="1451229"/>
            <a:ext cx="89573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5" dirty="0">
                <a:latin typeface="Malgun Gothic"/>
                <a:cs typeface="Malgun Gothic"/>
              </a:rPr>
              <a:t>트랜스포머에서도</a:t>
            </a:r>
            <a:r>
              <a:rPr sz="2200" spc="-185" dirty="0">
                <a:latin typeface="Malgun Gothic"/>
                <a:cs typeface="Malgun Gothic"/>
              </a:rPr>
              <a:t> </a:t>
            </a:r>
            <a:r>
              <a:rPr sz="2200" spc="-60" dirty="0">
                <a:latin typeface="Malgun Gothic"/>
                <a:cs typeface="Malgun Gothic"/>
              </a:rPr>
              <a:t>인코더(Encoder)와</a:t>
            </a:r>
            <a:r>
              <a:rPr sz="2200" spc="-160" dirty="0">
                <a:latin typeface="Malgun Gothic"/>
                <a:cs typeface="Malgun Gothic"/>
              </a:rPr>
              <a:t> </a:t>
            </a:r>
            <a:r>
              <a:rPr sz="2200" spc="-85" dirty="0">
                <a:latin typeface="Malgun Gothic"/>
                <a:cs typeface="Malgun Gothic"/>
              </a:rPr>
              <a:t>디코더(Decoder)의</a:t>
            </a:r>
            <a:r>
              <a:rPr sz="2200" spc="-13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구조를</a:t>
            </a:r>
            <a:r>
              <a:rPr sz="2200" spc="-160" dirty="0">
                <a:latin typeface="Malgun Gothic"/>
                <a:cs typeface="Malgun Gothic"/>
              </a:rPr>
              <a:t> </a:t>
            </a:r>
            <a:r>
              <a:rPr sz="2200" spc="-45" dirty="0">
                <a:latin typeface="Malgun Gothic"/>
                <a:cs typeface="Malgun Gothic"/>
              </a:rPr>
              <a:t>따릅니다.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9093" y="1785090"/>
            <a:ext cx="9712960" cy="103251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25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0" dirty="0">
                <a:latin typeface="Malgun Gothic"/>
                <a:cs typeface="Malgun Gothic"/>
              </a:rPr>
              <a:t>이때</a:t>
            </a:r>
            <a:r>
              <a:rPr sz="2200" spc="-240" dirty="0">
                <a:latin typeface="Malgun Gothic"/>
                <a:cs typeface="Malgun Gothic"/>
              </a:rPr>
              <a:t> </a:t>
            </a:r>
            <a:r>
              <a:rPr sz="2200" b="1" spc="-175" dirty="0">
                <a:latin typeface="Malgun Gothic"/>
                <a:cs typeface="Malgun Gothic"/>
              </a:rPr>
              <a:t>RNN을</a:t>
            </a:r>
            <a:r>
              <a:rPr sz="2200" b="1" spc="-204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사용하지</a:t>
            </a:r>
            <a:r>
              <a:rPr sz="2200" b="1" spc="-240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않으며</a:t>
            </a:r>
            <a:r>
              <a:rPr sz="2200" b="1" spc="-225" dirty="0">
                <a:latin typeface="Malgun Gothic"/>
                <a:cs typeface="Malgun Gothic"/>
              </a:rPr>
              <a:t> 인코더와</a:t>
            </a:r>
            <a:r>
              <a:rPr sz="2200" b="1" spc="-235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디코더를</a:t>
            </a:r>
            <a:r>
              <a:rPr sz="2200" b="1" spc="-240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다수</a:t>
            </a:r>
            <a:r>
              <a:rPr sz="2200" b="1" spc="-225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사용</a:t>
            </a:r>
            <a:r>
              <a:rPr sz="2200" spc="-220" dirty="0">
                <a:latin typeface="Malgun Gothic"/>
                <a:cs typeface="Malgun Gothic"/>
              </a:rPr>
              <a:t>한다는</a:t>
            </a:r>
            <a:r>
              <a:rPr sz="2200" spc="-240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점이</a:t>
            </a:r>
            <a:r>
              <a:rPr sz="2200" spc="-215" dirty="0">
                <a:latin typeface="Malgun Gothic"/>
                <a:cs typeface="Malgun Gothic"/>
              </a:rPr>
              <a:t> </a:t>
            </a:r>
            <a:r>
              <a:rPr sz="2200" spc="-45" dirty="0">
                <a:latin typeface="Malgun Gothic"/>
                <a:cs typeface="Malgun Gothic"/>
              </a:rPr>
              <a:t>특징입니다.</a:t>
            </a:r>
            <a:endParaRPr sz="220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299085" algn="l"/>
              </a:tabLst>
            </a:pPr>
            <a:r>
              <a:rPr sz="2200" b="1" spc="-125" dirty="0">
                <a:latin typeface="Malgun Gothic"/>
                <a:cs typeface="Malgun Gothic"/>
              </a:rPr>
              <a:t>&lt;eos&gt;가</a:t>
            </a:r>
            <a:r>
              <a:rPr sz="2200" b="1" spc="-21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나올</a:t>
            </a:r>
            <a:r>
              <a:rPr sz="2200" b="1" spc="-19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때까지</a:t>
            </a:r>
            <a:r>
              <a:rPr sz="2200" b="1" spc="-19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디코더를</a:t>
            </a:r>
            <a:r>
              <a:rPr sz="2200" spc="-210" dirty="0">
                <a:latin typeface="Malgun Gothic"/>
                <a:cs typeface="Malgun Gothic"/>
              </a:rPr>
              <a:t> </a:t>
            </a:r>
            <a:r>
              <a:rPr sz="2200" spc="-10" dirty="0">
                <a:latin typeface="Malgun Gothic"/>
                <a:cs typeface="Malgun Gothic"/>
              </a:rPr>
              <a:t>이용합니다.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18360" y="3148583"/>
            <a:ext cx="3610610" cy="1030605"/>
          </a:xfrm>
          <a:custGeom>
            <a:avLst/>
            <a:gdLst/>
            <a:ahLst/>
            <a:cxnLst/>
            <a:rect l="l" t="t" r="r" b="b"/>
            <a:pathLst>
              <a:path w="3610610" h="1030604">
                <a:moveTo>
                  <a:pt x="3438652" y="0"/>
                </a:moveTo>
                <a:lnTo>
                  <a:pt x="171703" y="0"/>
                </a:lnTo>
                <a:lnTo>
                  <a:pt x="126044" y="6130"/>
                </a:lnTo>
                <a:lnTo>
                  <a:pt x="85024" y="23433"/>
                </a:lnTo>
                <a:lnTo>
                  <a:pt x="50276" y="50276"/>
                </a:lnTo>
                <a:lnTo>
                  <a:pt x="23433" y="85024"/>
                </a:lnTo>
                <a:lnTo>
                  <a:pt x="6130" y="126044"/>
                </a:lnTo>
                <a:lnTo>
                  <a:pt x="0" y="171703"/>
                </a:lnTo>
                <a:lnTo>
                  <a:pt x="0" y="858519"/>
                </a:lnTo>
                <a:lnTo>
                  <a:pt x="6130" y="904179"/>
                </a:lnTo>
                <a:lnTo>
                  <a:pt x="23433" y="945199"/>
                </a:lnTo>
                <a:lnTo>
                  <a:pt x="50276" y="979947"/>
                </a:lnTo>
                <a:lnTo>
                  <a:pt x="85024" y="1006790"/>
                </a:lnTo>
                <a:lnTo>
                  <a:pt x="126044" y="1024093"/>
                </a:lnTo>
                <a:lnTo>
                  <a:pt x="171703" y="1030223"/>
                </a:lnTo>
                <a:lnTo>
                  <a:pt x="3438652" y="1030223"/>
                </a:lnTo>
                <a:lnTo>
                  <a:pt x="3484311" y="1024093"/>
                </a:lnTo>
                <a:lnTo>
                  <a:pt x="3525331" y="1006790"/>
                </a:lnTo>
                <a:lnTo>
                  <a:pt x="3560079" y="979947"/>
                </a:lnTo>
                <a:lnTo>
                  <a:pt x="3586922" y="945199"/>
                </a:lnTo>
                <a:lnTo>
                  <a:pt x="3604225" y="904179"/>
                </a:lnTo>
                <a:lnTo>
                  <a:pt x="3610355" y="858519"/>
                </a:lnTo>
                <a:lnTo>
                  <a:pt x="3610355" y="171703"/>
                </a:lnTo>
                <a:lnTo>
                  <a:pt x="3604225" y="126044"/>
                </a:lnTo>
                <a:lnTo>
                  <a:pt x="3586922" y="85024"/>
                </a:lnTo>
                <a:lnTo>
                  <a:pt x="3560079" y="50276"/>
                </a:lnTo>
                <a:lnTo>
                  <a:pt x="3525331" y="23433"/>
                </a:lnTo>
                <a:lnTo>
                  <a:pt x="3484311" y="6130"/>
                </a:lnTo>
                <a:lnTo>
                  <a:pt x="343865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17080" y="3148583"/>
            <a:ext cx="2696210" cy="1030605"/>
          </a:xfrm>
          <a:custGeom>
            <a:avLst/>
            <a:gdLst/>
            <a:ahLst/>
            <a:cxnLst/>
            <a:rect l="l" t="t" r="r" b="b"/>
            <a:pathLst>
              <a:path w="2696209" h="1030604">
                <a:moveTo>
                  <a:pt x="2524252" y="0"/>
                </a:moveTo>
                <a:lnTo>
                  <a:pt x="171703" y="0"/>
                </a:lnTo>
                <a:lnTo>
                  <a:pt x="126044" y="6130"/>
                </a:lnTo>
                <a:lnTo>
                  <a:pt x="85024" y="23433"/>
                </a:lnTo>
                <a:lnTo>
                  <a:pt x="50276" y="50276"/>
                </a:lnTo>
                <a:lnTo>
                  <a:pt x="23433" y="85024"/>
                </a:lnTo>
                <a:lnTo>
                  <a:pt x="6130" y="126044"/>
                </a:lnTo>
                <a:lnTo>
                  <a:pt x="0" y="171703"/>
                </a:lnTo>
                <a:lnTo>
                  <a:pt x="0" y="858519"/>
                </a:lnTo>
                <a:lnTo>
                  <a:pt x="6130" y="904179"/>
                </a:lnTo>
                <a:lnTo>
                  <a:pt x="23433" y="945199"/>
                </a:lnTo>
                <a:lnTo>
                  <a:pt x="50276" y="979947"/>
                </a:lnTo>
                <a:lnTo>
                  <a:pt x="85024" y="1006790"/>
                </a:lnTo>
                <a:lnTo>
                  <a:pt x="126044" y="1024093"/>
                </a:lnTo>
                <a:lnTo>
                  <a:pt x="171703" y="1030223"/>
                </a:lnTo>
                <a:lnTo>
                  <a:pt x="2524252" y="1030223"/>
                </a:lnTo>
                <a:lnTo>
                  <a:pt x="2569911" y="1024093"/>
                </a:lnTo>
                <a:lnTo>
                  <a:pt x="2610931" y="1006790"/>
                </a:lnTo>
                <a:lnTo>
                  <a:pt x="2645679" y="979947"/>
                </a:lnTo>
                <a:lnTo>
                  <a:pt x="2672522" y="945199"/>
                </a:lnTo>
                <a:lnTo>
                  <a:pt x="2689825" y="904179"/>
                </a:lnTo>
                <a:lnTo>
                  <a:pt x="2695955" y="858519"/>
                </a:lnTo>
                <a:lnTo>
                  <a:pt x="2695955" y="171703"/>
                </a:lnTo>
                <a:lnTo>
                  <a:pt x="2689825" y="126044"/>
                </a:lnTo>
                <a:lnTo>
                  <a:pt x="2672522" y="85024"/>
                </a:lnTo>
                <a:lnTo>
                  <a:pt x="2645679" y="50276"/>
                </a:lnTo>
                <a:lnTo>
                  <a:pt x="2610931" y="23433"/>
                </a:lnTo>
                <a:lnTo>
                  <a:pt x="2569911" y="6130"/>
                </a:lnTo>
                <a:lnTo>
                  <a:pt x="252425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0091" y="3433571"/>
            <a:ext cx="751840" cy="462280"/>
          </a:xfrm>
          <a:custGeom>
            <a:avLst/>
            <a:gdLst/>
            <a:ahLst/>
            <a:cxnLst/>
            <a:rect l="l" t="t" r="r" b="b"/>
            <a:pathLst>
              <a:path w="751840" h="462279">
                <a:moveTo>
                  <a:pt x="520446" y="0"/>
                </a:moveTo>
                <a:lnTo>
                  <a:pt x="520446" y="115442"/>
                </a:lnTo>
                <a:lnTo>
                  <a:pt x="0" y="115442"/>
                </a:lnTo>
                <a:lnTo>
                  <a:pt x="0" y="346328"/>
                </a:lnTo>
                <a:lnTo>
                  <a:pt x="520446" y="346328"/>
                </a:lnTo>
                <a:lnTo>
                  <a:pt x="520446" y="461771"/>
                </a:lnTo>
                <a:lnTo>
                  <a:pt x="751332" y="230885"/>
                </a:lnTo>
                <a:lnTo>
                  <a:pt x="520446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35883" y="3404692"/>
            <a:ext cx="6107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23105" algn="l"/>
              </a:tabLst>
            </a:pPr>
            <a:r>
              <a:rPr sz="2800" b="1" spc="-10" dirty="0">
                <a:latin typeface="Malgun Gothic"/>
                <a:cs typeface="Malgun Gothic"/>
              </a:rPr>
              <a:t>Encoders</a:t>
            </a:r>
            <a:r>
              <a:rPr sz="2800" b="1" dirty="0">
                <a:latin typeface="Malgun Gothic"/>
                <a:cs typeface="Malgun Gothic"/>
              </a:rPr>
              <a:t>	</a:t>
            </a:r>
            <a:r>
              <a:rPr sz="2800" b="1" spc="-10" dirty="0">
                <a:latin typeface="Malgun Gothic"/>
                <a:cs typeface="Malgun Gothic"/>
              </a:rPr>
              <a:t>Decoders</a:t>
            </a:r>
            <a:endParaRPr sz="2800">
              <a:latin typeface="Malgun Gothic"/>
              <a:cs typeface="Malgun Gothic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960253" y="4488179"/>
          <a:ext cx="8035916" cy="1259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2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7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62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442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8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62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366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362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136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44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4323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500" spc="-25" dirty="0">
                          <a:latin typeface="Malgun Gothic"/>
                          <a:cs typeface="Malgun Gothic"/>
                        </a:rPr>
                        <a:t>임베딩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92710" marB="0"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500" spc="-25" dirty="0">
                          <a:latin typeface="Malgun Gothic"/>
                          <a:cs typeface="Malgun Gothic"/>
                        </a:rPr>
                        <a:t>임베딩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92710" marB="0"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500" spc="-25" dirty="0">
                          <a:latin typeface="Malgun Gothic"/>
                          <a:cs typeface="Malgun Gothic"/>
                        </a:rPr>
                        <a:t>임베딩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92710" marB="0"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500" spc="-25" dirty="0">
                          <a:latin typeface="Malgun Gothic"/>
                          <a:cs typeface="Malgun Gothic"/>
                        </a:rPr>
                        <a:t>임베딩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92710" marB="0"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500" spc="-25" dirty="0">
                          <a:latin typeface="Malgun Gothic"/>
                          <a:cs typeface="Malgun Gothic"/>
                        </a:rPr>
                        <a:t>임베딩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92710" marB="0"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500" spc="-25" dirty="0">
                          <a:latin typeface="Malgun Gothic"/>
                          <a:cs typeface="Malgun Gothic"/>
                        </a:rPr>
                        <a:t>임베딩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92710" marB="0"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500" spc="-25" dirty="0">
                          <a:latin typeface="Malgun Gothic"/>
                          <a:cs typeface="Malgun Gothic"/>
                        </a:rPr>
                        <a:t>임베딩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92710" marB="0"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Malgun Gothic"/>
                          <a:cs typeface="Malgun Gothic"/>
                        </a:rPr>
                        <a:t>&lt;sos&gt;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Malgun Gothic"/>
                          <a:cs typeface="Malgun Gothic"/>
                        </a:rPr>
                        <a:t>guten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Malgun Gothic"/>
                          <a:cs typeface="Malgun Gothic"/>
                        </a:rPr>
                        <a:t>abend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Malgun Gothic"/>
                          <a:cs typeface="Malgun Gothic"/>
                        </a:rPr>
                        <a:t>&lt;eos&gt;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Malgun Gothic"/>
                          <a:cs typeface="Malgun Gothic"/>
                        </a:rPr>
                        <a:t>&lt;sos&gt;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800" b="1" spc="-20" dirty="0">
                          <a:latin typeface="Malgun Gothic"/>
                          <a:cs typeface="Malgun Gothic"/>
                        </a:rPr>
                        <a:t>good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30" dirty="0">
                          <a:latin typeface="Malgun Gothic"/>
                          <a:cs typeface="Malgun Gothic"/>
                        </a:rPr>
                        <a:t>evening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5B9BD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5B9BD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5B9BD4"/>
                      </a:solidFill>
                      <a:prstDash val="solid"/>
                    </a:lnL>
                    <a:lnR w="57150">
                      <a:solidFill>
                        <a:srgbClr val="5B9BD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5B9BD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5B9BD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420111" y="4932426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200" y="95250"/>
                </a:moveTo>
                <a:lnTo>
                  <a:pt x="38100" y="95250"/>
                </a:lnTo>
                <a:lnTo>
                  <a:pt x="38100" y="325247"/>
                </a:lnTo>
                <a:lnTo>
                  <a:pt x="76200" y="325247"/>
                </a:lnTo>
                <a:lnTo>
                  <a:pt x="76200" y="95250"/>
                </a:lnTo>
                <a:close/>
              </a:path>
              <a:path w="114300" h="32575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2575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71850" y="4932426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199" y="114173"/>
                </a:moveTo>
                <a:lnTo>
                  <a:pt x="38099" y="114427"/>
                </a:lnTo>
                <a:lnTo>
                  <a:pt x="39495" y="325120"/>
                </a:lnTo>
                <a:lnTo>
                  <a:pt x="39497" y="325374"/>
                </a:lnTo>
                <a:lnTo>
                  <a:pt x="77597" y="325120"/>
                </a:lnTo>
                <a:lnTo>
                  <a:pt x="76202" y="114681"/>
                </a:lnTo>
                <a:lnTo>
                  <a:pt x="76199" y="114173"/>
                </a:lnTo>
                <a:close/>
              </a:path>
              <a:path w="114300" h="325754">
                <a:moveTo>
                  <a:pt x="56387" y="0"/>
                </a:moveTo>
                <a:lnTo>
                  <a:pt x="374" y="113918"/>
                </a:lnTo>
                <a:lnTo>
                  <a:pt x="249" y="114173"/>
                </a:lnTo>
                <a:lnTo>
                  <a:pt x="124" y="114427"/>
                </a:lnTo>
                <a:lnTo>
                  <a:pt x="0" y="114681"/>
                </a:lnTo>
                <a:lnTo>
                  <a:pt x="38099" y="114427"/>
                </a:lnTo>
                <a:lnTo>
                  <a:pt x="37973" y="95376"/>
                </a:lnTo>
                <a:lnTo>
                  <a:pt x="104744" y="95123"/>
                </a:lnTo>
                <a:lnTo>
                  <a:pt x="56387" y="0"/>
                </a:lnTo>
                <a:close/>
              </a:path>
              <a:path w="114300" h="325754">
                <a:moveTo>
                  <a:pt x="76073" y="95123"/>
                </a:moveTo>
                <a:lnTo>
                  <a:pt x="37973" y="95376"/>
                </a:lnTo>
                <a:lnTo>
                  <a:pt x="38099" y="114427"/>
                </a:lnTo>
                <a:lnTo>
                  <a:pt x="76199" y="114173"/>
                </a:lnTo>
                <a:lnTo>
                  <a:pt x="76073" y="95123"/>
                </a:lnTo>
                <a:close/>
              </a:path>
              <a:path w="114300" h="325754">
                <a:moveTo>
                  <a:pt x="104744" y="95123"/>
                </a:moveTo>
                <a:lnTo>
                  <a:pt x="76073" y="95123"/>
                </a:lnTo>
                <a:lnTo>
                  <a:pt x="76199" y="114173"/>
                </a:lnTo>
                <a:lnTo>
                  <a:pt x="114300" y="113918"/>
                </a:lnTo>
                <a:lnTo>
                  <a:pt x="104744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24984" y="4932426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176" y="114003"/>
                </a:moveTo>
                <a:lnTo>
                  <a:pt x="38076" y="114469"/>
                </a:lnTo>
                <a:lnTo>
                  <a:pt x="40633" y="324993"/>
                </a:lnTo>
                <a:lnTo>
                  <a:pt x="40639" y="325501"/>
                </a:lnTo>
                <a:lnTo>
                  <a:pt x="78739" y="324993"/>
                </a:lnTo>
                <a:lnTo>
                  <a:pt x="76188" y="114935"/>
                </a:lnTo>
                <a:lnTo>
                  <a:pt x="76176" y="114003"/>
                </a:lnTo>
                <a:close/>
              </a:path>
              <a:path w="114300" h="325754">
                <a:moveTo>
                  <a:pt x="55752" y="0"/>
                </a:moveTo>
                <a:lnTo>
                  <a:pt x="0" y="114935"/>
                </a:lnTo>
                <a:lnTo>
                  <a:pt x="38076" y="114469"/>
                </a:lnTo>
                <a:lnTo>
                  <a:pt x="37845" y="95504"/>
                </a:lnTo>
                <a:lnTo>
                  <a:pt x="75945" y="94996"/>
                </a:lnTo>
                <a:lnTo>
                  <a:pt x="104738" y="94996"/>
                </a:lnTo>
                <a:lnTo>
                  <a:pt x="55752" y="0"/>
                </a:lnTo>
                <a:close/>
              </a:path>
              <a:path w="114300" h="325754">
                <a:moveTo>
                  <a:pt x="75945" y="94996"/>
                </a:moveTo>
                <a:lnTo>
                  <a:pt x="37845" y="95504"/>
                </a:lnTo>
                <a:lnTo>
                  <a:pt x="38065" y="113537"/>
                </a:lnTo>
                <a:lnTo>
                  <a:pt x="38076" y="114469"/>
                </a:lnTo>
                <a:lnTo>
                  <a:pt x="76176" y="114003"/>
                </a:lnTo>
                <a:lnTo>
                  <a:pt x="75952" y="95504"/>
                </a:lnTo>
                <a:lnTo>
                  <a:pt x="75945" y="94996"/>
                </a:lnTo>
                <a:close/>
              </a:path>
              <a:path w="114300" h="325754">
                <a:moveTo>
                  <a:pt x="104738" y="94996"/>
                </a:moveTo>
                <a:lnTo>
                  <a:pt x="75945" y="94996"/>
                </a:lnTo>
                <a:lnTo>
                  <a:pt x="76171" y="113537"/>
                </a:lnTo>
                <a:lnTo>
                  <a:pt x="76176" y="114003"/>
                </a:lnTo>
                <a:lnTo>
                  <a:pt x="114300" y="113537"/>
                </a:lnTo>
                <a:lnTo>
                  <a:pt x="104738" y="9499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0025" y="4932426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209" y="114172"/>
                </a:moveTo>
                <a:lnTo>
                  <a:pt x="38109" y="114426"/>
                </a:lnTo>
                <a:lnTo>
                  <a:pt x="39622" y="325120"/>
                </a:lnTo>
                <a:lnTo>
                  <a:pt x="39624" y="325374"/>
                </a:lnTo>
                <a:lnTo>
                  <a:pt x="77724" y="325120"/>
                </a:lnTo>
                <a:lnTo>
                  <a:pt x="76213" y="114681"/>
                </a:lnTo>
                <a:lnTo>
                  <a:pt x="76209" y="114172"/>
                </a:lnTo>
                <a:close/>
              </a:path>
              <a:path w="114300" h="325754">
                <a:moveTo>
                  <a:pt x="56261" y="0"/>
                </a:moveTo>
                <a:lnTo>
                  <a:pt x="373" y="113918"/>
                </a:lnTo>
                <a:lnTo>
                  <a:pt x="249" y="114172"/>
                </a:lnTo>
                <a:lnTo>
                  <a:pt x="124" y="114426"/>
                </a:lnTo>
                <a:lnTo>
                  <a:pt x="0" y="114681"/>
                </a:lnTo>
                <a:lnTo>
                  <a:pt x="38109" y="114426"/>
                </a:lnTo>
                <a:lnTo>
                  <a:pt x="37973" y="95376"/>
                </a:lnTo>
                <a:lnTo>
                  <a:pt x="104723" y="95123"/>
                </a:lnTo>
                <a:lnTo>
                  <a:pt x="56261" y="0"/>
                </a:lnTo>
                <a:close/>
              </a:path>
              <a:path w="114300" h="325754">
                <a:moveTo>
                  <a:pt x="76073" y="95123"/>
                </a:moveTo>
                <a:lnTo>
                  <a:pt x="37973" y="95376"/>
                </a:lnTo>
                <a:lnTo>
                  <a:pt x="38106" y="113918"/>
                </a:lnTo>
                <a:lnTo>
                  <a:pt x="38109" y="114426"/>
                </a:lnTo>
                <a:lnTo>
                  <a:pt x="76209" y="114172"/>
                </a:lnTo>
                <a:lnTo>
                  <a:pt x="76074" y="95376"/>
                </a:lnTo>
                <a:lnTo>
                  <a:pt x="76073" y="95123"/>
                </a:lnTo>
                <a:close/>
              </a:path>
              <a:path w="114300" h="325754">
                <a:moveTo>
                  <a:pt x="104723" y="95123"/>
                </a:moveTo>
                <a:lnTo>
                  <a:pt x="76073" y="95123"/>
                </a:lnTo>
                <a:lnTo>
                  <a:pt x="76207" y="113918"/>
                </a:lnTo>
                <a:lnTo>
                  <a:pt x="76209" y="114172"/>
                </a:lnTo>
                <a:lnTo>
                  <a:pt x="114300" y="113918"/>
                </a:lnTo>
                <a:lnTo>
                  <a:pt x="104723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0112" y="4179569"/>
            <a:ext cx="2969895" cy="309880"/>
          </a:xfrm>
          <a:custGeom>
            <a:avLst/>
            <a:gdLst/>
            <a:ahLst/>
            <a:cxnLst/>
            <a:rect l="l" t="t" r="r" b="b"/>
            <a:pathLst>
              <a:path w="2969895" h="309879">
                <a:moveTo>
                  <a:pt x="114300" y="114300"/>
                </a:moveTo>
                <a:lnTo>
                  <a:pt x="104775" y="95250"/>
                </a:ln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308737"/>
                </a:lnTo>
                <a:lnTo>
                  <a:pt x="76200" y="308737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2969895" h="309879">
                <a:moveTo>
                  <a:pt x="1065276" y="114300"/>
                </a:moveTo>
                <a:lnTo>
                  <a:pt x="1055751" y="95250"/>
                </a:lnTo>
                <a:lnTo>
                  <a:pt x="1008126" y="0"/>
                </a:lnTo>
                <a:lnTo>
                  <a:pt x="950976" y="114300"/>
                </a:lnTo>
                <a:lnTo>
                  <a:pt x="989076" y="114300"/>
                </a:lnTo>
                <a:lnTo>
                  <a:pt x="989076" y="308737"/>
                </a:lnTo>
                <a:lnTo>
                  <a:pt x="1027176" y="308737"/>
                </a:lnTo>
                <a:lnTo>
                  <a:pt x="1027176" y="114300"/>
                </a:lnTo>
                <a:lnTo>
                  <a:pt x="1065276" y="114300"/>
                </a:lnTo>
                <a:close/>
              </a:path>
              <a:path w="2969895" h="309879">
                <a:moveTo>
                  <a:pt x="2015490" y="118491"/>
                </a:moveTo>
                <a:lnTo>
                  <a:pt x="2005926" y="99695"/>
                </a:lnTo>
                <a:lnTo>
                  <a:pt x="1957578" y="4572"/>
                </a:lnTo>
                <a:lnTo>
                  <a:pt x="1901558" y="118491"/>
                </a:lnTo>
                <a:lnTo>
                  <a:pt x="1901431" y="118745"/>
                </a:lnTo>
                <a:lnTo>
                  <a:pt x="1901304" y="118999"/>
                </a:lnTo>
                <a:lnTo>
                  <a:pt x="1901190" y="119253"/>
                </a:lnTo>
                <a:lnTo>
                  <a:pt x="1939290" y="118999"/>
                </a:lnTo>
                <a:lnTo>
                  <a:pt x="1939163" y="99949"/>
                </a:lnTo>
                <a:lnTo>
                  <a:pt x="1939290" y="118491"/>
                </a:lnTo>
                <a:lnTo>
                  <a:pt x="1939290" y="118999"/>
                </a:lnTo>
                <a:lnTo>
                  <a:pt x="1940674" y="309118"/>
                </a:lnTo>
                <a:lnTo>
                  <a:pt x="1940687" y="309372"/>
                </a:lnTo>
                <a:lnTo>
                  <a:pt x="1978787" y="309118"/>
                </a:lnTo>
                <a:lnTo>
                  <a:pt x="1977402" y="119253"/>
                </a:lnTo>
                <a:lnTo>
                  <a:pt x="1977390" y="118745"/>
                </a:lnTo>
                <a:lnTo>
                  <a:pt x="1977263" y="99949"/>
                </a:lnTo>
                <a:lnTo>
                  <a:pt x="1977390" y="118491"/>
                </a:lnTo>
                <a:lnTo>
                  <a:pt x="1977390" y="118745"/>
                </a:lnTo>
                <a:lnTo>
                  <a:pt x="2015490" y="118491"/>
                </a:lnTo>
                <a:close/>
              </a:path>
              <a:path w="2969895" h="309879">
                <a:moveTo>
                  <a:pt x="2969387" y="113157"/>
                </a:moveTo>
                <a:lnTo>
                  <a:pt x="2959798" y="94869"/>
                </a:lnTo>
                <a:lnTo>
                  <a:pt x="2910078" y="0"/>
                </a:lnTo>
                <a:lnTo>
                  <a:pt x="2855087" y="115316"/>
                </a:lnTo>
                <a:lnTo>
                  <a:pt x="2893161" y="114604"/>
                </a:lnTo>
                <a:lnTo>
                  <a:pt x="2892806" y="95631"/>
                </a:lnTo>
                <a:lnTo>
                  <a:pt x="2893136" y="113157"/>
                </a:lnTo>
                <a:lnTo>
                  <a:pt x="2893161" y="114604"/>
                </a:lnTo>
                <a:lnTo>
                  <a:pt x="2896857" y="308483"/>
                </a:lnTo>
                <a:lnTo>
                  <a:pt x="2896870" y="309118"/>
                </a:lnTo>
                <a:lnTo>
                  <a:pt x="2934970" y="308483"/>
                </a:lnTo>
                <a:lnTo>
                  <a:pt x="2931287" y="115316"/>
                </a:lnTo>
                <a:lnTo>
                  <a:pt x="2931261" y="113880"/>
                </a:lnTo>
                <a:lnTo>
                  <a:pt x="2930918" y="95631"/>
                </a:lnTo>
                <a:lnTo>
                  <a:pt x="2931249" y="113157"/>
                </a:lnTo>
                <a:lnTo>
                  <a:pt x="2931261" y="113880"/>
                </a:lnTo>
                <a:lnTo>
                  <a:pt x="2969387" y="11315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35595" y="4932426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200" y="95250"/>
                </a:moveTo>
                <a:lnTo>
                  <a:pt x="38100" y="95250"/>
                </a:lnTo>
                <a:lnTo>
                  <a:pt x="38100" y="325247"/>
                </a:lnTo>
                <a:lnTo>
                  <a:pt x="76200" y="325247"/>
                </a:lnTo>
                <a:lnTo>
                  <a:pt x="76200" y="95250"/>
                </a:lnTo>
                <a:close/>
              </a:path>
              <a:path w="114300" h="32575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2575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88857" y="4932426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199" y="114173"/>
                </a:moveTo>
                <a:lnTo>
                  <a:pt x="38099" y="114427"/>
                </a:lnTo>
                <a:lnTo>
                  <a:pt x="39495" y="325120"/>
                </a:lnTo>
                <a:lnTo>
                  <a:pt x="39497" y="325374"/>
                </a:lnTo>
                <a:lnTo>
                  <a:pt x="77597" y="325120"/>
                </a:lnTo>
                <a:lnTo>
                  <a:pt x="76202" y="114681"/>
                </a:lnTo>
                <a:lnTo>
                  <a:pt x="76199" y="114173"/>
                </a:lnTo>
                <a:close/>
              </a:path>
              <a:path w="114300" h="325754">
                <a:moveTo>
                  <a:pt x="56388" y="0"/>
                </a:moveTo>
                <a:lnTo>
                  <a:pt x="374" y="113918"/>
                </a:lnTo>
                <a:lnTo>
                  <a:pt x="249" y="114173"/>
                </a:lnTo>
                <a:lnTo>
                  <a:pt x="124" y="114427"/>
                </a:lnTo>
                <a:lnTo>
                  <a:pt x="0" y="114681"/>
                </a:lnTo>
                <a:lnTo>
                  <a:pt x="38099" y="114427"/>
                </a:lnTo>
                <a:lnTo>
                  <a:pt x="37973" y="95376"/>
                </a:lnTo>
                <a:lnTo>
                  <a:pt x="104744" y="95123"/>
                </a:lnTo>
                <a:lnTo>
                  <a:pt x="56388" y="0"/>
                </a:lnTo>
                <a:close/>
              </a:path>
              <a:path w="114300" h="325754">
                <a:moveTo>
                  <a:pt x="76073" y="95123"/>
                </a:moveTo>
                <a:lnTo>
                  <a:pt x="37973" y="95376"/>
                </a:lnTo>
                <a:lnTo>
                  <a:pt x="38099" y="114427"/>
                </a:lnTo>
                <a:lnTo>
                  <a:pt x="76199" y="114173"/>
                </a:lnTo>
                <a:lnTo>
                  <a:pt x="76073" y="95123"/>
                </a:lnTo>
                <a:close/>
              </a:path>
              <a:path w="114300" h="325754">
                <a:moveTo>
                  <a:pt x="104744" y="95123"/>
                </a:moveTo>
                <a:lnTo>
                  <a:pt x="76073" y="95123"/>
                </a:lnTo>
                <a:lnTo>
                  <a:pt x="76199" y="114173"/>
                </a:lnTo>
                <a:lnTo>
                  <a:pt x="114300" y="113918"/>
                </a:lnTo>
                <a:lnTo>
                  <a:pt x="104744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40468" y="4932426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176" y="114003"/>
                </a:moveTo>
                <a:lnTo>
                  <a:pt x="38076" y="114469"/>
                </a:lnTo>
                <a:lnTo>
                  <a:pt x="40633" y="324993"/>
                </a:lnTo>
                <a:lnTo>
                  <a:pt x="40639" y="325501"/>
                </a:lnTo>
                <a:lnTo>
                  <a:pt x="78739" y="324993"/>
                </a:lnTo>
                <a:lnTo>
                  <a:pt x="76188" y="114935"/>
                </a:lnTo>
                <a:lnTo>
                  <a:pt x="76176" y="114003"/>
                </a:lnTo>
                <a:close/>
              </a:path>
              <a:path w="114300" h="325754">
                <a:moveTo>
                  <a:pt x="55752" y="0"/>
                </a:moveTo>
                <a:lnTo>
                  <a:pt x="0" y="114935"/>
                </a:lnTo>
                <a:lnTo>
                  <a:pt x="38076" y="114469"/>
                </a:lnTo>
                <a:lnTo>
                  <a:pt x="37846" y="95504"/>
                </a:lnTo>
                <a:lnTo>
                  <a:pt x="75946" y="94996"/>
                </a:lnTo>
                <a:lnTo>
                  <a:pt x="104738" y="94996"/>
                </a:lnTo>
                <a:lnTo>
                  <a:pt x="55752" y="0"/>
                </a:lnTo>
                <a:close/>
              </a:path>
              <a:path w="114300" h="325754">
                <a:moveTo>
                  <a:pt x="75946" y="94996"/>
                </a:moveTo>
                <a:lnTo>
                  <a:pt x="37846" y="95504"/>
                </a:lnTo>
                <a:lnTo>
                  <a:pt x="38065" y="113537"/>
                </a:lnTo>
                <a:lnTo>
                  <a:pt x="38076" y="114469"/>
                </a:lnTo>
                <a:lnTo>
                  <a:pt x="76176" y="114003"/>
                </a:lnTo>
                <a:lnTo>
                  <a:pt x="75952" y="95504"/>
                </a:lnTo>
                <a:lnTo>
                  <a:pt x="75946" y="94996"/>
                </a:lnTo>
                <a:close/>
              </a:path>
              <a:path w="114300" h="325754">
                <a:moveTo>
                  <a:pt x="104738" y="94996"/>
                </a:moveTo>
                <a:lnTo>
                  <a:pt x="75946" y="94996"/>
                </a:lnTo>
                <a:lnTo>
                  <a:pt x="76171" y="113537"/>
                </a:lnTo>
                <a:lnTo>
                  <a:pt x="76176" y="114003"/>
                </a:lnTo>
                <a:lnTo>
                  <a:pt x="114300" y="113537"/>
                </a:lnTo>
                <a:lnTo>
                  <a:pt x="104738" y="9499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33691" y="2817113"/>
            <a:ext cx="2019300" cy="1671955"/>
          </a:xfrm>
          <a:custGeom>
            <a:avLst/>
            <a:gdLst/>
            <a:ahLst/>
            <a:cxnLst/>
            <a:rect l="l" t="t" r="r" b="b"/>
            <a:pathLst>
              <a:path w="2019300" h="1671954">
                <a:moveTo>
                  <a:pt x="114300" y="113665"/>
                </a:moveTo>
                <a:lnTo>
                  <a:pt x="104724" y="94996"/>
                </a:lnTo>
                <a:lnTo>
                  <a:pt x="56007" y="0"/>
                </a:lnTo>
                <a:lnTo>
                  <a:pt x="0" y="114808"/>
                </a:lnTo>
                <a:lnTo>
                  <a:pt x="38036" y="114439"/>
                </a:lnTo>
                <a:lnTo>
                  <a:pt x="40246" y="332486"/>
                </a:lnTo>
                <a:lnTo>
                  <a:pt x="40259" y="332867"/>
                </a:lnTo>
                <a:lnTo>
                  <a:pt x="78359" y="332486"/>
                </a:lnTo>
                <a:lnTo>
                  <a:pt x="76136" y="114808"/>
                </a:lnTo>
                <a:lnTo>
                  <a:pt x="76136" y="114058"/>
                </a:lnTo>
                <a:lnTo>
                  <a:pt x="114300" y="113665"/>
                </a:lnTo>
                <a:close/>
              </a:path>
              <a:path w="2019300" h="1671954">
                <a:moveTo>
                  <a:pt x="116205" y="1476756"/>
                </a:moveTo>
                <a:lnTo>
                  <a:pt x="106680" y="1457706"/>
                </a:lnTo>
                <a:lnTo>
                  <a:pt x="59055" y="1362456"/>
                </a:lnTo>
                <a:lnTo>
                  <a:pt x="1905" y="1476756"/>
                </a:lnTo>
                <a:lnTo>
                  <a:pt x="40005" y="1476756"/>
                </a:lnTo>
                <a:lnTo>
                  <a:pt x="40005" y="1671193"/>
                </a:lnTo>
                <a:lnTo>
                  <a:pt x="78105" y="1671193"/>
                </a:lnTo>
                <a:lnTo>
                  <a:pt x="78105" y="1476756"/>
                </a:lnTo>
                <a:lnTo>
                  <a:pt x="116205" y="1476756"/>
                </a:lnTo>
                <a:close/>
              </a:path>
              <a:path w="2019300" h="1671954">
                <a:moveTo>
                  <a:pt x="1068705" y="1476756"/>
                </a:moveTo>
                <a:lnTo>
                  <a:pt x="1059180" y="1457706"/>
                </a:lnTo>
                <a:lnTo>
                  <a:pt x="1011555" y="1362456"/>
                </a:lnTo>
                <a:lnTo>
                  <a:pt x="954405" y="1476756"/>
                </a:lnTo>
                <a:lnTo>
                  <a:pt x="992505" y="1476756"/>
                </a:lnTo>
                <a:lnTo>
                  <a:pt x="992505" y="1671193"/>
                </a:lnTo>
                <a:lnTo>
                  <a:pt x="1030605" y="1671193"/>
                </a:lnTo>
                <a:lnTo>
                  <a:pt x="1030605" y="1476756"/>
                </a:lnTo>
                <a:lnTo>
                  <a:pt x="1068705" y="1476756"/>
                </a:lnTo>
                <a:close/>
              </a:path>
              <a:path w="2019300" h="1671954">
                <a:moveTo>
                  <a:pt x="1069848" y="113665"/>
                </a:moveTo>
                <a:lnTo>
                  <a:pt x="1060272" y="94996"/>
                </a:lnTo>
                <a:lnTo>
                  <a:pt x="1011555" y="0"/>
                </a:lnTo>
                <a:lnTo>
                  <a:pt x="955548" y="114808"/>
                </a:lnTo>
                <a:lnTo>
                  <a:pt x="993584" y="114439"/>
                </a:lnTo>
                <a:lnTo>
                  <a:pt x="995794" y="332486"/>
                </a:lnTo>
                <a:lnTo>
                  <a:pt x="995807" y="332867"/>
                </a:lnTo>
                <a:lnTo>
                  <a:pt x="1033907" y="332486"/>
                </a:lnTo>
                <a:lnTo>
                  <a:pt x="1031684" y="114808"/>
                </a:lnTo>
                <a:lnTo>
                  <a:pt x="1031684" y="114058"/>
                </a:lnTo>
                <a:lnTo>
                  <a:pt x="1069848" y="113665"/>
                </a:lnTo>
                <a:close/>
              </a:path>
              <a:path w="2019300" h="1671954">
                <a:moveTo>
                  <a:pt x="1997964" y="113665"/>
                </a:moveTo>
                <a:lnTo>
                  <a:pt x="1988388" y="94996"/>
                </a:lnTo>
                <a:lnTo>
                  <a:pt x="1939671" y="0"/>
                </a:lnTo>
                <a:lnTo>
                  <a:pt x="1883664" y="114808"/>
                </a:lnTo>
                <a:lnTo>
                  <a:pt x="1921700" y="114439"/>
                </a:lnTo>
                <a:lnTo>
                  <a:pt x="1923910" y="332486"/>
                </a:lnTo>
                <a:lnTo>
                  <a:pt x="1923923" y="332867"/>
                </a:lnTo>
                <a:lnTo>
                  <a:pt x="1962023" y="332486"/>
                </a:lnTo>
                <a:lnTo>
                  <a:pt x="1959800" y="114808"/>
                </a:lnTo>
                <a:lnTo>
                  <a:pt x="1959800" y="114058"/>
                </a:lnTo>
                <a:lnTo>
                  <a:pt x="1997964" y="113665"/>
                </a:lnTo>
                <a:close/>
              </a:path>
              <a:path w="2019300" h="1671954">
                <a:moveTo>
                  <a:pt x="2018919" y="1480947"/>
                </a:moveTo>
                <a:lnTo>
                  <a:pt x="2009355" y="1462151"/>
                </a:lnTo>
                <a:lnTo>
                  <a:pt x="1961007" y="1367028"/>
                </a:lnTo>
                <a:lnTo>
                  <a:pt x="1904987" y="1480947"/>
                </a:lnTo>
                <a:lnTo>
                  <a:pt x="1904860" y="1481201"/>
                </a:lnTo>
                <a:lnTo>
                  <a:pt x="1904733" y="1481455"/>
                </a:lnTo>
                <a:lnTo>
                  <a:pt x="1904619" y="1481709"/>
                </a:lnTo>
                <a:lnTo>
                  <a:pt x="1942719" y="1481455"/>
                </a:lnTo>
                <a:lnTo>
                  <a:pt x="1942592" y="1462405"/>
                </a:lnTo>
                <a:lnTo>
                  <a:pt x="1942719" y="1480947"/>
                </a:lnTo>
                <a:lnTo>
                  <a:pt x="1942719" y="1481455"/>
                </a:lnTo>
                <a:lnTo>
                  <a:pt x="1944103" y="1671574"/>
                </a:lnTo>
                <a:lnTo>
                  <a:pt x="1944116" y="1671828"/>
                </a:lnTo>
                <a:lnTo>
                  <a:pt x="1982216" y="1671574"/>
                </a:lnTo>
                <a:lnTo>
                  <a:pt x="1980831" y="1481709"/>
                </a:lnTo>
                <a:lnTo>
                  <a:pt x="1980819" y="1481201"/>
                </a:lnTo>
                <a:lnTo>
                  <a:pt x="1980692" y="1462405"/>
                </a:lnTo>
                <a:lnTo>
                  <a:pt x="1980819" y="1480947"/>
                </a:lnTo>
                <a:lnTo>
                  <a:pt x="1980819" y="1481201"/>
                </a:lnTo>
                <a:lnTo>
                  <a:pt x="2018919" y="148094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207122" y="2465323"/>
            <a:ext cx="2506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4705" algn="l"/>
                <a:tab pos="1838960" algn="l"/>
              </a:tabLst>
            </a:pPr>
            <a:r>
              <a:rPr sz="1800" b="1" spc="-20" dirty="0">
                <a:latin typeface="Malgun Gothic"/>
                <a:cs typeface="Malgun Gothic"/>
              </a:rPr>
              <a:t>good</a:t>
            </a:r>
            <a:r>
              <a:rPr sz="1800" b="1" dirty="0">
                <a:latin typeface="Malgun Gothic"/>
                <a:cs typeface="Malgun Gothic"/>
              </a:rPr>
              <a:t>	</a:t>
            </a:r>
            <a:r>
              <a:rPr sz="1800" b="1" spc="-10" dirty="0">
                <a:latin typeface="Malgun Gothic"/>
                <a:cs typeface="Malgun Gothic"/>
              </a:rPr>
              <a:t>evening</a:t>
            </a:r>
            <a:r>
              <a:rPr sz="1800" b="1" dirty="0">
                <a:latin typeface="Malgun Gothic"/>
                <a:cs typeface="Malgun Gothic"/>
              </a:rPr>
              <a:t>	</a:t>
            </a:r>
            <a:r>
              <a:rPr sz="1800" b="1" spc="-75" dirty="0">
                <a:latin typeface="Malgun Gothic"/>
                <a:cs typeface="Malgun Gothic"/>
              </a:rPr>
              <a:t>&lt;eos&gt;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515614" y="5812332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solidFill>
                  <a:srgbClr val="4471C4"/>
                </a:solidFill>
                <a:latin typeface="Malgun Gothic"/>
                <a:cs typeface="Malgun Gothic"/>
              </a:rPr>
              <a:t>독일어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24519" y="5831840"/>
            <a:ext cx="44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4471C4"/>
                </a:solidFill>
                <a:latin typeface="Malgun Gothic"/>
                <a:cs typeface="Malgun Gothic"/>
              </a:rPr>
              <a:t>영어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9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40" dirty="0">
                <a:solidFill>
                  <a:srgbClr val="FFFFFF"/>
                </a:solidFill>
              </a:rPr>
              <a:t>원리: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어텐션(Attention)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2818" y="2065173"/>
            <a:ext cx="1814187" cy="35494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1100" y="1970532"/>
            <a:ext cx="2855375" cy="37231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1893" y="1283467"/>
            <a:ext cx="7733030" cy="254000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5" dirty="0">
                <a:latin typeface="Malgun Gothic"/>
                <a:cs typeface="Malgun Gothic"/>
              </a:rPr>
              <a:t>인코더와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디코더는</a:t>
            </a:r>
            <a:r>
              <a:rPr sz="2200" spc="-180" dirty="0">
                <a:latin typeface="Malgun Gothic"/>
                <a:cs typeface="Malgun Gothic"/>
              </a:rPr>
              <a:t> </a:t>
            </a:r>
            <a:r>
              <a:rPr sz="2200" b="1" spc="-75" dirty="0">
                <a:latin typeface="Malgun Gothic"/>
                <a:cs typeface="Malgun Gothic"/>
              </a:rPr>
              <a:t>Multi-</a:t>
            </a:r>
            <a:r>
              <a:rPr sz="2200" b="1" spc="-60" dirty="0">
                <a:latin typeface="Malgun Gothic"/>
                <a:cs typeface="Malgun Gothic"/>
              </a:rPr>
              <a:t>Head</a:t>
            </a:r>
            <a:r>
              <a:rPr sz="2200" b="1" spc="-130" dirty="0">
                <a:latin typeface="Malgun Gothic"/>
                <a:cs typeface="Malgun Gothic"/>
              </a:rPr>
              <a:t> </a:t>
            </a:r>
            <a:r>
              <a:rPr sz="2200" b="1" spc="-40" dirty="0">
                <a:latin typeface="Malgun Gothic"/>
                <a:cs typeface="Malgun Gothic"/>
              </a:rPr>
              <a:t>Attention</a:t>
            </a:r>
            <a:r>
              <a:rPr sz="2200" b="1" spc="-19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레이어</a:t>
            </a:r>
            <a:r>
              <a:rPr sz="2200" spc="-225" dirty="0">
                <a:latin typeface="Malgun Gothic"/>
                <a:cs typeface="Malgun Gothic"/>
              </a:rPr>
              <a:t>를</a:t>
            </a:r>
            <a:r>
              <a:rPr sz="2200" spc="-180" dirty="0">
                <a:latin typeface="Malgun Gothic"/>
                <a:cs typeface="Malgun Gothic"/>
              </a:rPr>
              <a:t> </a:t>
            </a:r>
            <a:r>
              <a:rPr sz="2200" spc="-90" dirty="0">
                <a:latin typeface="Malgun Gothic"/>
                <a:cs typeface="Malgun Gothic"/>
              </a:rPr>
              <a:t>사용합니다.</a:t>
            </a:r>
            <a:endParaRPr sz="220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0" dirty="0">
                <a:latin typeface="Malgun Gothic"/>
                <a:cs typeface="Malgun Gothic"/>
              </a:rPr>
              <a:t>어텐션을</a:t>
            </a:r>
            <a:r>
              <a:rPr sz="2200" spc="-245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위한 </a:t>
            </a:r>
            <a:r>
              <a:rPr sz="2200" b="1" spc="-220" dirty="0">
                <a:latin typeface="Malgun Gothic"/>
                <a:cs typeface="Malgun Gothic"/>
              </a:rPr>
              <a:t>세</a:t>
            </a:r>
            <a:r>
              <a:rPr sz="2200" b="1" spc="-229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가지</a:t>
            </a:r>
            <a:r>
              <a:rPr sz="2200" b="1" spc="-229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입력 </a:t>
            </a:r>
            <a:r>
              <a:rPr sz="2200" spc="-35" dirty="0">
                <a:latin typeface="Malgun Gothic"/>
                <a:cs typeface="Malgun Gothic"/>
              </a:rPr>
              <a:t>요소</a:t>
            </a:r>
            <a:endParaRPr sz="2200">
              <a:latin typeface="Malgun Gothic"/>
              <a:cs typeface="Malgun Gothic"/>
            </a:endParaRPr>
          </a:p>
          <a:p>
            <a:pPr marL="756285" lvl="1" indent="-286385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756285" algn="l"/>
              </a:tabLst>
            </a:pPr>
            <a:r>
              <a:rPr sz="2200" spc="-10" dirty="0">
                <a:latin typeface="Malgun Gothic"/>
                <a:cs typeface="Malgun Gothic"/>
              </a:rPr>
              <a:t>쿼리(Query)</a:t>
            </a:r>
            <a:endParaRPr sz="2200">
              <a:latin typeface="Malgun Gothic"/>
              <a:cs typeface="Malgun Gothic"/>
            </a:endParaRPr>
          </a:p>
          <a:p>
            <a:pPr marL="756285" lvl="1" indent="-28638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</a:tabLst>
            </a:pPr>
            <a:r>
              <a:rPr sz="2200" spc="-10" dirty="0">
                <a:latin typeface="Malgun Gothic"/>
                <a:cs typeface="Malgun Gothic"/>
              </a:rPr>
              <a:t>키(Key)</a:t>
            </a:r>
            <a:endParaRPr sz="2200">
              <a:latin typeface="Malgun Gothic"/>
              <a:cs typeface="Malgun Gothic"/>
            </a:endParaRPr>
          </a:p>
          <a:p>
            <a:pPr marL="756285" lvl="1" indent="-28638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</a:tabLst>
            </a:pPr>
            <a:r>
              <a:rPr sz="2200" spc="-10" dirty="0">
                <a:latin typeface="Malgun Gothic"/>
                <a:cs typeface="Malgun Gothic"/>
              </a:rPr>
              <a:t>값(Value)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72168" y="5784900"/>
            <a:ext cx="2273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solidFill>
                  <a:srgbClr val="C00000"/>
                </a:solidFill>
                <a:latin typeface="Malgun Gothic"/>
                <a:cs typeface="Malgun Gothic"/>
              </a:rPr>
              <a:t>Multi-</a:t>
            </a:r>
            <a:r>
              <a:rPr sz="1800" b="1" spc="-50" dirty="0">
                <a:solidFill>
                  <a:srgbClr val="C00000"/>
                </a:solidFill>
                <a:latin typeface="Malgun Gothic"/>
                <a:cs typeface="Malgun Gothic"/>
              </a:rPr>
              <a:t>Head</a:t>
            </a:r>
            <a:r>
              <a:rPr sz="1800" b="1" spc="-120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Malgun Gothic"/>
                <a:cs typeface="Malgun Gothic"/>
              </a:rPr>
              <a:t>Attention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7105" y="5787949"/>
            <a:ext cx="3091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Scaled</a:t>
            </a:r>
            <a:r>
              <a:rPr sz="1800" spc="-90" dirty="0">
                <a:latin typeface="Malgun Gothic"/>
                <a:cs typeface="Malgun Gothic"/>
              </a:rPr>
              <a:t> </a:t>
            </a:r>
            <a:r>
              <a:rPr sz="1800" spc="-30" dirty="0">
                <a:latin typeface="Malgun Gothic"/>
                <a:cs typeface="Malgun Gothic"/>
              </a:rPr>
              <a:t>Dot-</a:t>
            </a:r>
            <a:r>
              <a:rPr sz="1800" dirty="0">
                <a:latin typeface="Malgun Gothic"/>
                <a:cs typeface="Malgun Gothic"/>
              </a:rPr>
              <a:t>Product</a:t>
            </a:r>
            <a:r>
              <a:rPr sz="1800" spc="-85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Attention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12532" y="2024252"/>
            <a:ext cx="1489075" cy="3521710"/>
            <a:chOff x="7312532" y="2024252"/>
            <a:chExt cx="1489075" cy="3521710"/>
          </a:xfrm>
        </p:grpSpPr>
        <p:sp>
          <p:nvSpPr>
            <p:cNvPr id="10" name="object 10"/>
            <p:cNvSpPr/>
            <p:nvPr/>
          </p:nvSpPr>
          <p:spPr>
            <a:xfrm>
              <a:off x="7341107" y="2052827"/>
              <a:ext cx="320040" cy="3464560"/>
            </a:xfrm>
            <a:custGeom>
              <a:avLst/>
              <a:gdLst/>
              <a:ahLst/>
              <a:cxnLst/>
              <a:rect l="l" t="t" r="r" b="b"/>
              <a:pathLst>
                <a:path w="320040" h="3464560">
                  <a:moveTo>
                    <a:pt x="0" y="0"/>
                  </a:moveTo>
                  <a:lnTo>
                    <a:pt x="73391" y="704"/>
                  </a:lnTo>
                  <a:lnTo>
                    <a:pt x="140758" y="2710"/>
                  </a:lnTo>
                  <a:lnTo>
                    <a:pt x="200181" y="5858"/>
                  </a:lnTo>
                  <a:lnTo>
                    <a:pt x="249740" y="9988"/>
                  </a:lnTo>
                  <a:lnTo>
                    <a:pt x="311589" y="20554"/>
                  </a:lnTo>
                  <a:lnTo>
                    <a:pt x="320040" y="26670"/>
                  </a:lnTo>
                  <a:lnTo>
                    <a:pt x="320040" y="3437382"/>
                  </a:lnTo>
                  <a:lnTo>
                    <a:pt x="249740" y="3454063"/>
                  </a:lnTo>
                  <a:lnTo>
                    <a:pt x="200181" y="3458193"/>
                  </a:lnTo>
                  <a:lnTo>
                    <a:pt x="140758" y="3461341"/>
                  </a:lnTo>
                  <a:lnTo>
                    <a:pt x="73391" y="3463347"/>
                  </a:lnTo>
                  <a:lnTo>
                    <a:pt x="0" y="3464052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61147" y="3699891"/>
              <a:ext cx="1140460" cy="171450"/>
            </a:xfrm>
            <a:custGeom>
              <a:avLst/>
              <a:gdLst/>
              <a:ahLst/>
              <a:cxnLst/>
              <a:rect l="l" t="t" r="r" b="b"/>
              <a:pathLst>
                <a:path w="1140459" h="171450">
                  <a:moveTo>
                    <a:pt x="968882" y="0"/>
                  </a:moveTo>
                  <a:lnTo>
                    <a:pt x="968882" y="171449"/>
                  </a:lnTo>
                  <a:lnTo>
                    <a:pt x="1083182" y="114299"/>
                  </a:lnTo>
                  <a:lnTo>
                    <a:pt x="997457" y="114299"/>
                  </a:lnTo>
                  <a:lnTo>
                    <a:pt x="997457" y="57149"/>
                  </a:lnTo>
                  <a:lnTo>
                    <a:pt x="1083182" y="57149"/>
                  </a:lnTo>
                  <a:lnTo>
                    <a:pt x="968882" y="0"/>
                  </a:lnTo>
                  <a:close/>
                </a:path>
                <a:path w="1140459" h="171450">
                  <a:moveTo>
                    <a:pt x="968882" y="57149"/>
                  </a:moveTo>
                  <a:lnTo>
                    <a:pt x="0" y="57149"/>
                  </a:lnTo>
                  <a:lnTo>
                    <a:pt x="0" y="114299"/>
                  </a:lnTo>
                  <a:lnTo>
                    <a:pt x="968882" y="114299"/>
                  </a:lnTo>
                  <a:lnTo>
                    <a:pt x="968882" y="57149"/>
                  </a:lnTo>
                  <a:close/>
                </a:path>
                <a:path w="1140459" h="171450">
                  <a:moveTo>
                    <a:pt x="1083182" y="57149"/>
                  </a:moveTo>
                  <a:lnTo>
                    <a:pt x="997457" y="57149"/>
                  </a:lnTo>
                  <a:lnTo>
                    <a:pt x="997457" y="114299"/>
                  </a:lnTo>
                  <a:lnTo>
                    <a:pt x="1083182" y="114299"/>
                  </a:lnTo>
                  <a:lnTo>
                    <a:pt x="1140332" y="85724"/>
                  </a:lnTo>
                  <a:lnTo>
                    <a:pt x="1083182" y="5714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3439" y="2206751"/>
            <a:ext cx="7518400" cy="3136900"/>
            <a:chOff x="853439" y="2206751"/>
            <a:chExt cx="7518400" cy="3136900"/>
          </a:xfrm>
        </p:grpSpPr>
        <p:sp>
          <p:nvSpPr>
            <p:cNvPr id="3" name="object 3"/>
            <p:cNvSpPr/>
            <p:nvPr/>
          </p:nvSpPr>
          <p:spPr>
            <a:xfrm>
              <a:off x="853439" y="2206751"/>
              <a:ext cx="7518400" cy="3136900"/>
            </a:xfrm>
            <a:custGeom>
              <a:avLst/>
              <a:gdLst/>
              <a:ahLst/>
              <a:cxnLst/>
              <a:rect l="l" t="t" r="r" b="b"/>
              <a:pathLst>
                <a:path w="7518400" h="3136900">
                  <a:moveTo>
                    <a:pt x="7517892" y="0"/>
                  </a:moveTo>
                  <a:lnTo>
                    <a:pt x="0" y="0"/>
                  </a:lnTo>
                  <a:lnTo>
                    <a:pt x="0" y="3136392"/>
                  </a:lnTo>
                  <a:lnTo>
                    <a:pt x="7517892" y="3136392"/>
                  </a:lnTo>
                  <a:lnTo>
                    <a:pt x="75178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95347" y="2764916"/>
              <a:ext cx="1062355" cy="282575"/>
            </a:xfrm>
            <a:custGeom>
              <a:avLst/>
              <a:gdLst/>
              <a:ahLst/>
              <a:cxnLst/>
              <a:rect l="l" t="t" r="r" b="b"/>
              <a:pathLst>
                <a:path w="1062354" h="282575">
                  <a:moveTo>
                    <a:pt x="971930" y="0"/>
                  </a:moveTo>
                  <a:lnTo>
                    <a:pt x="967866" y="11430"/>
                  </a:lnTo>
                  <a:lnTo>
                    <a:pt x="984230" y="18504"/>
                  </a:lnTo>
                  <a:lnTo>
                    <a:pt x="998283" y="28305"/>
                  </a:lnTo>
                  <a:lnTo>
                    <a:pt x="1026816" y="73852"/>
                  </a:lnTo>
                  <a:lnTo>
                    <a:pt x="1035106" y="115339"/>
                  </a:lnTo>
                  <a:lnTo>
                    <a:pt x="1035147" y="115623"/>
                  </a:lnTo>
                  <a:lnTo>
                    <a:pt x="1035145" y="164580"/>
                  </a:lnTo>
                  <a:lnTo>
                    <a:pt x="1026763" y="207529"/>
                  </a:lnTo>
                  <a:lnTo>
                    <a:pt x="998283" y="253730"/>
                  </a:lnTo>
                  <a:lnTo>
                    <a:pt x="968375" y="270763"/>
                  </a:lnTo>
                  <a:lnTo>
                    <a:pt x="971930" y="282321"/>
                  </a:lnTo>
                  <a:lnTo>
                    <a:pt x="1010427" y="264191"/>
                  </a:lnTo>
                  <a:lnTo>
                    <a:pt x="1038732" y="232918"/>
                  </a:lnTo>
                  <a:lnTo>
                    <a:pt x="1056163" y="191023"/>
                  </a:lnTo>
                  <a:lnTo>
                    <a:pt x="1061974" y="141224"/>
                  </a:lnTo>
                  <a:lnTo>
                    <a:pt x="1060537" y="115623"/>
                  </a:lnTo>
                  <a:lnTo>
                    <a:pt x="1048900" y="69429"/>
                  </a:lnTo>
                  <a:lnTo>
                    <a:pt x="1025777" y="32093"/>
                  </a:lnTo>
                  <a:lnTo>
                    <a:pt x="992387" y="7379"/>
                  </a:lnTo>
                  <a:lnTo>
                    <a:pt x="971930" y="0"/>
                  </a:lnTo>
                  <a:close/>
                </a:path>
                <a:path w="1062354" h="282575">
                  <a:moveTo>
                    <a:pt x="90042" y="0"/>
                  </a:moveTo>
                  <a:lnTo>
                    <a:pt x="51593" y="18081"/>
                  </a:lnTo>
                  <a:lnTo>
                    <a:pt x="23240" y="49403"/>
                  </a:lnTo>
                  <a:lnTo>
                    <a:pt x="5810" y="91408"/>
                  </a:lnTo>
                  <a:lnTo>
                    <a:pt x="85" y="139700"/>
                  </a:lnTo>
                  <a:lnTo>
                    <a:pt x="0" y="141224"/>
                  </a:lnTo>
                  <a:lnTo>
                    <a:pt x="5810" y="191023"/>
                  </a:lnTo>
                  <a:lnTo>
                    <a:pt x="23240" y="232918"/>
                  </a:lnTo>
                  <a:lnTo>
                    <a:pt x="51498" y="264191"/>
                  </a:lnTo>
                  <a:lnTo>
                    <a:pt x="90042" y="282321"/>
                  </a:lnTo>
                  <a:lnTo>
                    <a:pt x="93598" y="270763"/>
                  </a:lnTo>
                  <a:lnTo>
                    <a:pt x="77475" y="263646"/>
                  </a:lnTo>
                  <a:lnTo>
                    <a:pt x="63579" y="253730"/>
                  </a:lnTo>
                  <a:lnTo>
                    <a:pt x="35083" y="207529"/>
                  </a:lnTo>
                  <a:lnTo>
                    <a:pt x="26701" y="164580"/>
                  </a:lnTo>
                  <a:lnTo>
                    <a:pt x="25718" y="141224"/>
                  </a:lnTo>
                  <a:lnTo>
                    <a:pt x="25653" y="139700"/>
                  </a:lnTo>
                  <a:lnTo>
                    <a:pt x="29844" y="93678"/>
                  </a:lnTo>
                  <a:lnTo>
                    <a:pt x="42417" y="56134"/>
                  </a:lnTo>
                  <a:lnTo>
                    <a:pt x="77743" y="18504"/>
                  </a:lnTo>
                  <a:lnTo>
                    <a:pt x="93979" y="11430"/>
                  </a:lnTo>
                  <a:lnTo>
                    <a:pt x="90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9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40" dirty="0">
                <a:solidFill>
                  <a:srgbClr val="FFFFFF"/>
                </a:solidFill>
              </a:rPr>
              <a:t>원리: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어텐션(Attention)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1893" y="1451229"/>
            <a:ext cx="77330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5" dirty="0">
                <a:latin typeface="Malgun Gothic"/>
                <a:cs typeface="Malgun Gothic"/>
              </a:rPr>
              <a:t>인코더와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디코더는</a:t>
            </a:r>
            <a:r>
              <a:rPr sz="2200" spc="-180" dirty="0">
                <a:latin typeface="Malgun Gothic"/>
                <a:cs typeface="Malgun Gothic"/>
              </a:rPr>
              <a:t> </a:t>
            </a:r>
            <a:r>
              <a:rPr sz="2200" b="1" spc="-75" dirty="0">
                <a:latin typeface="Malgun Gothic"/>
                <a:cs typeface="Malgun Gothic"/>
              </a:rPr>
              <a:t>Multi-</a:t>
            </a:r>
            <a:r>
              <a:rPr sz="2200" b="1" spc="-60" dirty="0">
                <a:latin typeface="Malgun Gothic"/>
                <a:cs typeface="Malgun Gothic"/>
              </a:rPr>
              <a:t>Head</a:t>
            </a:r>
            <a:r>
              <a:rPr sz="2200" b="1" spc="-130" dirty="0">
                <a:latin typeface="Malgun Gothic"/>
                <a:cs typeface="Malgun Gothic"/>
              </a:rPr>
              <a:t> </a:t>
            </a:r>
            <a:r>
              <a:rPr sz="2200" b="1" spc="-40" dirty="0">
                <a:latin typeface="Malgun Gothic"/>
                <a:cs typeface="Malgun Gothic"/>
              </a:rPr>
              <a:t>Attention</a:t>
            </a:r>
            <a:r>
              <a:rPr sz="2200" b="1" spc="-19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레이어</a:t>
            </a:r>
            <a:r>
              <a:rPr sz="2200" spc="-225" dirty="0">
                <a:latin typeface="Malgun Gothic"/>
                <a:cs typeface="Malgun Gothic"/>
              </a:rPr>
              <a:t>를</a:t>
            </a:r>
            <a:r>
              <a:rPr sz="2200" spc="-180" dirty="0">
                <a:latin typeface="Malgun Gothic"/>
                <a:cs typeface="Malgun Gothic"/>
              </a:rPr>
              <a:t> </a:t>
            </a:r>
            <a:r>
              <a:rPr sz="2200" spc="-90" dirty="0">
                <a:latin typeface="Malgun Gothic"/>
                <a:cs typeface="Malgun Gothic"/>
              </a:rPr>
              <a:t>사용합니다.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8816" y="2675382"/>
            <a:ext cx="402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446530" algn="l"/>
                <a:tab pos="2520950" algn="l"/>
              </a:tabLst>
            </a:pPr>
            <a:r>
              <a:rPr sz="2400" spc="-10" dirty="0">
                <a:latin typeface="Cambria Math"/>
                <a:cs typeface="Cambria Math"/>
              </a:rPr>
              <a:t>𝐴𝑡𝑡𝑒𝑛𝑡𝑖𝑜𝑛</a:t>
            </a:r>
            <a:r>
              <a:rPr sz="2400" dirty="0">
                <a:latin typeface="Cambria Math"/>
                <a:cs typeface="Cambria Math"/>
              </a:rPr>
              <a:t>	𝑄,</a:t>
            </a:r>
            <a:r>
              <a:rPr sz="2400" spc="-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𝐾,</a:t>
            </a:r>
            <a:r>
              <a:rPr sz="2400" spc="-7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𝑉</a:t>
            </a:r>
            <a:r>
              <a:rPr sz="2400" dirty="0">
                <a:latin typeface="Cambria Math"/>
                <a:cs typeface="Cambria Math"/>
              </a:rPr>
              <a:t>	=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𝑠𝑜𝑓𝑡𝑚𝑎𝑥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43119" y="2456179"/>
            <a:ext cx="924560" cy="901065"/>
          </a:xfrm>
          <a:custGeom>
            <a:avLst/>
            <a:gdLst/>
            <a:ahLst/>
            <a:cxnLst/>
            <a:rect l="l" t="t" r="r" b="b"/>
            <a:pathLst>
              <a:path w="924560" h="901064">
                <a:moveTo>
                  <a:pt x="152273" y="10541"/>
                </a:moveTo>
                <a:lnTo>
                  <a:pt x="110959" y="36029"/>
                </a:lnTo>
                <a:lnTo>
                  <a:pt x="82842" y="78193"/>
                </a:lnTo>
                <a:lnTo>
                  <a:pt x="58432" y="126466"/>
                </a:lnTo>
                <a:lnTo>
                  <a:pt x="37719" y="180848"/>
                </a:lnTo>
                <a:lnTo>
                  <a:pt x="24130" y="228371"/>
                </a:lnTo>
                <a:lnTo>
                  <a:pt x="13576" y="279031"/>
                </a:lnTo>
                <a:lnTo>
                  <a:pt x="6032" y="332828"/>
                </a:lnTo>
                <a:lnTo>
                  <a:pt x="1498" y="389763"/>
                </a:lnTo>
                <a:lnTo>
                  <a:pt x="0" y="449834"/>
                </a:lnTo>
                <a:lnTo>
                  <a:pt x="1422" y="506958"/>
                </a:lnTo>
                <a:lnTo>
                  <a:pt x="1498" y="510324"/>
                </a:lnTo>
                <a:lnTo>
                  <a:pt x="6032" y="567588"/>
                </a:lnTo>
                <a:lnTo>
                  <a:pt x="13576" y="621614"/>
                </a:lnTo>
                <a:lnTo>
                  <a:pt x="24130" y="672401"/>
                </a:lnTo>
                <a:lnTo>
                  <a:pt x="37719" y="719963"/>
                </a:lnTo>
                <a:lnTo>
                  <a:pt x="58432" y="774331"/>
                </a:lnTo>
                <a:lnTo>
                  <a:pt x="82842" y="822566"/>
                </a:lnTo>
                <a:lnTo>
                  <a:pt x="110959" y="864679"/>
                </a:lnTo>
                <a:lnTo>
                  <a:pt x="142748" y="900684"/>
                </a:lnTo>
                <a:lnTo>
                  <a:pt x="152273" y="890143"/>
                </a:lnTo>
                <a:lnTo>
                  <a:pt x="124002" y="853541"/>
                </a:lnTo>
                <a:lnTo>
                  <a:pt x="99402" y="811174"/>
                </a:lnTo>
                <a:lnTo>
                  <a:pt x="78473" y="763003"/>
                </a:lnTo>
                <a:lnTo>
                  <a:pt x="61214" y="709041"/>
                </a:lnTo>
                <a:lnTo>
                  <a:pt x="50101" y="662305"/>
                </a:lnTo>
                <a:lnTo>
                  <a:pt x="41452" y="613054"/>
                </a:lnTo>
                <a:lnTo>
                  <a:pt x="35280" y="561276"/>
                </a:lnTo>
                <a:lnTo>
                  <a:pt x="31584" y="506958"/>
                </a:lnTo>
                <a:lnTo>
                  <a:pt x="30353" y="450088"/>
                </a:lnTo>
                <a:lnTo>
                  <a:pt x="31584" y="393496"/>
                </a:lnTo>
                <a:lnTo>
                  <a:pt x="35280" y="339356"/>
                </a:lnTo>
                <a:lnTo>
                  <a:pt x="41452" y="287693"/>
                </a:lnTo>
                <a:lnTo>
                  <a:pt x="50101" y="238506"/>
                </a:lnTo>
                <a:lnTo>
                  <a:pt x="61214" y="191770"/>
                </a:lnTo>
                <a:lnTo>
                  <a:pt x="78473" y="137795"/>
                </a:lnTo>
                <a:lnTo>
                  <a:pt x="99402" y="89585"/>
                </a:lnTo>
                <a:lnTo>
                  <a:pt x="124002" y="47167"/>
                </a:lnTo>
                <a:lnTo>
                  <a:pt x="152273" y="10541"/>
                </a:lnTo>
                <a:close/>
              </a:path>
              <a:path w="924560" h="901064">
                <a:moveTo>
                  <a:pt x="741299" y="517652"/>
                </a:moveTo>
                <a:lnTo>
                  <a:pt x="410591" y="517652"/>
                </a:lnTo>
                <a:lnTo>
                  <a:pt x="410591" y="518160"/>
                </a:lnTo>
                <a:lnTo>
                  <a:pt x="379349" y="518160"/>
                </a:lnTo>
                <a:lnTo>
                  <a:pt x="289052" y="856742"/>
                </a:lnTo>
                <a:lnTo>
                  <a:pt x="237490" y="741807"/>
                </a:lnTo>
                <a:lnTo>
                  <a:pt x="188722" y="764159"/>
                </a:lnTo>
                <a:lnTo>
                  <a:pt x="193294" y="775335"/>
                </a:lnTo>
                <a:lnTo>
                  <a:pt x="218440" y="764159"/>
                </a:lnTo>
                <a:lnTo>
                  <a:pt x="280035" y="896620"/>
                </a:lnTo>
                <a:lnTo>
                  <a:pt x="294513" y="896620"/>
                </a:lnTo>
                <a:lnTo>
                  <a:pt x="391287" y="537972"/>
                </a:lnTo>
                <a:lnTo>
                  <a:pt x="421005" y="537972"/>
                </a:lnTo>
                <a:lnTo>
                  <a:pt x="421005" y="537464"/>
                </a:lnTo>
                <a:lnTo>
                  <a:pt x="741299" y="537464"/>
                </a:lnTo>
                <a:lnTo>
                  <a:pt x="741299" y="517652"/>
                </a:lnTo>
                <a:close/>
              </a:path>
              <a:path w="924560" h="901064">
                <a:moveTo>
                  <a:pt x="762635" y="439928"/>
                </a:moveTo>
                <a:lnTo>
                  <a:pt x="162179" y="439928"/>
                </a:lnTo>
                <a:lnTo>
                  <a:pt x="162179" y="459740"/>
                </a:lnTo>
                <a:lnTo>
                  <a:pt x="762635" y="459740"/>
                </a:lnTo>
                <a:lnTo>
                  <a:pt x="762635" y="439928"/>
                </a:lnTo>
                <a:close/>
              </a:path>
              <a:path w="924560" h="901064">
                <a:moveTo>
                  <a:pt x="924547" y="450088"/>
                </a:moveTo>
                <a:lnTo>
                  <a:pt x="923137" y="393496"/>
                </a:lnTo>
                <a:lnTo>
                  <a:pt x="923048" y="389763"/>
                </a:lnTo>
                <a:lnTo>
                  <a:pt x="918514" y="332828"/>
                </a:lnTo>
                <a:lnTo>
                  <a:pt x="910971" y="279031"/>
                </a:lnTo>
                <a:lnTo>
                  <a:pt x="900417" y="228371"/>
                </a:lnTo>
                <a:lnTo>
                  <a:pt x="886841" y="180848"/>
                </a:lnTo>
                <a:lnTo>
                  <a:pt x="866114" y="126466"/>
                </a:lnTo>
                <a:lnTo>
                  <a:pt x="841705" y="78193"/>
                </a:lnTo>
                <a:lnTo>
                  <a:pt x="813587" y="36029"/>
                </a:lnTo>
                <a:lnTo>
                  <a:pt x="781812" y="0"/>
                </a:lnTo>
                <a:lnTo>
                  <a:pt x="772287" y="10541"/>
                </a:lnTo>
                <a:lnTo>
                  <a:pt x="800544" y="47167"/>
                </a:lnTo>
                <a:lnTo>
                  <a:pt x="825144" y="89585"/>
                </a:lnTo>
                <a:lnTo>
                  <a:pt x="846074" y="137795"/>
                </a:lnTo>
                <a:lnTo>
                  <a:pt x="863346" y="191770"/>
                </a:lnTo>
                <a:lnTo>
                  <a:pt x="874445" y="238506"/>
                </a:lnTo>
                <a:lnTo>
                  <a:pt x="883094" y="287693"/>
                </a:lnTo>
                <a:lnTo>
                  <a:pt x="889266" y="339356"/>
                </a:lnTo>
                <a:lnTo>
                  <a:pt x="892962" y="393496"/>
                </a:lnTo>
                <a:lnTo>
                  <a:pt x="894194" y="449834"/>
                </a:lnTo>
                <a:lnTo>
                  <a:pt x="892962" y="506958"/>
                </a:lnTo>
                <a:lnTo>
                  <a:pt x="889266" y="561276"/>
                </a:lnTo>
                <a:lnTo>
                  <a:pt x="883094" y="613054"/>
                </a:lnTo>
                <a:lnTo>
                  <a:pt x="874445" y="662305"/>
                </a:lnTo>
                <a:lnTo>
                  <a:pt x="863346" y="709041"/>
                </a:lnTo>
                <a:lnTo>
                  <a:pt x="846074" y="763003"/>
                </a:lnTo>
                <a:lnTo>
                  <a:pt x="825144" y="811174"/>
                </a:lnTo>
                <a:lnTo>
                  <a:pt x="800544" y="853541"/>
                </a:lnTo>
                <a:lnTo>
                  <a:pt x="772287" y="890143"/>
                </a:lnTo>
                <a:lnTo>
                  <a:pt x="781812" y="900684"/>
                </a:lnTo>
                <a:lnTo>
                  <a:pt x="813587" y="864679"/>
                </a:lnTo>
                <a:lnTo>
                  <a:pt x="841705" y="822566"/>
                </a:lnTo>
                <a:lnTo>
                  <a:pt x="866114" y="774331"/>
                </a:lnTo>
                <a:lnTo>
                  <a:pt x="886841" y="719963"/>
                </a:lnTo>
                <a:lnTo>
                  <a:pt x="900417" y="672401"/>
                </a:lnTo>
                <a:lnTo>
                  <a:pt x="910971" y="621614"/>
                </a:lnTo>
                <a:lnTo>
                  <a:pt x="918514" y="567588"/>
                </a:lnTo>
                <a:lnTo>
                  <a:pt x="923048" y="510324"/>
                </a:lnTo>
                <a:lnTo>
                  <a:pt x="924547" y="4500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80533" y="2315718"/>
            <a:ext cx="645795" cy="101600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120"/>
              </a:spcBef>
            </a:pPr>
            <a:r>
              <a:rPr sz="2400" spc="45" dirty="0">
                <a:latin typeface="Cambria Math"/>
                <a:cs typeface="Cambria Math"/>
              </a:rPr>
              <a:t>𝑄𝐾</a:t>
            </a:r>
            <a:r>
              <a:rPr sz="2625" spc="67" baseline="28571" dirty="0">
                <a:latin typeface="Cambria Math"/>
                <a:cs typeface="Cambria Math"/>
              </a:rPr>
              <a:t>𝑇</a:t>
            </a:r>
            <a:endParaRPr sz="2625" baseline="28571">
              <a:latin typeface="Cambria Math"/>
              <a:cs typeface="Cambria Math"/>
            </a:endParaRPr>
          </a:p>
          <a:p>
            <a:pPr marR="52069" algn="r">
              <a:lnSpc>
                <a:spcPct val="100000"/>
              </a:lnSpc>
              <a:spcBef>
                <a:spcPts val="1020"/>
              </a:spcBef>
            </a:pPr>
            <a:r>
              <a:rPr sz="2400" spc="-25" dirty="0">
                <a:latin typeface="Cambria Math"/>
                <a:cs typeface="Cambria Math"/>
              </a:rPr>
              <a:t>𝑑</a:t>
            </a:r>
            <a:r>
              <a:rPr sz="2625" spc="-37" baseline="-15873" dirty="0">
                <a:latin typeface="Cambria Math"/>
                <a:cs typeface="Cambria Math"/>
              </a:rPr>
              <a:t>𝑘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42609" y="2675382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𝑉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3242" y="3912235"/>
            <a:ext cx="908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750" spc="10" dirty="0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44745" y="3893947"/>
            <a:ext cx="89281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01370" algn="l"/>
              </a:tabLst>
            </a:pPr>
            <a:r>
              <a:rPr sz="1750" spc="10" dirty="0">
                <a:latin typeface="Cambria Math"/>
                <a:cs typeface="Cambria Math"/>
              </a:rPr>
              <a:t>𝑖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10" dirty="0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3416" y="3735451"/>
            <a:ext cx="5111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ℎ𝑒𝑎𝑑</a:t>
            </a:r>
            <a:r>
              <a:rPr sz="2625" baseline="-15873" dirty="0">
                <a:latin typeface="Cambria Math"/>
                <a:cs typeface="Cambria Math"/>
              </a:rPr>
              <a:t>𝑖</a:t>
            </a:r>
            <a:r>
              <a:rPr sz="2625" spc="135" baseline="-15873" dirty="0">
                <a:latin typeface="Cambria Math"/>
                <a:cs typeface="Cambria Math"/>
              </a:rPr>
              <a:t> 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25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𝐴𝑡𝑡𝑒𝑛𝑡𝑖𝑜𝑛(𝑄𝑊</a:t>
            </a:r>
            <a:r>
              <a:rPr sz="2625" baseline="38095" dirty="0">
                <a:latin typeface="Cambria Math"/>
                <a:cs typeface="Cambria Math"/>
              </a:rPr>
              <a:t>𝑄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spc="95" dirty="0">
                <a:latin typeface="Cambria Math"/>
                <a:cs typeface="Cambria Math"/>
              </a:rPr>
              <a:t>𝐾𝑊</a:t>
            </a:r>
            <a:r>
              <a:rPr sz="2625" spc="142" baseline="30158" dirty="0">
                <a:latin typeface="Cambria Math"/>
                <a:cs typeface="Cambria Math"/>
              </a:rPr>
              <a:t>𝐾</a:t>
            </a:r>
            <a:r>
              <a:rPr sz="2400" spc="95" dirty="0">
                <a:latin typeface="Cambria Math"/>
                <a:cs typeface="Cambria Math"/>
              </a:rPr>
              <a:t>,</a:t>
            </a:r>
            <a:r>
              <a:rPr sz="2400" spc="-65" dirty="0">
                <a:latin typeface="Cambria Math"/>
                <a:cs typeface="Cambria Math"/>
              </a:rPr>
              <a:t> </a:t>
            </a:r>
            <a:r>
              <a:rPr sz="2400" spc="75" dirty="0">
                <a:latin typeface="Cambria Math"/>
                <a:cs typeface="Cambria Math"/>
              </a:rPr>
              <a:t>𝑉𝑊</a:t>
            </a:r>
            <a:r>
              <a:rPr sz="2625" spc="112" baseline="30158" dirty="0">
                <a:latin typeface="Cambria Math"/>
                <a:cs typeface="Cambria Math"/>
              </a:rPr>
              <a:t>𝑉</a:t>
            </a:r>
            <a:r>
              <a:rPr sz="2400" spc="75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52319" y="4730495"/>
            <a:ext cx="4812665" cy="282575"/>
          </a:xfrm>
          <a:custGeom>
            <a:avLst/>
            <a:gdLst/>
            <a:ahLst/>
            <a:cxnLst/>
            <a:rect l="l" t="t" r="r" b="b"/>
            <a:pathLst>
              <a:path w="4812665" h="282575">
                <a:moveTo>
                  <a:pt x="93980" y="11557"/>
                </a:moveTo>
                <a:lnTo>
                  <a:pt x="90043" y="0"/>
                </a:lnTo>
                <a:lnTo>
                  <a:pt x="69557" y="7442"/>
                </a:lnTo>
                <a:lnTo>
                  <a:pt x="51587" y="18148"/>
                </a:lnTo>
                <a:lnTo>
                  <a:pt x="23241" y="49530"/>
                </a:lnTo>
                <a:lnTo>
                  <a:pt x="5803" y="91478"/>
                </a:lnTo>
                <a:lnTo>
                  <a:pt x="76" y="139827"/>
                </a:lnTo>
                <a:lnTo>
                  <a:pt x="0" y="141224"/>
                </a:lnTo>
                <a:lnTo>
                  <a:pt x="1447" y="167182"/>
                </a:lnTo>
                <a:lnTo>
                  <a:pt x="13068" y="213093"/>
                </a:lnTo>
                <a:lnTo>
                  <a:pt x="36068" y="250342"/>
                </a:lnTo>
                <a:lnTo>
                  <a:pt x="69494" y="274967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470" y="263779"/>
                </a:lnTo>
                <a:lnTo>
                  <a:pt x="63576" y="253860"/>
                </a:lnTo>
                <a:lnTo>
                  <a:pt x="35077" y="207657"/>
                </a:lnTo>
                <a:lnTo>
                  <a:pt x="26695" y="164719"/>
                </a:lnTo>
                <a:lnTo>
                  <a:pt x="25654" y="139827"/>
                </a:lnTo>
                <a:lnTo>
                  <a:pt x="26695" y="115735"/>
                </a:lnTo>
                <a:lnTo>
                  <a:pt x="35077" y="73926"/>
                </a:lnTo>
                <a:lnTo>
                  <a:pt x="63715" y="28435"/>
                </a:lnTo>
                <a:lnTo>
                  <a:pt x="77736" y="18643"/>
                </a:lnTo>
                <a:lnTo>
                  <a:pt x="93980" y="11557"/>
                </a:lnTo>
                <a:close/>
              </a:path>
              <a:path w="4812665" h="282575">
                <a:moveTo>
                  <a:pt x="1061974" y="141224"/>
                </a:moveTo>
                <a:lnTo>
                  <a:pt x="1056157" y="91478"/>
                </a:lnTo>
                <a:lnTo>
                  <a:pt x="1038733" y="49530"/>
                </a:lnTo>
                <a:lnTo>
                  <a:pt x="1010323" y="18148"/>
                </a:lnTo>
                <a:lnTo>
                  <a:pt x="971931" y="0"/>
                </a:lnTo>
                <a:lnTo>
                  <a:pt x="967867" y="11557"/>
                </a:lnTo>
                <a:lnTo>
                  <a:pt x="984224" y="18643"/>
                </a:lnTo>
                <a:lnTo>
                  <a:pt x="998283" y="28435"/>
                </a:lnTo>
                <a:lnTo>
                  <a:pt x="1026807" y="73926"/>
                </a:lnTo>
                <a:lnTo>
                  <a:pt x="1035088" y="115366"/>
                </a:lnTo>
                <a:lnTo>
                  <a:pt x="1036193" y="139827"/>
                </a:lnTo>
                <a:lnTo>
                  <a:pt x="1035138" y="164719"/>
                </a:lnTo>
                <a:lnTo>
                  <a:pt x="1026756" y="207657"/>
                </a:lnTo>
                <a:lnTo>
                  <a:pt x="998283" y="253860"/>
                </a:lnTo>
                <a:lnTo>
                  <a:pt x="968375" y="270891"/>
                </a:lnTo>
                <a:lnTo>
                  <a:pt x="971931" y="282321"/>
                </a:lnTo>
                <a:lnTo>
                  <a:pt x="1010424" y="264312"/>
                </a:lnTo>
                <a:lnTo>
                  <a:pt x="1038733" y="233045"/>
                </a:lnTo>
                <a:lnTo>
                  <a:pt x="1056157" y="191135"/>
                </a:lnTo>
                <a:lnTo>
                  <a:pt x="1060513" y="167182"/>
                </a:lnTo>
                <a:lnTo>
                  <a:pt x="1061974" y="141224"/>
                </a:lnTo>
                <a:close/>
              </a:path>
              <a:path w="4812665" h="282575">
                <a:moveTo>
                  <a:pt x="2562860" y="11557"/>
                </a:moveTo>
                <a:lnTo>
                  <a:pt x="2558923" y="0"/>
                </a:lnTo>
                <a:lnTo>
                  <a:pt x="2538438" y="7442"/>
                </a:lnTo>
                <a:lnTo>
                  <a:pt x="2520467" y="18148"/>
                </a:lnTo>
                <a:lnTo>
                  <a:pt x="2492121" y="49530"/>
                </a:lnTo>
                <a:lnTo>
                  <a:pt x="2474684" y="91478"/>
                </a:lnTo>
                <a:lnTo>
                  <a:pt x="2468956" y="139827"/>
                </a:lnTo>
                <a:lnTo>
                  <a:pt x="2468880" y="141224"/>
                </a:lnTo>
                <a:lnTo>
                  <a:pt x="2470327" y="167182"/>
                </a:lnTo>
                <a:lnTo>
                  <a:pt x="2481948" y="213093"/>
                </a:lnTo>
                <a:lnTo>
                  <a:pt x="2504948" y="250342"/>
                </a:lnTo>
                <a:lnTo>
                  <a:pt x="2538374" y="274967"/>
                </a:lnTo>
                <a:lnTo>
                  <a:pt x="2558923" y="282321"/>
                </a:lnTo>
                <a:lnTo>
                  <a:pt x="2562479" y="270891"/>
                </a:lnTo>
                <a:lnTo>
                  <a:pt x="2546350" y="263779"/>
                </a:lnTo>
                <a:lnTo>
                  <a:pt x="2532456" y="253860"/>
                </a:lnTo>
                <a:lnTo>
                  <a:pt x="2503957" y="207657"/>
                </a:lnTo>
                <a:lnTo>
                  <a:pt x="2495575" y="164719"/>
                </a:lnTo>
                <a:lnTo>
                  <a:pt x="2494534" y="139827"/>
                </a:lnTo>
                <a:lnTo>
                  <a:pt x="2495575" y="115735"/>
                </a:lnTo>
                <a:lnTo>
                  <a:pt x="2503957" y="73926"/>
                </a:lnTo>
                <a:lnTo>
                  <a:pt x="2532596" y="28435"/>
                </a:lnTo>
                <a:lnTo>
                  <a:pt x="2546616" y="18643"/>
                </a:lnTo>
                <a:lnTo>
                  <a:pt x="2562860" y="11557"/>
                </a:lnTo>
                <a:close/>
              </a:path>
              <a:path w="4812665" h="282575">
                <a:moveTo>
                  <a:pt x="4812538" y="141224"/>
                </a:moveTo>
                <a:lnTo>
                  <a:pt x="4806721" y="91478"/>
                </a:lnTo>
                <a:lnTo>
                  <a:pt x="4789297" y="49530"/>
                </a:lnTo>
                <a:lnTo>
                  <a:pt x="4760887" y="18148"/>
                </a:lnTo>
                <a:lnTo>
                  <a:pt x="4722495" y="0"/>
                </a:lnTo>
                <a:lnTo>
                  <a:pt x="4718431" y="11557"/>
                </a:lnTo>
                <a:lnTo>
                  <a:pt x="4734788" y="18643"/>
                </a:lnTo>
                <a:lnTo>
                  <a:pt x="4748847" y="28435"/>
                </a:lnTo>
                <a:lnTo>
                  <a:pt x="4777371" y="73926"/>
                </a:lnTo>
                <a:lnTo>
                  <a:pt x="4785652" y="115366"/>
                </a:lnTo>
                <a:lnTo>
                  <a:pt x="4786757" y="139827"/>
                </a:lnTo>
                <a:lnTo>
                  <a:pt x="4785703" y="164719"/>
                </a:lnTo>
                <a:lnTo>
                  <a:pt x="4777321" y="207657"/>
                </a:lnTo>
                <a:lnTo>
                  <a:pt x="4748885" y="253860"/>
                </a:lnTo>
                <a:lnTo>
                  <a:pt x="4718939" y="270891"/>
                </a:lnTo>
                <a:lnTo>
                  <a:pt x="4722495" y="282321"/>
                </a:lnTo>
                <a:lnTo>
                  <a:pt x="4760988" y="264312"/>
                </a:lnTo>
                <a:lnTo>
                  <a:pt x="4789297" y="233045"/>
                </a:lnTo>
                <a:lnTo>
                  <a:pt x="4806721" y="191135"/>
                </a:lnTo>
                <a:lnTo>
                  <a:pt x="4811077" y="167182"/>
                </a:lnTo>
                <a:lnTo>
                  <a:pt x="4812538" y="141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23416" y="4641037"/>
            <a:ext cx="6275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628775" algn="l"/>
                <a:tab pos="2703195" algn="l"/>
                <a:tab pos="4097654" algn="l"/>
              </a:tabLst>
            </a:pPr>
            <a:r>
              <a:rPr sz="2400" spc="-10" dirty="0">
                <a:latin typeface="Cambria Math"/>
                <a:cs typeface="Cambria Math"/>
              </a:rPr>
              <a:t>𝑀𝑢𝑙𝑡𝑖𝐻𝑒𝑎𝑑</a:t>
            </a:r>
            <a:r>
              <a:rPr sz="2400" dirty="0">
                <a:latin typeface="Cambria Math"/>
                <a:cs typeface="Cambria Math"/>
              </a:rPr>
              <a:t>	𝑄,</a:t>
            </a:r>
            <a:r>
              <a:rPr sz="2400" spc="-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𝐾,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𝑉</a:t>
            </a:r>
            <a:r>
              <a:rPr sz="2400" dirty="0">
                <a:latin typeface="Cambria Math"/>
                <a:cs typeface="Cambria Math"/>
              </a:rPr>
              <a:t>	=</a:t>
            </a:r>
            <a:r>
              <a:rPr sz="2400" spc="11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𝐶𝑜𝑛𝑐𝑎𝑡</a:t>
            </a:r>
            <a:r>
              <a:rPr sz="2400" dirty="0">
                <a:latin typeface="Cambria Math"/>
                <a:cs typeface="Cambria Math"/>
              </a:rPr>
              <a:t>	ℎ𝑒𝑎𝑑</a:t>
            </a:r>
            <a:r>
              <a:rPr sz="2625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9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ℎ𝑒𝑎𝑑</a:t>
            </a:r>
            <a:r>
              <a:rPr sz="2625" spc="-15" baseline="-15873" dirty="0">
                <a:latin typeface="Cambria Math"/>
                <a:cs typeface="Cambria Math"/>
              </a:rPr>
              <a:t>ℎ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67269" y="4529785"/>
            <a:ext cx="5283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600" spc="89" baseline="-20833" dirty="0">
                <a:latin typeface="Cambria Math"/>
                <a:cs typeface="Cambria Math"/>
              </a:rPr>
              <a:t>𝑊</a:t>
            </a:r>
            <a:r>
              <a:rPr sz="1750" spc="60" dirty="0">
                <a:latin typeface="Cambria Math"/>
                <a:cs typeface="Cambria Math"/>
              </a:rPr>
              <a:t>𝑂</a:t>
            </a:r>
            <a:endParaRPr sz="1750">
              <a:latin typeface="Cambria Math"/>
              <a:cs typeface="Cambria Math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9471" y="1970532"/>
            <a:ext cx="2855375" cy="372318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206109" y="5389879"/>
            <a:ext cx="4968875" cy="69532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75" dirty="0">
                <a:solidFill>
                  <a:srgbClr val="7E7E7E"/>
                </a:solidFill>
                <a:latin typeface="Malgun Gothic"/>
                <a:cs typeface="Malgun Gothic"/>
              </a:rPr>
              <a:t>h:</a:t>
            </a:r>
            <a:r>
              <a:rPr sz="1800" spc="-14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800" spc="-65" dirty="0">
                <a:solidFill>
                  <a:srgbClr val="7E7E7E"/>
                </a:solidFill>
                <a:latin typeface="Malgun Gothic"/>
                <a:cs typeface="Malgun Gothic"/>
              </a:rPr>
              <a:t>헤드(head)의</a:t>
            </a:r>
            <a:r>
              <a:rPr sz="1800" spc="-14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800" spc="-35" dirty="0">
                <a:solidFill>
                  <a:srgbClr val="7E7E7E"/>
                </a:solidFill>
                <a:latin typeface="Malgun Gothic"/>
                <a:cs typeface="Malgun Gothic"/>
              </a:rPr>
              <a:t>개수</a:t>
            </a:r>
            <a:endParaRPr sz="1800">
              <a:latin typeface="Malgun Gothic"/>
              <a:cs typeface="Malgun Gothic"/>
            </a:endParaRPr>
          </a:p>
          <a:p>
            <a:pPr marL="2707640">
              <a:lnSpc>
                <a:spcPct val="100000"/>
              </a:lnSpc>
              <a:spcBef>
                <a:spcPts val="475"/>
              </a:spcBef>
            </a:pPr>
            <a:r>
              <a:rPr sz="1800" b="1" spc="-65" dirty="0">
                <a:solidFill>
                  <a:srgbClr val="C00000"/>
                </a:solidFill>
                <a:latin typeface="Malgun Gothic"/>
                <a:cs typeface="Malgun Gothic"/>
              </a:rPr>
              <a:t>Multi-</a:t>
            </a:r>
            <a:r>
              <a:rPr sz="1800" b="1" spc="-50" dirty="0">
                <a:solidFill>
                  <a:srgbClr val="C00000"/>
                </a:solidFill>
                <a:latin typeface="Malgun Gothic"/>
                <a:cs typeface="Malgun Gothic"/>
              </a:rPr>
              <a:t>Head</a:t>
            </a:r>
            <a:r>
              <a:rPr sz="1800" b="1" spc="-130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Malgun Gothic"/>
                <a:cs typeface="Malgun Gothic"/>
              </a:rPr>
              <a:t>Attention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65CDE-2F9E-5761-E4BD-B2A83490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F542E0A-CE4C-AD66-F150-828F58086E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756" y="360593"/>
            <a:ext cx="11524615" cy="587441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08000" rIns="0" bIns="108000" rtlCol="0" anchor="ctr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lang="en-US" altLang="ko-KR" sz="2400" spc="-25" dirty="0">
                <a:solidFill>
                  <a:srgbClr val="FFFFFF"/>
                </a:solidFill>
              </a:rPr>
              <a:t>Introducing Attention is all you need</a:t>
            </a:r>
            <a:endParaRPr lang="ko-KR" altLang="en-US" sz="24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91FB68B-02EE-CD4D-E5B6-FC560A557638}"/>
              </a:ext>
            </a:extLst>
          </p:cNvPr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F66E5F7-6CE9-39A0-1A64-F62A5E768BED}"/>
              </a:ext>
            </a:extLst>
          </p:cNvPr>
          <p:cNvSpPr txBox="1"/>
          <p:nvPr/>
        </p:nvSpPr>
        <p:spPr>
          <a:xfrm>
            <a:off x="4267201" y="1660637"/>
            <a:ext cx="7772400" cy="390106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299085" algn="l"/>
              </a:tabLst>
            </a:pPr>
            <a:r>
              <a:rPr lang="en-US" sz="2000" dirty="0">
                <a:latin typeface="Malgun Gothic"/>
                <a:cs typeface="Malgun Gothic"/>
              </a:rPr>
              <a:t>Attention is all you need</a:t>
            </a:r>
            <a:r>
              <a:rPr lang="ko-KR" altLang="en-US" sz="2000" dirty="0">
                <a:latin typeface="Malgun Gothic"/>
                <a:cs typeface="Malgun Gothic"/>
              </a:rPr>
              <a:t>란</a:t>
            </a:r>
            <a:r>
              <a:rPr lang="en-US" altLang="ko-KR" sz="2000" dirty="0">
                <a:latin typeface="Malgun Gothic"/>
                <a:cs typeface="Malgun Gothic"/>
              </a:rPr>
              <a:t>?</a:t>
            </a:r>
          </a:p>
          <a:p>
            <a:pPr marL="355600" lvl="1" indent="-342900">
              <a:spcBef>
                <a:spcPts val="1300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en-US" sz="2000" dirty="0">
                <a:latin typeface="Malgun Gothic"/>
                <a:cs typeface="Malgun Gothic"/>
              </a:rPr>
              <a:t>2017</a:t>
            </a:r>
            <a:r>
              <a:rPr lang="ko-KR" altLang="en-US" sz="2000" dirty="0">
                <a:latin typeface="Malgun Gothic"/>
                <a:cs typeface="Malgun Gothic"/>
              </a:rPr>
              <a:t>년 </a:t>
            </a:r>
            <a:r>
              <a:rPr lang="en-US" altLang="ko-KR" sz="2000" dirty="0">
                <a:latin typeface="Malgun Gothic"/>
                <a:cs typeface="Malgun Gothic"/>
              </a:rPr>
              <a:t>Google Brain, Google Research </a:t>
            </a:r>
            <a:r>
              <a:rPr lang="ko-KR" altLang="en-US" sz="2000" dirty="0">
                <a:latin typeface="Malgun Gothic"/>
                <a:cs typeface="Malgun Gothic"/>
              </a:rPr>
              <a:t>등의 연구기관에서</a:t>
            </a:r>
            <a:endParaRPr lang="en-US" altLang="ko-KR" sz="2000" dirty="0">
              <a:latin typeface="Malgun Gothic"/>
              <a:cs typeface="Malgun Gothic"/>
            </a:endParaRPr>
          </a:p>
          <a:p>
            <a:pPr marL="12700" lvl="1">
              <a:spcBef>
                <a:spcPts val="1300"/>
              </a:spcBef>
              <a:tabLst>
                <a:tab pos="299085" algn="l"/>
              </a:tabLst>
            </a:pPr>
            <a:r>
              <a:rPr lang="ko-KR" altLang="en-US" sz="2000" dirty="0">
                <a:latin typeface="Malgun Gothic"/>
                <a:cs typeface="Malgun Gothic"/>
              </a:rPr>
              <a:t>발표한 논문으로 기존 </a:t>
            </a:r>
            <a:r>
              <a:rPr lang="en-US" altLang="ko-KR" sz="2000" dirty="0">
                <a:latin typeface="Malgun Gothic"/>
                <a:cs typeface="Malgun Gothic"/>
              </a:rPr>
              <a:t>seq2seq</a:t>
            </a:r>
            <a:r>
              <a:rPr lang="ko-KR" altLang="en-US" sz="2000" dirty="0">
                <a:latin typeface="Malgun Gothic"/>
                <a:cs typeface="Malgun Gothic"/>
              </a:rPr>
              <a:t>의 주요 구조인 인코더</a:t>
            </a:r>
            <a:r>
              <a:rPr lang="en-US" altLang="ko-KR" sz="2000" dirty="0">
                <a:latin typeface="Malgun Gothic"/>
                <a:cs typeface="Malgun Gothic"/>
              </a:rPr>
              <a:t>, </a:t>
            </a:r>
            <a:r>
              <a:rPr lang="ko-KR" altLang="en-US" sz="2000" dirty="0" err="1">
                <a:latin typeface="Malgun Gothic"/>
                <a:cs typeface="Malgun Gothic"/>
              </a:rPr>
              <a:t>디코더를</a:t>
            </a:r>
            <a:endParaRPr lang="en-US" altLang="ko-KR" sz="2000" dirty="0">
              <a:latin typeface="Malgun Gothic"/>
              <a:cs typeface="Malgun Gothic"/>
            </a:endParaRPr>
          </a:p>
          <a:p>
            <a:pPr marL="12700" lvl="1">
              <a:spcBef>
                <a:spcPts val="1300"/>
              </a:spcBef>
              <a:tabLst>
                <a:tab pos="299085" algn="l"/>
              </a:tabLst>
            </a:pPr>
            <a:r>
              <a:rPr lang="ko-KR" altLang="en-US" sz="2000" dirty="0">
                <a:latin typeface="Malgun Gothic"/>
                <a:cs typeface="Malgun Gothic"/>
              </a:rPr>
              <a:t>포함하나</a:t>
            </a:r>
            <a:r>
              <a:rPr lang="en-US" altLang="ko-KR" sz="2000" dirty="0">
                <a:latin typeface="Malgun Gothic"/>
                <a:cs typeface="Malgun Gothic"/>
              </a:rPr>
              <a:t>, RNN</a:t>
            </a:r>
            <a:r>
              <a:rPr lang="ko-KR" altLang="en-US" sz="2000" dirty="0">
                <a:latin typeface="Malgun Gothic"/>
                <a:cs typeface="Malgun Gothic"/>
              </a:rPr>
              <a:t>의 순환신경망을 사용하지 않고</a:t>
            </a:r>
            <a:r>
              <a:rPr lang="en-US" altLang="ko-KR" sz="2000" dirty="0">
                <a:latin typeface="Malgun Gothic"/>
                <a:cs typeface="Malgun Gothic"/>
              </a:rPr>
              <a:t>, </a:t>
            </a:r>
            <a:r>
              <a:rPr lang="en-US" sz="2000" dirty="0">
                <a:latin typeface="Malgun Gothic"/>
                <a:cs typeface="Malgun Gothic"/>
              </a:rPr>
              <a:t>Attention</a:t>
            </a:r>
            <a:r>
              <a:rPr lang="ko-KR" altLang="en-US" sz="2000" dirty="0">
                <a:latin typeface="Malgun Gothic"/>
                <a:cs typeface="Malgun Gothic"/>
              </a:rPr>
              <a:t>만으로</a:t>
            </a:r>
            <a:endParaRPr lang="en-US" altLang="ko-KR" sz="2000" dirty="0">
              <a:latin typeface="Malgun Gothic"/>
              <a:cs typeface="Malgun Gothic"/>
            </a:endParaRPr>
          </a:p>
          <a:p>
            <a:pPr marL="12700" lvl="1">
              <a:spcBef>
                <a:spcPts val="1300"/>
              </a:spcBef>
              <a:tabLst>
                <a:tab pos="299085" algn="l"/>
              </a:tabLst>
            </a:pPr>
            <a:r>
              <a:rPr lang="ko-KR" altLang="en-US" sz="2000" dirty="0">
                <a:latin typeface="Malgun Gothic"/>
                <a:cs typeface="Malgun Gothic"/>
              </a:rPr>
              <a:t>입력데이터에서 중요 정보를 찾아내는 최초의 </a:t>
            </a:r>
            <a:r>
              <a:rPr lang="en-US" altLang="ko-KR" sz="2000" dirty="0">
                <a:latin typeface="Malgun Gothic"/>
                <a:cs typeface="Malgun Gothic"/>
              </a:rPr>
              <a:t>Transformer</a:t>
            </a:r>
            <a:r>
              <a:rPr lang="ko-KR" altLang="en-US" sz="2000" dirty="0">
                <a:latin typeface="Malgun Gothic"/>
                <a:cs typeface="Malgun Gothic"/>
              </a:rPr>
              <a:t> 모델</a:t>
            </a:r>
            <a:r>
              <a:rPr lang="en-US" altLang="ko-KR" sz="2000" dirty="0">
                <a:latin typeface="Malgun Gothic"/>
                <a:cs typeface="Malgun Gothic"/>
              </a:rPr>
              <a:t>.</a:t>
            </a:r>
          </a:p>
          <a:p>
            <a:pPr marL="12700" lvl="1">
              <a:spcBef>
                <a:spcPts val="1300"/>
              </a:spcBef>
              <a:tabLst>
                <a:tab pos="299085" algn="l"/>
              </a:tabLst>
            </a:pPr>
            <a:r>
              <a:rPr lang="en-US" sz="1400" dirty="0">
                <a:latin typeface="Malgun Gothic"/>
                <a:cs typeface="Malgun Gothic"/>
              </a:rPr>
              <a:t>* Attention : </a:t>
            </a:r>
            <a:r>
              <a:rPr lang="ko-KR" altLang="en-US" sz="1400" dirty="0">
                <a:latin typeface="Malgun Gothic"/>
                <a:cs typeface="Malgun Gothic"/>
              </a:rPr>
              <a:t>하나의 시퀀스 내 서로 다른 위치들 간의 관계를 학습하여</a:t>
            </a:r>
            <a:endParaRPr lang="en-US" altLang="ko-KR" sz="1400" dirty="0">
              <a:latin typeface="Malgun Gothic"/>
              <a:cs typeface="Malgun Gothic"/>
            </a:endParaRPr>
          </a:p>
          <a:p>
            <a:pPr marL="12700" lvl="1">
              <a:spcBef>
                <a:spcPts val="1300"/>
              </a:spcBef>
              <a:tabLst>
                <a:tab pos="299085" algn="l"/>
              </a:tabLst>
            </a:pPr>
            <a:r>
              <a:rPr lang="ko-KR" altLang="en-US" sz="1400" dirty="0">
                <a:latin typeface="Malgun Gothic"/>
                <a:cs typeface="Malgun Gothic"/>
              </a:rPr>
              <a:t>해당 시퀀스의 표현을 계산</a:t>
            </a:r>
            <a:r>
              <a:rPr lang="en-US" altLang="ko-KR" sz="1400" dirty="0">
                <a:latin typeface="Malgun Gothic"/>
                <a:cs typeface="Malgun Gothic"/>
              </a:rPr>
              <a:t>(</a:t>
            </a:r>
            <a:r>
              <a:rPr lang="ko-KR" altLang="en-US" sz="1400" dirty="0">
                <a:latin typeface="Malgun Gothic"/>
                <a:cs typeface="Malgun Gothic"/>
              </a:rPr>
              <a:t>전체 문장 의미 벡터화</a:t>
            </a:r>
            <a:r>
              <a:rPr lang="en-US" altLang="ko-KR" sz="1400" dirty="0">
                <a:latin typeface="Malgun Gothic"/>
                <a:cs typeface="Malgun Gothic"/>
              </a:rPr>
              <a:t>)</a:t>
            </a:r>
            <a:r>
              <a:rPr lang="ko-KR" altLang="en-US" sz="1400" dirty="0">
                <a:latin typeface="Malgun Gothic"/>
                <a:cs typeface="Malgun Gothic"/>
              </a:rPr>
              <a:t>하는 메커니즘</a:t>
            </a:r>
            <a:endParaRPr lang="en-US" sz="1400" dirty="0">
              <a:latin typeface="Malgun Gothic"/>
              <a:cs typeface="Malgun Gothic"/>
            </a:endParaRPr>
          </a:p>
          <a:p>
            <a:pPr marL="12700" lvl="1">
              <a:spcBef>
                <a:spcPts val="1300"/>
              </a:spcBef>
              <a:tabLst>
                <a:tab pos="299085" algn="l"/>
              </a:tabLst>
            </a:pPr>
            <a:r>
              <a:rPr lang="en-US" sz="1400" dirty="0">
                <a:latin typeface="Malgun Gothic"/>
                <a:cs typeface="Malgun Gothic"/>
              </a:rPr>
              <a:t>* Transformer : </a:t>
            </a:r>
            <a:r>
              <a:rPr lang="ko-KR" altLang="en-US" sz="1400" dirty="0" err="1">
                <a:latin typeface="Malgun Gothic"/>
                <a:cs typeface="Malgun Gothic"/>
              </a:rPr>
              <a:t>어텐션</a:t>
            </a:r>
            <a:r>
              <a:rPr lang="ko-KR" altLang="en-US" sz="1400" dirty="0">
                <a:latin typeface="Malgun Gothic"/>
                <a:cs typeface="Malgun Gothic"/>
              </a:rPr>
              <a:t> 메커니즘만을 사용하여 입력과 출력 사이의 전역적인</a:t>
            </a:r>
            <a:endParaRPr lang="en-US" altLang="ko-KR" sz="1400" dirty="0">
              <a:latin typeface="Malgun Gothic"/>
              <a:cs typeface="Malgun Gothic"/>
            </a:endParaRPr>
          </a:p>
          <a:p>
            <a:pPr marL="12700" lvl="1">
              <a:spcBef>
                <a:spcPts val="1300"/>
              </a:spcBef>
              <a:tabLst>
                <a:tab pos="299085" algn="l"/>
              </a:tabLst>
            </a:pPr>
            <a:r>
              <a:rPr lang="ko-KR" altLang="en-US" sz="1400" dirty="0">
                <a:latin typeface="Malgun Gothic"/>
                <a:cs typeface="Malgun Gothic"/>
              </a:rPr>
              <a:t>의존 관계를 학습하는 모델</a:t>
            </a:r>
            <a:endParaRPr sz="1400" dirty="0">
              <a:latin typeface="Malgun Gothic"/>
              <a:cs typeface="Malgun Gothic"/>
            </a:endParaRPr>
          </a:p>
        </p:txBody>
      </p:sp>
      <p:pic>
        <p:nvPicPr>
          <p:cNvPr id="39" name="object 5">
            <a:extLst>
              <a:ext uri="{FF2B5EF4-FFF2-40B4-BE49-F238E27FC236}">
                <a16:creationId xmlns:a16="http://schemas.microsoft.com/office/drawing/2014/main" id="{E803460C-C5BD-BE95-FA2C-A9214144777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131597"/>
            <a:ext cx="3371061" cy="495914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BC7D1EA-E9A9-A38A-93DD-7E0AA8980938}"/>
              </a:ext>
            </a:extLst>
          </p:cNvPr>
          <p:cNvSpPr txBox="1"/>
          <p:nvPr/>
        </p:nvSpPr>
        <p:spPr>
          <a:xfrm>
            <a:off x="0" y="6463749"/>
            <a:ext cx="899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[</a:t>
            </a:r>
            <a:r>
              <a:rPr lang="ko-KR" altLang="en-US" dirty="0">
                <a:hlinkClick r:id="rId4"/>
              </a:rPr>
              <a:t>최대한 쉽게 설명한 논문리뷰</a:t>
            </a:r>
            <a:r>
              <a:rPr lang="en-US" altLang="ko-KR" dirty="0">
                <a:hlinkClick r:id="rId4"/>
              </a:rPr>
              <a:t>] Attention Is All You Need(Transformer </a:t>
            </a:r>
            <a:r>
              <a:rPr lang="ko-KR" altLang="en-US" dirty="0">
                <a:hlinkClick r:id="rId4"/>
              </a:rPr>
              <a:t>논문</a:t>
            </a:r>
            <a:r>
              <a:rPr lang="en-US" altLang="ko-KR" dirty="0">
                <a:hlinkClick r:id="rId4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780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6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185" dirty="0">
                <a:solidFill>
                  <a:srgbClr val="FFFFFF"/>
                </a:solidFill>
              </a:rPr>
              <a:t> </a:t>
            </a:r>
            <a:r>
              <a:rPr sz="2400" spc="-190" dirty="0">
                <a:solidFill>
                  <a:srgbClr val="FFFFFF"/>
                </a:solidFill>
              </a:rPr>
              <a:t>원리(하나의</a:t>
            </a:r>
            <a:r>
              <a:rPr sz="2400" spc="-155" dirty="0">
                <a:solidFill>
                  <a:srgbClr val="FFFFFF"/>
                </a:solidFill>
              </a:rPr>
              <a:t> </a:t>
            </a:r>
            <a:r>
              <a:rPr sz="2400" spc="-30" dirty="0">
                <a:solidFill>
                  <a:srgbClr val="FFFFFF"/>
                </a:solidFill>
              </a:rPr>
              <a:t>단어):</a:t>
            </a:r>
            <a:r>
              <a:rPr sz="2400" spc="-195" dirty="0">
                <a:solidFill>
                  <a:srgbClr val="FFFFFF"/>
                </a:solidFill>
              </a:rPr>
              <a:t> </a:t>
            </a:r>
            <a:r>
              <a:rPr sz="2400" spc="-25" dirty="0">
                <a:solidFill>
                  <a:srgbClr val="FFFFFF"/>
                </a:solidFill>
              </a:rPr>
              <a:t>쿼리(Query),</a:t>
            </a:r>
            <a:r>
              <a:rPr sz="2400" spc="-16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키(Key),</a:t>
            </a:r>
            <a:r>
              <a:rPr sz="2400" spc="-18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값(Value)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83027" y="4430903"/>
          <a:ext cx="161035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41677" y="4451350"/>
            <a:ext cx="464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Malgun Gothic"/>
                <a:cs typeface="Malgun Gothic"/>
              </a:rPr>
              <a:t>love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1202" y="4395342"/>
            <a:ext cx="1995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𝑊</a:t>
            </a:r>
            <a:r>
              <a:rPr sz="2625" baseline="-15873" dirty="0">
                <a:latin typeface="Cambria Math"/>
                <a:cs typeface="Cambria Math"/>
              </a:rPr>
              <a:t>𝐾𝑒𝑦</a:t>
            </a:r>
            <a:r>
              <a:rPr sz="2400" dirty="0">
                <a:latin typeface="Cambria Math"/>
                <a:cs typeface="Cambria Math"/>
              </a:rPr>
              <a:t>(4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spc="-35" dirty="0">
                <a:latin typeface="Cambria Math"/>
                <a:cs typeface="Cambria Math"/>
              </a:rPr>
              <a:t>2)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1202" y="5394756"/>
            <a:ext cx="2201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8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𝑊</a:t>
            </a:r>
            <a:r>
              <a:rPr sz="2625" baseline="-15873" dirty="0">
                <a:latin typeface="Cambria Math"/>
                <a:cs typeface="Cambria Math"/>
              </a:rPr>
              <a:t>𝑉𝑎𝑙𝑢𝑒</a:t>
            </a:r>
            <a:r>
              <a:rPr sz="2400" dirty="0">
                <a:latin typeface="Cambria Math"/>
                <a:cs typeface="Cambria Math"/>
              </a:rPr>
              <a:t>(4</a:t>
            </a:r>
            <a:r>
              <a:rPr sz="2400" spc="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8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2)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87800" y="3516629"/>
            <a:ext cx="750570" cy="2097405"/>
          </a:xfrm>
          <a:custGeom>
            <a:avLst/>
            <a:gdLst/>
            <a:ahLst/>
            <a:cxnLst/>
            <a:rect l="l" t="t" r="r" b="b"/>
            <a:pathLst>
              <a:path w="750570" h="2097404">
                <a:moveTo>
                  <a:pt x="750443" y="0"/>
                </a:moveTo>
                <a:lnTo>
                  <a:pt x="667131" y="47498"/>
                </a:lnTo>
                <a:lnTo>
                  <a:pt x="690803" y="63334"/>
                </a:lnTo>
                <a:lnTo>
                  <a:pt x="0" y="1096772"/>
                </a:lnTo>
                <a:lnTo>
                  <a:pt x="11938" y="1104709"/>
                </a:lnTo>
                <a:lnTo>
                  <a:pt x="11938" y="1104900"/>
                </a:lnTo>
                <a:lnTo>
                  <a:pt x="508" y="1113409"/>
                </a:lnTo>
                <a:lnTo>
                  <a:pt x="687781" y="2037143"/>
                </a:lnTo>
                <a:lnTo>
                  <a:pt x="664845" y="2054225"/>
                </a:lnTo>
                <a:lnTo>
                  <a:pt x="750443" y="2097379"/>
                </a:lnTo>
                <a:lnTo>
                  <a:pt x="741705" y="2048637"/>
                </a:lnTo>
                <a:lnTo>
                  <a:pt x="733552" y="2003044"/>
                </a:lnTo>
                <a:lnTo>
                  <a:pt x="710692" y="2020074"/>
                </a:lnTo>
                <a:lnTo>
                  <a:pt x="40335" y="1119200"/>
                </a:lnTo>
                <a:lnTo>
                  <a:pt x="664629" y="1120749"/>
                </a:lnTo>
                <a:lnTo>
                  <a:pt x="678942" y="1120775"/>
                </a:lnTo>
                <a:lnTo>
                  <a:pt x="664629" y="1120775"/>
                </a:lnTo>
                <a:lnTo>
                  <a:pt x="664591" y="1149350"/>
                </a:lnTo>
                <a:lnTo>
                  <a:pt x="722071" y="1120775"/>
                </a:lnTo>
                <a:lnTo>
                  <a:pt x="750443" y="1106678"/>
                </a:lnTo>
                <a:lnTo>
                  <a:pt x="721614" y="1092200"/>
                </a:lnTo>
                <a:lnTo>
                  <a:pt x="664718" y="1063625"/>
                </a:lnTo>
                <a:lnTo>
                  <a:pt x="664667" y="1092174"/>
                </a:lnTo>
                <a:lnTo>
                  <a:pt x="38595" y="1090625"/>
                </a:lnTo>
                <a:lnTo>
                  <a:pt x="714641" y="79260"/>
                </a:lnTo>
                <a:lnTo>
                  <a:pt x="738378" y="95123"/>
                </a:lnTo>
                <a:lnTo>
                  <a:pt x="743915" y="51435"/>
                </a:lnTo>
                <a:lnTo>
                  <a:pt x="75044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74759" y="3330194"/>
            <a:ext cx="817880" cy="378460"/>
          </a:xfrm>
          <a:custGeom>
            <a:avLst/>
            <a:gdLst/>
            <a:ahLst/>
            <a:cxnLst/>
            <a:rect l="l" t="t" r="r" b="b"/>
            <a:pathLst>
              <a:path w="817879" h="378460">
                <a:moveTo>
                  <a:pt x="408686" y="0"/>
                </a:moveTo>
                <a:lnTo>
                  <a:pt x="408686" y="378459"/>
                </a:lnTo>
              </a:path>
              <a:path w="817879" h="378460">
                <a:moveTo>
                  <a:pt x="6350" y="0"/>
                </a:moveTo>
                <a:lnTo>
                  <a:pt x="6350" y="378459"/>
                </a:lnTo>
              </a:path>
              <a:path w="817879" h="378460">
                <a:moveTo>
                  <a:pt x="811022" y="0"/>
                </a:moveTo>
                <a:lnTo>
                  <a:pt x="811022" y="378459"/>
                </a:lnTo>
              </a:path>
              <a:path w="817879" h="378460">
                <a:moveTo>
                  <a:pt x="0" y="6350"/>
                </a:moveTo>
                <a:lnTo>
                  <a:pt x="817372" y="6350"/>
                </a:lnTo>
              </a:path>
              <a:path w="817879" h="378460">
                <a:moveTo>
                  <a:pt x="0" y="372109"/>
                </a:moveTo>
                <a:lnTo>
                  <a:pt x="817372" y="3721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8393" y="1283467"/>
            <a:ext cx="9304020" cy="315277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62585" indent="-286385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362585" algn="l"/>
              </a:tabLst>
            </a:pPr>
            <a:r>
              <a:rPr sz="2200" spc="-225" dirty="0">
                <a:latin typeface="Malgun Gothic"/>
                <a:cs typeface="Malgun Gothic"/>
              </a:rPr>
              <a:t>어텐션을</a:t>
            </a:r>
            <a:r>
              <a:rPr sz="2200" spc="-19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위해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spc="-55" dirty="0">
                <a:latin typeface="Malgun Gothic"/>
                <a:cs typeface="Malgun Gothic"/>
              </a:rPr>
              <a:t>쿼리(Query),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spc="-25" dirty="0">
                <a:latin typeface="Malgun Gothic"/>
                <a:cs typeface="Malgun Gothic"/>
              </a:rPr>
              <a:t>키(Key),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spc="-70" dirty="0">
                <a:latin typeface="Malgun Gothic"/>
                <a:cs typeface="Malgun Gothic"/>
              </a:rPr>
              <a:t>값(Value)이</a:t>
            </a:r>
            <a:r>
              <a:rPr sz="2200" spc="-180" dirty="0">
                <a:latin typeface="Malgun Gothic"/>
                <a:cs typeface="Malgun Gothic"/>
              </a:rPr>
              <a:t> </a:t>
            </a:r>
            <a:r>
              <a:rPr sz="2200" spc="-10" dirty="0">
                <a:latin typeface="Malgun Gothic"/>
                <a:cs typeface="Malgun Gothic"/>
              </a:rPr>
              <a:t>필요합니다.</a:t>
            </a:r>
            <a:endParaRPr sz="2200">
              <a:latin typeface="Malgun Gothic"/>
              <a:cs typeface="Malgun Gothic"/>
            </a:endParaRPr>
          </a:p>
          <a:p>
            <a:pPr marL="362585" indent="-28638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62585" algn="l"/>
              </a:tabLst>
            </a:pPr>
            <a:r>
              <a:rPr sz="2200" spc="-220" dirty="0">
                <a:latin typeface="Malgun Gothic"/>
                <a:cs typeface="Malgun Gothic"/>
              </a:rPr>
              <a:t>각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단어의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75" dirty="0">
                <a:latin typeface="Malgun Gothic"/>
                <a:cs typeface="Malgun Gothic"/>
              </a:rPr>
              <a:t>임베딩(Embedding)을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이용해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생성할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수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10" dirty="0">
                <a:latin typeface="Malgun Gothic"/>
                <a:cs typeface="Malgun Gothic"/>
              </a:rPr>
              <a:t>있습니다.</a:t>
            </a:r>
            <a:endParaRPr sz="2200">
              <a:latin typeface="Malgun Gothic"/>
              <a:cs typeface="Malgun Gothic"/>
            </a:endParaRPr>
          </a:p>
          <a:p>
            <a:pPr marL="819785" lvl="1" indent="-286385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819785" algn="l"/>
              </a:tabLst>
            </a:pPr>
            <a:r>
              <a:rPr sz="2200" spc="-225" dirty="0">
                <a:latin typeface="Malgun Gothic"/>
                <a:cs typeface="Malgun Gothic"/>
              </a:rPr>
              <a:t>임베딩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차원(</a:t>
            </a:r>
            <a:r>
              <a:rPr sz="2200" dirty="0">
                <a:latin typeface="Cambria Math"/>
                <a:cs typeface="Cambria Math"/>
              </a:rPr>
              <a:t>𝑑</a:t>
            </a:r>
            <a:r>
              <a:rPr sz="2400" baseline="-15625" dirty="0">
                <a:latin typeface="Cambria Math"/>
                <a:cs typeface="Cambria Math"/>
              </a:rPr>
              <a:t>𝑚𝑜𝑑𝑒𝑙</a:t>
            </a:r>
            <a:r>
              <a:rPr sz="2200" dirty="0">
                <a:latin typeface="Malgun Gothic"/>
                <a:cs typeface="Malgun Gothic"/>
              </a:rPr>
              <a:t>)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110" dirty="0">
                <a:latin typeface="Malgun Gothic"/>
                <a:cs typeface="Malgun Gothic"/>
              </a:rPr>
              <a:t>→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dirty="0">
                <a:latin typeface="Cambria Math"/>
                <a:cs typeface="Cambria Math"/>
              </a:rPr>
              <a:t>𝑄𝑢𝑒𝑟𝑦</a:t>
            </a:r>
            <a:r>
              <a:rPr sz="2200" dirty="0">
                <a:latin typeface="Malgun Gothic"/>
                <a:cs typeface="Malgun Gothic"/>
              </a:rPr>
              <a:t>,</a:t>
            </a:r>
            <a:r>
              <a:rPr sz="2200" spc="-190" dirty="0">
                <a:latin typeface="Malgun Gothic"/>
                <a:cs typeface="Malgun Gothic"/>
              </a:rPr>
              <a:t> </a:t>
            </a:r>
            <a:r>
              <a:rPr sz="2200" dirty="0">
                <a:latin typeface="Cambria Math"/>
                <a:cs typeface="Cambria Math"/>
              </a:rPr>
              <a:t>𝐾𝑒𝑦</a:t>
            </a:r>
            <a:r>
              <a:rPr sz="2200" dirty="0">
                <a:latin typeface="Malgun Gothic"/>
                <a:cs typeface="Malgun Gothic"/>
              </a:rPr>
              <a:t>,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dirty="0">
                <a:latin typeface="Cambria Math"/>
                <a:cs typeface="Cambria Math"/>
              </a:rPr>
              <a:t>𝑉𝑎𝑙𝑢𝑒</a:t>
            </a:r>
            <a:r>
              <a:rPr sz="2200" spc="155" dirty="0">
                <a:latin typeface="Cambria Math"/>
                <a:cs typeface="Cambria Math"/>
              </a:rPr>
              <a:t> </a:t>
            </a:r>
            <a:r>
              <a:rPr sz="2200" dirty="0">
                <a:latin typeface="Malgun Gothic"/>
                <a:cs typeface="Malgun Gothic"/>
              </a:rPr>
              <a:t>차원(</a:t>
            </a:r>
            <a:r>
              <a:rPr sz="2000" dirty="0">
                <a:latin typeface="Cambria Math"/>
                <a:cs typeface="Cambria Math"/>
              </a:rPr>
              <a:t>𝑑</a:t>
            </a:r>
            <a:r>
              <a:rPr sz="2175" baseline="-15325" dirty="0">
                <a:latin typeface="Cambria Math"/>
                <a:cs typeface="Cambria Math"/>
              </a:rPr>
              <a:t>𝑚𝑜𝑑𝑒𝑙</a:t>
            </a:r>
            <a:r>
              <a:rPr sz="2175" spc="434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/ </a:t>
            </a:r>
            <a:r>
              <a:rPr sz="2000" spc="-25" dirty="0">
                <a:latin typeface="Cambria Math"/>
                <a:cs typeface="Cambria Math"/>
              </a:rPr>
              <a:t>ℎ</a:t>
            </a:r>
            <a:r>
              <a:rPr sz="2000" spc="-25" dirty="0">
                <a:latin typeface="Malgun Gothic"/>
                <a:cs typeface="Malgun Gothic"/>
              </a:rPr>
              <a:t>)</a:t>
            </a:r>
            <a:endParaRPr sz="2000">
              <a:latin typeface="Malgun Gothic"/>
              <a:cs typeface="Malgun Gothic"/>
            </a:endParaRPr>
          </a:p>
          <a:p>
            <a:pPr marL="8144509">
              <a:lnSpc>
                <a:spcPct val="100000"/>
              </a:lnSpc>
              <a:spcBef>
                <a:spcPts val="1030"/>
              </a:spcBef>
            </a:pPr>
            <a:r>
              <a:rPr sz="20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sz="2175" spc="-15" baseline="-15325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2175" baseline="-15325">
              <a:latin typeface="Cambria Math"/>
              <a:cs typeface="Cambria Math"/>
            </a:endParaRPr>
          </a:p>
          <a:p>
            <a:pPr marL="4270375">
              <a:lnSpc>
                <a:spcPct val="100000"/>
              </a:lnSpc>
              <a:spcBef>
                <a:spcPts val="475"/>
              </a:spcBef>
            </a:pP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8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𝑊</a:t>
            </a:r>
            <a:r>
              <a:rPr sz="2625" baseline="-15873" dirty="0">
                <a:latin typeface="Cambria Math"/>
                <a:cs typeface="Cambria Math"/>
              </a:rPr>
              <a:t>𝑄𝑢𝑒𝑟𝑦</a:t>
            </a:r>
            <a:r>
              <a:rPr sz="2400" dirty="0">
                <a:latin typeface="Cambria Math"/>
                <a:cs typeface="Cambria Math"/>
              </a:rPr>
              <a:t>(4</a:t>
            </a:r>
            <a:r>
              <a:rPr sz="2400" spc="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8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2)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05"/>
              </a:spcBef>
            </a:pPr>
            <a:endParaRPr sz="1750">
              <a:latin typeface="Cambria Math"/>
              <a:cs typeface="Cambria Math"/>
            </a:endParaRPr>
          </a:p>
          <a:p>
            <a:pPr marL="8275320">
              <a:lnSpc>
                <a:spcPct val="100000"/>
              </a:lnSpc>
            </a:pPr>
            <a:r>
              <a:rPr sz="3000" spc="-15" baseline="11111" dirty="0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sz="1450" spc="-10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74759" y="4460747"/>
            <a:ext cx="817880" cy="378460"/>
          </a:xfrm>
          <a:custGeom>
            <a:avLst/>
            <a:gdLst/>
            <a:ahLst/>
            <a:cxnLst/>
            <a:rect l="l" t="t" r="r" b="b"/>
            <a:pathLst>
              <a:path w="817879" h="378460">
                <a:moveTo>
                  <a:pt x="408686" y="0"/>
                </a:moveTo>
                <a:lnTo>
                  <a:pt x="408686" y="378459"/>
                </a:lnTo>
              </a:path>
              <a:path w="817879" h="378460">
                <a:moveTo>
                  <a:pt x="6350" y="0"/>
                </a:moveTo>
                <a:lnTo>
                  <a:pt x="6350" y="378459"/>
                </a:lnTo>
              </a:path>
              <a:path w="817879" h="378460">
                <a:moveTo>
                  <a:pt x="811022" y="0"/>
                </a:moveTo>
                <a:lnTo>
                  <a:pt x="811022" y="378459"/>
                </a:lnTo>
              </a:path>
              <a:path w="817879" h="378460">
                <a:moveTo>
                  <a:pt x="0" y="6350"/>
                </a:moveTo>
                <a:lnTo>
                  <a:pt x="817372" y="6350"/>
                </a:lnTo>
              </a:path>
              <a:path w="817879" h="378460">
                <a:moveTo>
                  <a:pt x="0" y="372109"/>
                </a:moveTo>
                <a:lnTo>
                  <a:pt x="817372" y="3721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92006" y="5208854"/>
            <a:ext cx="11080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sz="2175" spc="-15" baseline="-15325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74759" y="5615965"/>
            <a:ext cx="817880" cy="378460"/>
          </a:xfrm>
          <a:custGeom>
            <a:avLst/>
            <a:gdLst/>
            <a:ahLst/>
            <a:cxnLst/>
            <a:rect l="l" t="t" r="r" b="b"/>
            <a:pathLst>
              <a:path w="817879" h="378460">
                <a:moveTo>
                  <a:pt x="408686" y="0"/>
                </a:moveTo>
                <a:lnTo>
                  <a:pt x="408686" y="378459"/>
                </a:lnTo>
              </a:path>
              <a:path w="817879" h="378460">
                <a:moveTo>
                  <a:pt x="6350" y="0"/>
                </a:moveTo>
                <a:lnTo>
                  <a:pt x="6350" y="378459"/>
                </a:lnTo>
              </a:path>
              <a:path w="817879" h="378460">
                <a:moveTo>
                  <a:pt x="811022" y="0"/>
                </a:moveTo>
                <a:lnTo>
                  <a:pt x="811022" y="378459"/>
                </a:lnTo>
              </a:path>
              <a:path w="817879" h="378460">
                <a:moveTo>
                  <a:pt x="0" y="6350"/>
                </a:moveTo>
                <a:lnTo>
                  <a:pt x="817372" y="6350"/>
                </a:lnTo>
              </a:path>
              <a:path w="817879" h="378460">
                <a:moveTo>
                  <a:pt x="0" y="372109"/>
                </a:moveTo>
                <a:lnTo>
                  <a:pt x="817372" y="3721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32419" y="3364991"/>
            <a:ext cx="576580" cy="314325"/>
          </a:xfrm>
          <a:custGeom>
            <a:avLst/>
            <a:gdLst/>
            <a:ahLst/>
            <a:cxnLst/>
            <a:rect l="l" t="t" r="r" b="b"/>
            <a:pathLst>
              <a:path w="576579" h="314325">
                <a:moveTo>
                  <a:pt x="419100" y="0"/>
                </a:moveTo>
                <a:lnTo>
                  <a:pt x="419100" y="78486"/>
                </a:lnTo>
                <a:lnTo>
                  <a:pt x="0" y="78486"/>
                </a:lnTo>
                <a:lnTo>
                  <a:pt x="0" y="235458"/>
                </a:lnTo>
                <a:lnTo>
                  <a:pt x="419100" y="235458"/>
                </a:lnTo>
                <a:lnTo>
                  <a:pt x="419100" y="313944"/>
                </a:lnTo>
                <a:lnTo>
                  <a:pt x="576072" y="156972"/>
                </a:lnTo>
                <a:lnTo>
                  <a:pt x="41910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32419" y="4425696"/>
            <a:ext cx="576580" cy="314325"/>
          </a:xfrm>
          <a:custGeom>
            <a:avLst/>
            <a:gdLst/>
            <a:ahLst/>
            <a:cxnLst/>
            <a:rect l="l" t="t" r="r" b="b"/>
            <a:pathLst>
              <a:path w="576579" h="314325">
                <a:moveTo>
                  <a:pt x="419100" y="0"/>
                </a:moveTo>
                <a:lnTo>
                  <a:pt x="419100" y="78485"/>
                </a:lnTo>
                <a:lnTo>
                  <a:pt x="0" y="78485"/>
                </a:lnTo>
                <a:lnTo>
                  <a:pt x="0" y="235457"/>
                </a:lnTo>
                <a:lnTo>
                  <a:pt x="419100" y="235457"/>
                </a:lnTo>
                <a:lnTo>
                  <a:pt x="419100" y="313943"/>
                </a:lnTo>
                <a:lnTo>
                  <a:pt x="576072" y="156971"/>
                </a:lnTo>
                <a:lnTo>
                  <a:pt x="41910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32419" y="5539740"/>
            <a:ext cx="576580" cy="315595"/>
          </a:xfrm>
          <a:custGeom>
            <a:avLst/>
            <a:gdLst/>
            <a:ahLst/>
            <a:cxnLst/>
            <a:rect l="l" t="t" r="r" b="b"/>
            <a:pathLst>
              <a:path w="576579" h="315595">
                <a:moveTo>
                  <a:pt x="418337" y="0"/>
                </a:moveTo>
                <a:lnTo>
                  <a:pt x="418337" y="78867"/>
                </a:lnTo>
                <a:lnTo>
                  <a:pt x="0" y="78867"/>
                </a:lnTo>
                <a:lnTo>
                  <a:pt x="0" y="236601"/>
                </a:lnTo>
                <a:lnTo>
                  <a:pt x="418337" y="236601"/>
                </a:lnTo>
                <a:lnTo>
                  <a:pt x="418337" y="315468"/>
                </a:lnTo>
                <a:lnTo>
                  <a:pt x="576072" y="157734"/>
                </a:lnTo>
                <a:lnTo>
                  <a:pt x="418337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11365" y="3069717"/>
            <a:ext cx="482600" cy="864869"/>
          </a:xfrm>
          <a:custGeom>
            <a:avLst/>
            <a:gdLst/>
            <a:ahLst/>
            <a:cxnLst/>
            <a:rect l="l" t="t" r="r" b="b"/>
            <a:pathLst>
              <a:path w="482600" h="864870">
                <a:moveTo>
                  <a:pt x="241045" y="0"/>
                </a:moveTo>
                <a:lnTo>
                  <a:pt x="241045" y="864616"/>
                </a:lnTo>
              </a:path>
              <a:path w="482600" h="864870">
                <a:moveTo>
                  <a:pt x="0" y="219329"/>
                </a:moveTo>
                <a:lnTo>
                  <a:pt x="482091" y="219329"/>
                </a:lnTo>
              </a:path>
              <a:path w="482600" h="864870">
                <a:moveTo>
                  <a:pt x="0" y="432308"/>
                </a:moveTo>
                <a:lnTo>
                  <a:pt x="482091" y="432308"/>
                </a:lnTo>
              </a:path>
              <a:path w="482600" h="864870">
                <a:moveTo>
                  <a:pt x="0" y="645287"/>
                </a:moveTo>
                <a:lnTo>
                  <a:pt x="482091" y="645287"/>
                </a:lnTo>
              </a:path>
              <a:path w="482600" h="864870">
                <a:moveTo>
                  <a:pt x="6350" y="0"/>
                </a:moveTo>
                <a:lnTo>
                  <a:pt x="6350" y="864616"/>
                </a:lnTo>
              </a:path>
              <a:path w="482600" h="864870">
                <a:moveTo>
                  <a:pt x="475741" y="0"/>
                </a:moveTo>
                <a:lnTo>
                  <a:pt x="475741" y="864616"/>
                </a:lnTo>
              </a:path>
              <a:path w="482600" h="864870">
                <a:moveTo>
                  <a:pt x="0" y="6350"/>
                </a:moveTo>
                <a:lnTo>
                  <a:pt x="482091" y="6350"/>
                </a:lnTo>
              </a:path>
              <a:path w="482600" h="864870">
                <a:moveTo>
                  <a:pt x="0" y="858266"/>
                </a:moveTo>
                <a:lnTo>
                  <a:pt x="482091" y="8582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111365" y="4154678"/>
          <a:ext cx="469900" cy="85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111365" y="5242559"/>
          <a:ext cx="469900" cy="85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b="1" spc="-225" dirty="0">
                <a:solidFill>
                  <a:srgbClr val="FFFFFF"/>
                </a:solidFill>
                <a:latin typeface="Malgun Gothic"/>
                <a:cs typeface="Malgun Gothic"/>
              </a:rPr>
              <a:t>트랜스포머의</a:t>
            </a:r>
            <a:r>
              <a:rPr sz="2400" b="1" spc="-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25" dirty="0">
                <a:solidFill>
                  <a:srgbClr val="FFFFFF"/>
                </a:solidFill>
                <a:latin typeface="Malgun Gothic"/>
                <a:cs typeface="Malgun Gothic"/>
              </a:rPr>
              <a:t>동작</a:t>
            </a:r>
            <a:r>
              <a:rPr sz="2400" b="1" spc="-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190" dirty="0">
                <a:solidFill>
                  <a:srgbClr val="FFFFFF"/>
                </a:solidFill>
                <a:latin typeface="Malgun Gothic"/>
                <a:cs typeface="Malgun Gothic"/>
              </a:rPr>
              <a:t>원리(하나의</a:t>
            </a:r>
            <a:r>
              <a:rPr sz="2400" b="1" spc="-1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Malgun Gothic"/>
                <a:cs typeface="Malgun Gothic"/>
              </a:rPr>
              <a:t>단어):</a:t>
            </a:r>
            <a:r>
              <a:rPr sz="2400" b="1" spc="-1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50" dirty="0">
                <a:solidFill>
                  <a:srgbClr val="FFFFFF"/>
                </a:solidFill>
                <a:latin typeface="Malgun Gothic"/>
                <a:cs typeface="Malgun Gothic"/>
              </a:rPr>
              <a:t>Scaled</a:t>
            </a:r>
            <a:r>
              <a:rPr sz="2400" b="1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Malgun Gothic"/>
                <a:cs typeface="Malgun Gothic"/>
              </a:rPr>
              <a:t>Dot-</a:t>
            </a:r>
            <a:r>
              <a:rPr sz="2400" b="1" dirty="0">
                <a:solidFill>
                  <a:srgbClr val="FFFFFF"/>
                </a:solidFill>
                <a:latin typeface="Malgun Gothic"/>
                <a:cs typeface="Malgun Gothic"/>
              </a:rPr>
              <a:t>Product</a:t>
            </a:r>
            <a:r>
              <a:rPr sz="2400" b="1" spc="-1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Malgun Gothic"/>
                <a:cs typeface="Malgun Gothic"/>
              </a:rPr>
              <a:t>Attention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58542" y="1738502"/>
            <a:ext cx="1155065" cy="306705"/>
          </a:xfrm>
          <a:custGeom>
            <a:avLst/>
            <a:gdLst/>
            <a:ahLst/>
            <a:cxnLst/>
            <a:rect l="l" t="t" r="r" b="b"/>
            <a:pathLst>
              <a:path w="1155064" h="306705">
                <a:moveTo>
                  <a:pt x="1057402" y="0"/>
                </a:moveTo>
                <a:lnTo>
                  <a:pt x="1053083" y="12446"/>
                </a:lnTo>
                <a:lnTo>
                  <a:pt x="1070800" y="20115"/>
                </a:lnTo>
                <a:lnTo>
                  <a:pt x="1086040" y="30749"/>
                </a:lnTo>
                <a:lnTo>
                  <a:pt x="1116998" y="80129"/>
                </a:lnTo>
                <a:lnTo>
                  <a:pt x="1125949" y="125085"/>
                </a:lnTo>
                <a:lnTo>
                  <a:pt x="1127124" y="151637"/>
                </a:lnTo>
                <a:lnTo>
                  <a:pt x="1126001" y="178613"/>
                </a:lnTo>
                <a:lnTo>
                  <a:pt x="1116945" y="225182"/>
                </a:lnTo>
                <a:lnTo>
                  <a:pt x="1098702" y="261588"/>
                </a:lnTo>
                <a:lnTo>
                  <a:pt x="1053465" y="293877"/>
                </a:lnTo>
                <a:lnTo>
                  <a:pt x="1057402" y="306324"/>
                </a:lnTo>
                <a:lnTo>
                  <a:pt x="1099185" y="286670"/>
                </a:lnTo>
                <a:lnTo>
                  <a:pt x="1129919" y="252730"/>
                </a:lnTo>
                <a:lnTo>
                  <a:pt x="1148778" y="207279"/>
                </a:lnTo>
                <a:lnTo>
                  <a:pt x="1155065" y="153162"/>
                </a:lnTo>
                <a:lnTo>
                  <a:pt x="1153512" y="125468"/>
                </a:lnTo>
                <a:lnTo>
                  <a:pt x="1153491" y="125085"/>
                </a:lnTo>
                <a:lnTo>
                  <a:pt x="1140866" y="75312"/>
                </a:lnTo>
                <a:lnTo>
                  <a:pt x="1115820" y="34807"/>
                </a:lnTo>
                <a:lnTo>
                  <a:pt x="1079589" y="7999"/>
                </a:lnTo>
                <a:lnTo>
                  <a:pt x="1057402" y="0"/>
                </a:lnTo>
                <a:close/>
              </a:path>
              <a:path w="1155064" h="306705">
                <a:moveTo>
                  <a:pt x="97662" y="0"/>
                </a:moveTo>
                <a:lnTo>
                  <a:pt x="56038" y="19605"/>
                </a:lnTo>
                <a:lnTo>
                  <a:pt x="25272" y="53594"/>
                </a:lnTo>
                <a:lnTo>
                  <a:pt x="6302" y="99139"/>
                </a:lnTo>
                <a:lnTo>
                  <a:pt x="85" y="151637"/>
                </a:lnTo>
                <a:lnTo>
                  <a:pt x="0" y="153162"/>
                </a:lnTo>
                <a:lnTo>
                  <a:pt x="1573" y="181310"/>
                </a:lnTo>
                <a:lnTo>
                  <a:pt x="14198" y="231082"/>
                </a:lnTo>
                <a:lnTo>
                  <a:pt x="39227" y="271498"/>
                </a:lnTo>
                <a:lnTo>
                  <a:pt x="75422" y="298271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41" y="286162"/>
                </a:lnTo>
                <a:lnTo>
                  <a:pt x="69087" y="275399"/>
                </a:lnTo>
                <a:lnTo>
                  <a:pt x="46100" y="244729"/>
                </a:lnTo>
                <a:lnTo>
                  <a:pt x="32496" y="203136"/>
                </a:lnTo>
                <a:lnTo>
                  <a:pt x="28004" y="153162"/>
                </a:lnTo>
                <a:lnTo>
                  <a:pt x="27939" y="151637"/>
                </a:lnTo>
                <a:lnTo>
                  <a:pt x="32496" y="101631"/>
                </a:lnTo>
                <a:lnTo>
                  <a:pt x="46100" y="60960"/>
                </a:lnTo>
                <a:lnTo>
                  <a:pt x="84409" y="20115"/>
                </a:lnTo>
                <a:lnTo>
                  <a:pt x="102107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5947" y="1642618"/>
            <a:ext cx="47148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1920875" algn="l"/>
                <a:tab pos="3086735" algn="l"/>
              </a:tabLst>
            </a:pPr>
            <a:r>
              <a:rPr sz="2600" spc="-10" dirty="0">
                <a:latin typeface="Cambria Math"/>
                <a:cs typeface="Cambria Math"/>
              </a:rPr>
              <a:t>𝐴𝑡𝑡𝑒𝑛𝑡𝑖𝑜𝑛</a:t>
            </a:r>
            <a:r>
              <a:rPr sz="2600" dirty="0">
                <a:latin typeface="Cambria Math"/>
                <a:cs typeface="Cambria Math"/>
              </a:rPr>
              <a:t>	𝑄,</a:t>
            </a:r>
            <a:r>
              <a:rPr sz="2600" spc="-7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𝐾,</a:t>
            </a:r>
            <a:r>
              <a:rPr sz="2600" spc="-75" dirty="0">
                <a:latin typeface="Cambria Math"/>
                <a:cs typeface="Cambria Math"/>
              </a:rPr>
              <a:t> </a:t>
            </a:r>
            <a:r>
              <a:rPr sz="2600" spc="-50" dirty="0">
                <a:latin typeface="Cambria Math"/>
                <a:cs typeface="Cambria Math"/>
              </a:rPr>
              <a:t>𝑉</a:t>
            </a:r>
            <a:r>
              <a:rPr sz="2600" dirty="0">
                <a:latin typeface="Cambria Math"/>
                <a:cs typeface="Cambria Math"/>
              </a:rPr>
              <a:t>	=</a:t>
            </a:r>
            <a:r>
              <a:rPr sz="2600" spc="135" dirty="0">
                <a:latin typeface="Cambria Math"/>
                <a:cs typeface="Cambria Math"/>
              </a:rPr>
              <a:t> </a:t>
            </a:r>
            <a:r>
              <a:rPr sz="2600" spc="-10" dirty="0">
                <a:latin typeface="Cambria Math"/>
                <a:cs typeface="Cambria Math"/>
              </a:rPr>
              <a:t>𝑠𝑜𝑓𝑡𝑚𝑎𝑥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39359" y="1564385"/>
            <a:ext cx="773430" cy="653415"/>
          </a:xfrm>
          <a:custGeom>
            <a:avLst/>
            <a:gdLst/>
            <a:ahLst/>
            <a:cxnLst/>
            <a:rect l="l" t="t" r="r" b="b"/>
            <a:pathLst>
              <a:path w="773429" h="653414">
                <a:moveTo>
                  <a:pt x="125476" y="10795"/>
                </a:moveTo>
                <a:lnTo>
                  <a:pt x="72491" y="48120"/>
                </a:lnTo>
                <a:lnTo>
                  <a:pt x="52882" y="80860"/>
                </a:lnTo>
                <a:lnTo>
                  <a:pt x="34798" y="119380"/>
                </a:lnTo>
                <a:lnTo>
                  <a:pt x="19608" y="163461"/>
                </a:lnTo>
                <a:lnTo>
                  <a:pt x="8724" y="212661"/>
                </a:lnTo>
                <a:lnTo>
                  <a:pt x="2184" y="267017"/>
                </a:lnTo>
                <a:lnTo>
                  <a:pt x="0" y="326644"/>
                </a:lnTo>
                <a:lnTo>
                  <a:pt x="2082" y="383489"/>
                </a:lnTo>
                <a:lnTo>
                  <a:pt x="8724" y="440601"/>
                </a:lnTo>
                <a:lnTo>
                  <a:pt x="19608" y="489864"/>
                </a:lnTo>
                <a:lnTo>
                  <a:pt x="34798" y="533908"/>
                </a:lnTo>
                <a:lnTo>
                  <a:pt x="52882" y="572465"/>
                </a:lnTo>
                <a:lnTo>
                  <a:pt x="72491" y="605218"/>
                </a:lnTo>
                <a:lnTo>
                  <a:pt x="116205" y="653288"/>
                </a:lnTo>
                <a:lnTo>
                  <a:pt x="125476" y="642493"/>
                </a:lnTo>
                <a:lnTo>
                  <a:pt x="105968" y="621004"/>
                </a:lnTo>
                <a:lnTo>
                  <a:pt x="88226" y="594233"/>
                </a:lnTo>
                <a:lnTo>
                  <a:pt x="58039" y="525018"/>
                </a:lnTo>
                <a:lnTo>
                  <a:pt x="46367" y="482688"/>
                </a:lnTo>
                <a:lnTo>
                  <a:pt x="38036" y="435508"/>
                </a:lnTo>
                <a:lnTo>
                  <a:pt x="33032" y="383489"/>
                </a:lnTo>
                <a:lnTo>
                  <a:pt x="31369" y="326644"/>
                </a:lnTo>
                <a:lnTo>
                  <a:pt x="33032" y="269836"/>
                </a:lnTo>
                <a:lnTo>
                  <a:pt x="38023" y="217855"/>
                </a:lnTo>
                <a:lnTo>
                  <a:pt x="46367" y="170726"/>
                </a:lnTo>
                <a:lnTo>
                  <a:pt x="58039" y="128397"/>
                </a:lnTo>
                <a:lnTo>
                  <a:pt x="72250" y="91135"/>
                </a:lnTo>
                <a:lnTo>
                  <a:pt x="105968" y="32359"/>
                </a:lnTo>
                <a:lnTo>
                  <a:pt x="125476" y="10795"/>
                </a:lnTo>
                <a:close/>
              </a:path>
              <a:path w="773429" h="653414">
                <a:moveTo>
                  <a:pt x="635508" y="315976"/>
                </a:moveTo>
                <a:lnTo>
                  <a:pt x="135636" y="315976"/>
                </a:lnTo>
                <a:lnTo>
                  <a:pt x="135636" y="337312"/>
                </a:lnTo>
                <a:lnTo>
                  <a:pt x="635508" y="337312"/>
                </a:lnTo>
                <a:lnTo>
                  <a:pt x="635508" y="315976"/>
                </a:lnTo>
                <a:close/>
              </a:path>
              <a:path w="773429" h="653414">
                <a:moveTo>
                  <a:pt x="773036" y="326644"/>
                </a:moveTo>
                <a:lnTo>
                  <a:pt x="770978" y="269836"/>
                </a:lnTo>
                <a:lnTo>
                  <a:pt x="770877" y="267017"/>
                </a:lnTo>
                <a:lnTo>
                  <a:pt x="764374" y="212661"/>
                </a:lnTo>
                <a:lnTo>
                  <a:pt x="753541" y="163461"/>
                </a:lnTo>
                <a:lnTo>
                  <a:pt x="738378" y="119380"/>
                </a:lnTo>
                <a:lnTo>
                  <a:pt x="720217" y="80860"/>
                </a:lnTo>
                <a:lnTo>
                  <a:pt x="700620" y="48120"/>
                </a:lnTo>
                <a:lnTo>
                  <a:pt x="656971" y="0"/>
                </a:lnTo>
                <a:lnTo>
                  <a:pt x="647573" y="10795"/>
                </a:lnTo>
                <a:lnTo>
                  <a:pt x="667092" y="32359"/>
                </a:lnTo>
                <a:lnTo>
                  <a:pt x="684860" y="59131"/>
                </a:lnTo>
                <a:lnTo>
                  <a:pt x="715010" y="128397"/>
                </a:lnTo>
                <a:lnTo>
                  <a:pt x="726668" y="170726"/>
                </a:lnTo>
                <a:lnTo>
                  <a:pt x="734999" y="217855"/>
                </a:lnTo>
                <a:lnTo>
                  <a:pt x="740003" y="269836"/>
                </a:lnTo>
                <a:lnTo>
                  <a:pt x="741680" y="326644"/>
                </a:lnTo>
                <a:lnTo>
                  <a:pt x="740003" y="383489"/>
                </a:lnTo>
                <a:lnTo>
                  <a:pt x="735012" y="435508"/>
                </a:lnTo>
                <a:lnTo>
                  <a:pt x="726668" y="482688"/>
                </a:lnTo>
                <a:lnTo>
                  <a:pt x="715010" y="525018"/>
                </a:lnTo>
                <a:lnTo>
                  <a:pt x="700836" y="562241"/>
                </a:lnTo>
                <a:lnTo>
                  <a:pt x="667092" y="621004"/>
                </a:lnTo>
                <a:lnTo>
                  <a:pt x="647573" y="642493"/>
                </a:lnTo>
                <a:lnTo>
                  <a:pt x="656971" y="653288"/>
                </a:lnTo>
                <a:lnTo>
                  <a:pt x="700620" y="605218"/>
                </a:lnTo>
                <a:lnTo>
                  <a:pt x="720217" y="572465"/>
                </a:lnTo>
                <a:lnTo>
                  <a:pt x="738378" y="533908"/>
                </a:lnTo>
                <a:lnTo>
                  <a:pt x="753541" y="489864"/>
                </a:lnTo>
                <a:lnTo>
                  <a:pt x="764374" y="440601"/>
                </a:lnTo>
                <a:lnTo>
                  <a:pt x="770877" y="386143"/>
                </a:lnTo>
                <a:lnTo>
                  <a:pt x="773036" y="326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37529" y="1538986"/>
            <a:ext cx="56832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00" spc="80" dirty="0">
                <a:latin typeface="Cambria Math"/>
                <a:cs typeface="Cambria Math"/>
              </a:rPr>
              <a:t>𝑄𝐾</a:t>
            </a:r>
            <a:r>
              <a:rPr sz="2325" spc="120" baseline="25089" dirty="0">
                <a:latin typeface="Cambria Math"/>
                <a:cs typeface="Cambria Math"/>
              </a:rPr>
              <a:t>𝑇</a:t>
            </a:r>
            <a:endParaRPr sz="2325" baseline="25089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94426" y="1939417"/>
            <a:ext cx="465455" cy="299085"/>
          </a:xfrm>
          <a:custGeom>
            <a:avLst/>
            <a:gdLst/>
            <a:ahLst/>
            <a:cxnLst/>
            <a:rect l="l" t="t" r="r" b="b"/>
            <a:pathLst>
              <a:path w="465454" h="299085">
                <a:moveTo>
                  <a:pt x="183514" y="0"/>
                </a:moveTo>
                <a:lnTo>
                  <a:pt x="150622" y="0"/>
                </a:lnTo>
                <a:lnTo>
                  <a:pt x="79248" y="267588"/>
                </a:lnTo>
                <a:lnTo>
                  <a:pt x="38481" y="176784"/>
                </a:lnTo>
                <a:lnTo>
                  <a:pt x="0" y="194437"/>
                </a:lnTo>
                <a:lnTo>
                  <a:pt x="3556" y="203200"/>
                </a:lnTo>
                <a:lnTo>
                  <a:pt x="23495" y="194437"/>
                </a:lnTo>
                <a:lnTo>
                  <a:pt x="72136" y="299085"/>
                </a:lnTo>
                <a:lnTo>
                  <a:pt x="83565" y="299085"/>
                </a:lnTo>
                <a:lnTo>
                  <a:pt x="160020" y="15748"/>
                </a:lnTo>
                <a:lnTo>
                  <a:pt x="465200" y="15621"/>
                </a:lnTo>
                <a:lnTo>
                  <a:pt x="465200" y="381"/>
                </a:lnTo>
                <a:lnTo>
                  <a:pt x="183514" y="381"/>
                </a:lnTo>
                <a:lnTo>
                  <a:pt x="1835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31078" y="1904745"/>
            <a:ext cx="3575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00" spc="100" dirty="0">
                <a:latin typeface="Cambria Math"/>
                <a:cs typeface="Cambria Math"/>
              </a:rPr>
              <a:t>𝑑</a:t>
            </a:r>
            <a:r>
              <a:rPr sz="2325" spc="150" baseline="-14336" dirty="0">
                <a:latin typeface="Cambria Math"/>
                <a:cs typeface="Cambria Math"/>
              </a:rPr>
              <a:t>𝑘</a:t>
            </a:r>
            <a:endParaRPr sz="2325" baseline="-14336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0734" y="1642618"/>
            <a:ext cx="2324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0" dirty="0">
                <a:latin typeface="Cambria Math"/>
                <a:cs typeface="Cambria Math"/>
              </a:rPr>
              <a:t>𝑉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5456" y="3634232"/>
            <a:ext cx="929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sz="2400" spc="-15" baseline="-15625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2400" baseline="-15625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34681" y="3082289"/>
            <a:ext cx="1456690" cy="2369185"/>
            <a:chOff x="934681" y="3082289"/>
            <a:chExt cx="1456690" cy="2369185"/>
          </a:xfrm>
        </p:grpSpPr>
        <p:sp>
          <p:nvSpPr>
            <p:cNvPr id="13" name="object 13"/>
            <p:cNvSpPr/>
            <p:nvPr/>
          </p:nvSpPr>
          <p:spPr>
            <a:xfrm>
              <a:off x="934681" y="4083938"/>
              <a:ext cx="817880" cy="378460"/>
            </a:xfrm>
            <a:custGeom>
              <a:avLst/>
              <a:gdLst/>
              <a:ahLst/>
              <a:cxnLst/>
              <a:rect l="l" t="t" r="r" b="b"/>
              <a:pathLst>
                <a:path w="817880" h="378460">
                  <a:moveTo>
                    <a:pt x="408724" y="0"/>
                  </a:moveTo>
                  <a:lnTo>
                    <a:pt x="408724" y="378460"/>
                  </a:lnTo>
                </a:path>
                <a:path w="817880" h="378460">
                  <a:moveTo>
                    <a:pt x="6350" y="0"/>
                  </a:moveTo>
                  <a:lnTo>
                    <a:pt x="6350" y="378460"/>
                  </a:lnTo>
                </a:path>
                <a:path w="817880" h="378460">
                  <a:moveTo>
                    <a:pt x="811060" y="0"/>
                  </a:moveTo>
                  <a:lnTo>
                    <a:pt x="811060" y="378460"/>
                  </a:lnTo>
                </a:path>
                <a:path w="817880" h="378460">
                  <a:moveTo>
                    <a:pt x="0" y="6350"/>
                  </a:moveTo>
                  <a:lnTo>
                    <a:pt x="817410" y="6350"/>
                  </a:lnTo>
                </a:path>
                <a:path w="817880" h="378460">
                  <a:moveTo>
                    <a:pt x="0" y="372110"/>
                  </a:moveTo>
                  <a:lnTo>
                    <a:pt x="817410" y="3721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30502" y="3082289"/>
              <a:ext cx="661035" cy="2369185"/>
            </a:xfrm>
            <a:custGeom>
              <a:avLst/>
              <a:gdLst/>
              <a:ahLst/>
              <a:cxnLst/>
              <a:rect l="l" t="t" r="r" b="b"/>
              <a:pathLst>
                <a:path w="661035" h="2369185">
                  <a:moveTo>
                    <a:pt x="660654" y="0"/>
                  </a:moveTo>
                  <a:lnTo>
                    <a:pt x="556006" y="73406"/>
                  </a:lnTo>
                  <a:lnTo>
                    <a:pt x="589610" y="91579"/>
                  </a:lnTo>
                  <a:lnTo>
                    <a:pt x="0" y="1183132"/>
                  </a:lnTo>
                  <a:lnTo>
                    <a:pt x="16344" y="1191996"/>
                  </a:lnTo>
                  <a:lnTo>
                    <a:pt x="0" y="1200912"/>
                  </a:lnTo>
                  <a:lnTo>
                    <a:pt x="589026" y="2277935"/>
                  </a:lnTo>
                  <a:lnTo>
                    <a:pt x="555625" y="2296160"/>
                  </a:lnTo>
                  <a:lnTo>
                    <a:pt x="660654" y="2369058"/>
                  </a:lnTo>
                  <a:lnTo>
                    <a:pt x="657961" y="2296160"/>
                  </a:lnTo>
                  <a:lnTo>
                    <a:pt x="657910" y="2294636"/>
                  </a:lnTo>
                  <a:lnTo>
                    <a:pt x="655955" y="2241423"/>
                  </a:lnTo>
                  <a:lnTo>
                    <a:pt x="622554" y="2259647"/>
                  </a:lnTo>
                  <a:lnTo>
                    <a:pt x="48971" y="1210881"/>
                  </a:lnTo>
                  <a:lnTo>
                    <a:pt x="546481" y="1205928"/>
                  </a:lnTo>
                  <a:lnTo>
                    <a:pt x="546862" y="1243965"/>
                  </a:lnTo>
                  <a:lnTo>
                    <a:pt x="660654" y="1185672"/>
                  </a:lnTo>
                  <a:lnTo>
                    <a:pt x="623633" y="1167638"/>
                  </a:lnTo>
                  <a:lnTo>
                    <a:pt x="545719" y="1129665"/>
                  </a:lnTo>
                  <a:lnTo>
                    <a:pt x="546087" y="1167638"/>
                  </a:lnTo>
                  <a:lnTo>
                    <a:pt x="546100" y="1167828"/>
                  </a:lnTo>
                  <a:lnTo>
                    <a:pt x="48920" y="1172781"/>
                  </a:lnTo>
                  <a:lnTo>
                    <a:pt x="623112" y="109677"/>
                  </a:lnTo>
                  <a:lnTo>
                    <a:pt x="656590" y="127762"/>
                  </a:lnTo>
                  <a:lnTo>
                    <a:pt x="658266" y="74803"/>
                  </a:lnTo>
                  <a:lnTo>
                    <a:pt x="66065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33673" y="3031947"/>
            <a:ext cx="10541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50" dirty="0">
                <a:latin typeface="Cambria Math"/>
                <a:cs typeface="Cambria Math"/>
              </a:rPr>
              <a:t>𝐼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43226" y="2868879"/>
            <a:ext cx="9899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𝐾𝑒𝑦</a:t>
            </a:r>
            <a:r>
              <a:rPr sz="2400" spc="-30" baseline="29513" dirty="0">
                <a:latin typeface="Cambria Math"/>
                <a:cs typeface="Cambria Math"/>
              </a:rPr>
              <a:t>𝑇</a:t>
            </a:r>
            <a:endParaRPr sz="2400" baseline="29513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87954" y="4217923"/>
            <a:ext cx="4438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35" dirty="0">
                <a:latin typeface="Cambria Math"/>
                <a:cs typeface="Cambria Math"/>
              </a:rPr>
              <a:t>𝑙𝑜𝑣𝑒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43226" y="4077715"/>
            <a:ext cx="94106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mbria Math"/>
                <a:cs typeface="Cambria Math"/>
              </a:rPr>
              <a:t>×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𝐾𝑒𝑦</a:t>
            </a:r>
            <a:r>
              <a:rPr sz="2400" spc="-30" baseline="29513" dirty="0">
                <a:latin typeface="Cambria Math"/>
                <a:cs typeface="Cambria Math"/>
              </a:rPr>
              <a:t>𝑇</a:t>
            </a:r>
            <a:endParaRPr sz="2400" baseline="29513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18433" y="5377383"/>
            <a:ext cx="4076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85" dirty="0">
                <a:latin typeface="Cambria Math"/>
                <a:cs typeface="Cambria Math"/>
              </a:rPr>
              <a:t>𝑦𝑜𝑢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43226" y="5220461"/>
            <a:ext cx="989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𝐾𝑒𝑦</a:t>
            </a:r>
            <a:r>
              <a:rPr sz="2400" spc="-30" baseline="27777" dirty="0">
                <a:latin typeface="Cambria Math"/>
                <a:cs typeface="Cambria Math"/>
              </a:rPr>
              <a:t>𝑇</a:t>
            </a:r>
            <a:endParaRPr sz="2400" baseline="27777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80790" y="2753741"/>
            <a:ext cx="407034" cy="744220"/>
          </a:xfrm>
          <a:custGeom>
            <a:avLst/>
            <a:gdLst/>
            <a:ahLst/>
            <a:cxnLst/>
            <a:rect l="l" t="t" r="r" b="b"/>
            <a:pathLst>
              <a:path w="407035" h="744220">
                <a:moveTo>
                  <a:pt x="0" y="372110"/>
                </a:moveTo>
                <a:lnTo>
                  <a:pt x="407035" y="372110"/>
                </a:lnTo>
              </a:path>
              <a:path w="407035" h="744220">
                <a:moveTo>
                  <a:pt x="6350" y="0"/>
                </a:moveTo>
                <a:lnTo>
                  <a:pt x="6350" y="744220"/>
                </a:lnTo>
              </a:path>
              <a:path w="407035" h="744220">
                <a:moveTo>
                  <a:pt x="400685" y="0"/>
                </a:moveTo>
                <a:lnTo>
                  <a:pt x="400685" y="744220"/>
                </a:lnTo>
              </a:path>
              <a:path w="407035" h="744220">
                <a:moveTo>
                  <a:pt x="0" y="6350"/>
                </a:moveTo>
                <a:lnTo>
                  <a:pt x="407035" y="6350"/>
                </a:lnTo>
              </a:path>
              <a:path w="407035" h="744220">
                <a:moveTo>
                  <a:pt x="0" y="737870"/>
                </a:moveTo>
                <a:lnTo>
                  <a:pt x="407035" y="7378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80790" y="3903090"/>
            <a:ext cx="407034" cy="744220"/>
          </a:xfrm>
          <a:custGeom>
            <a:avLst/>
            <a:gdLst/>
            <a:ahLst/>
            <a:cxnLst/>
            <a:rect l="l" t="t" r="r" b="b"/>
            <a:pathLst>
              <a:path w="407035" h="744220">
                <a:moveTo>
                  <a:pt x="0" y="372109"/>
                </a:moveTo>
                <a:lnTo>
                  <a:pt x="407035" y="372109"/>
                </a:lnTo>
              </a:path>
              <a:path w="407035" h="744220">
                <a:moveTo>
                  <a:pt x="6350" y="0"/>
                </a:moveTo>
                <a:lnTo>
                  <a:pt x="6350" y="744219"/>
                </a:lnTo>
              </a:path>
              <a:path w="407035" h="744220">
                <a:moveTo>
                  <a:pt x="400685" y="0"/>
                </a:moveTo>
                <a:lnTo>
                  <a:pt x="400685" y="744219"/>
                </a:lnTo>
              </a:path>
              <a:path w="407035" h="744220">
                <a:moveTo>
                  <a:pt x="0" y="6349"/>
                </a:moveTo>
                <a:lnTo>
                  <a:pt x="407035" y="6349"/>
                </a:lnTo>
              </a:path>
              <a:path w="407035" h="744220">
                <a:moveTo>
                  <a:pt x="0" y="737869"/>
                </a:moveTo>
                <a:lnTo>
                  <a:pt x="407035" y="7378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80790" y="5078348"/>
            <a:ext cx="407034" cy="744855"/>
          </a:xfrm>
          <a:custGeom>
            <a:avLst/>
            <a:gdLst/>
            <a:ahLst/>
            <a:cxnLst/>
            <a:rect l="l" t="t" r="r" b="b"/>
            <a:pathLst>
              <a:path w="407035" h="744854">
                <a:moveTo>
                  <a:pt x="0" y="372109"/>
                </a:moveTo>
                <a:lnTo>
                  <a:pt x="407035" y="372109"/>
                </a:lnTo>
              </a:path>
              <a:path w="407035" h="744854">
                <a:moveTo>
                  <a:pt x="6350" y="0"/>
                </a:moveTo>
                <a:lnTo>
                  <a:pt x="6350" y="744245"/>
                </a:lnTo>
              </a:path>
              <a:path w="407035" h="744854">
                <a:moveTo>
                  <a:pt x="400685" y="0"/>
                </a:moveTo>
                <a:lnTo>
                  <a:pt x="400685" y="744245"/>
                </a:lnTo>
              </a:path>
              <a:path w="407035" h="744854">
                <a:moveTo>
                  <a:pt x="0" y="6350"/>
                </a:moveTo>
                <a:lnTo>
                  <a:pt x="407035" y="6350"/>
                </a:lnTo>
              </a:path>
              <a:path w="407035" h="744854">
                <a:moveTo>
                  <a:pt x="0" y="737895"/>
                </a:moveTo>
                <a:lnTo>
                  <a:pt x="407035" y="7378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21552" y="2560320"/>
            <a:ext cx="502920" cy="3474720"/>
          </a:xfrm>
          <a:custGeom>
            <a:avLst/>
            <a:gdLst/>
            <a:ahLst/>
            <a:cxnLst/>
            <a:rect l="l" t="t" r="r" b="b"/>
            <a:pathLst>
              <a:path w="502920" h="3474720">
                <a:moveTo>
                  <a:pt x="419100" y="0"/>
                </a:moveTo>
                <a:lnTo>
                  <a:pt x="83820" y="0"/>
                </a:lnTo>
                <a:lnTo>
                  <a:pt x="51167" y="6578"/>
                </a:lnTo>
                <a:lnTo>
                  <a:pt x="24526" y="24526"/>
                </a:lnTo>
                <a:lnTo>
                  <a:pt x="6578" y="51167"/>
                </a:lnTo>
                <a:lnTo>
                  <a:pt x="0" y="83819"/>
                </a:lnTo>
                <a:lnTo>
                  <a:pt x="0" y="3390900"/>
                </a:lnTo>
                <a:lnTo>
                  <a:pt x="6578" y="3423526"/>
                </a:lnTo>
                <a:lnTo>
                  <a:pt x="24526" y="3450169"/>
                </a:lnTo>
                <a:lnTo>
                  <a:pt x="51167" y="3468132"/>
                </a:lnTo>
                <a:lnTo>
                  <a:pt x="83820" y="3474719"/>
                </a:lnTo>
                <a:lnTo>
                  <a:pt x="419100" y="3474719"/>
                </a:lnTo>
                <a:lnTo>
                  <a:pt x="451752" y="3468132"/>
                </a:lnTo>
                <a:lnTo>
                  <a:pt x="478393" y="3450169"/>
                </a:lnTo>
                <a:lnTo>
                  <a:pt x="496341" y="3423526"/>
                </a:lnTo>
                <a:lnTo>
                  <a:pt x="502920" y="3390900"/>
                </a:lnTo>
                <a:lnTo>
                  <a:pt x="502920" y="83819"/>
                </a:lnTo>
                <a:lnTo>
                  <a:pt x="496341" y="51167"/>
                </a:lnTo>
                <a:lnTo>
                  <a:pt x="478393" y="24526"/>
                </a:lnTo>
                <a:lnTo>
                  <a:pt x="451752" y="6578"/>
                </a:lnTo>
                <a:lnTo>
                  <a:pt x="4191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471665" y="4094733"/>
            <a:ext cx="18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𝑆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95394" y="3069335"/>
            <a:ext cx="579120" cy="114300"/>
          </a:xfrm>
          <a:custGeom>
            <a:avLst/>
            <a:gdLst/>
            <a:ahLst/>
            <a:cxnLst/>
            <a:rect l="l" t="t" r="r" b="b"/>
            <a:pathLst>
              <a:path w="579120" h="114300">
                <a:moveTo>
                  <a:pt x="464819" y="0"/>
                </a:moveTo>
                <a:lnTo>
                  <a:pt x="464819" y="114300"/>
                </a:lnTo>
                <a:lnTo>
                  <a:pt x="541019" y="76200"/>
                </a:lnTo>
                <a:lnTo>
                  <a:pt x="483869" y="76200"/>
                </a:lnTo>
                <a:lnTo>
                  <a:pt x="483869" y="38100"/>
                </a:lnTo>
                <a:lnTo>
                  <a:pt x="541019" y="38100"/>
                </a:lnTo>
                <a:lnTo>
                  <a:pt x="464819" y="0"/>
                </a:lnTo>
                <a:close/>
              </a:path>
              <a:path w="579120" h="114300">
                <a:moveTo>
                  <a:pt x="46481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64819" y="76200"/>
                </a:lnTo>
                <a:lnTo>
                  <a:pt x="464819" y="38100"/>
                </a:lnTo>
                <a:close/>
              </a:path>
              <a:path w="579120" h="114300">
                <a:moveTo>
                  <a:pt x="541019" y="38100"/>
                </a:moveTo>
                <a:lnTo>
                  <a:pt x="483869" y="38100"/>
                </a:lnTo>
                <a:lnTo>
                  <a:pt x="483869" y="76200"/>
                </a:lnTo>
                <a:lnTo>
                  <a:pt x="541019" y="76200"/>
                </a:lnTo>
                <a:lnTo>
                  <a:pt x="579119" y="57150"/>
                </a:lnTo>
                <a:lnTo>
                  <a:pt x="541019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46777" y="2935477"/>
            <a:ext cx="415290" cy="378460"/>
          </a:xfrm>
          <a:custGeom>
            <a:avLst/>
            <a:gdLst/>
            <a:ahLst/>
            <a:cxnLst/>
            <a:rect l="l" t="t" r="r" b="b"/>
            <a:pathLst>
              <a:path w="415289" h="378460">
                <a:moveTo>
                  <a:pt x="6350" y="0"/>
                </a:moveTo>
                <a:lnTo>
                  <a:pt x="6350" y="378460"/>
                </a:lnTo>
              </a:path>
              <a:path w="415289" h="378460">
                <a:moveTo>
                  <a:pt x="408686" y="0"/>
                </a:moveTo>
                <a:lnTo>
                  <a:pt x="408686" y="378460"/>
                </a:lnTo>
              </a:path>
              <a:path w="415289" h="378460">
                <a:moveTo>
                  <a:pt x="0" y="6350"/>
                </a:moveTo>
                <a:lnTo>
                  <a:pt x="415036" y="6350"/>
                </a:lnTo>
              </a:path>
              <a:path w="415289" h="378460">
                <a:moveTo>
                  <a:pt x="0" y="372110"/>
                </a:moveTo>
                <a:lnTo>
                  <a:pt x="415036" y="3721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5394" y="4226052"/>
            <a:ext cx="579120" cy="114300"/>
          </a:xfrm>
          <a:custGeom>
            <a:avLst/>
            <a:gdLst/>
            <a:ahLst/>
            <a:cxnLst/>
            <a:rect l="l" t="t" r="r" b="b"/>
            <a:pathLst>
              <a:path w="579120" h="114300">
                <a:moveTo>
                  <a:pt x="464819" y="0"/>
                </a:moveTo>
                <a:lnTo>
                  <a:pt x="464819" y="114300"/>
                </a:lnTo>
                <a:lnTo>
                  <a:pt x="541019" y="76200"/>
                </a:lnTo>
                <a:lnTo>
                  <a:pt x="483869" y="76200"/>
                </a:lnTo>
                <a:lnTo>
                  <a:pt x="483869" y="38100"/>
                </a:lnTo>
                <a:lnTo>
                  <a:pt x="541019" y="38100"/>
                </a:lnTo>
                <a:lnTo>
                  <a:pt x="464819" y="0"/>
                </a:lnTo>
                <a:close/>
              </a:path>
              <a:path w="579120" h="114300">
                <a:moveTo>
                  <a:pt x="46481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64819" y="76200"/>
                </a:lnTo>
                <a:lnTo>
                  <a:pt x="464819" y="38100"/>
                </a:lnTo>
                <a:close/>
              </a:path>
              <a:path w="579120" h="114300">
                <a:moveTo>
                  <a:pt x="541019" y="38100"/>
                </a:moveTo>
                <a:lnTo>
                  <a:pt x="483869" y="38100"/>
                </a:lnTo>
                <a:lnTo>
                  <a:pt x="483869" y="76200"/>
                </a:lnTo>
                <a:lnTo>
                  <a:pt x="541019" y="76200"/>
                </a:lnTo>
                <a:lnTo>
                  <a:pt x="579119" y="57150"/>
                </a:lnTo>
                <a:lnTo>
                  <a:pt x="541019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46777" y="4092194"/>
            <a:ext cx="415290" cy="378460"/>
          </a:xfrm>
          <a:custGeom>
            <a:avLst/>
            <a:gdLst/>
            <a:ahLst/>
            <a:cxnLst/>
            <a:rect l="l" t="t" r="r" b="b"/>
            <a:pathLst>
              <a:path w="415289" h="378460">
                <a:moveTo>
                  <a:pt x="6350" y="0"/>
                </a:moveTo>
                <a:lnTo>
                  <a:pt x="6350" y="378459"/>
                </a:lnTo>
              </a:path>
              <a:path w="415289" h="378460">
                <a:moveTo>
                  <a:pt x="408686" y="0"/>
                </a:moveTo>
                <a:lnTo>
                  <a:pt x="408686" y="378459"/>
                </a:lnTo>
              </a:path>
              <a:path w="415289" h="378460">
                <a:moveTo>
                  <a:pt x="0" y="6349"/>
                </a:moveTo>
                <a:lnTo>
                  <a:pt x="415036" y="6349"/>
                </a:lnTo>
              </a:path>
              <a:path w="415289" h="378460">
                <a:moveTo>
                  <a:pt x="0" y="372109"/>
                </a:moveTo>
                <a:lnTo>
                  <a:pt x="415036" y="3721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5394" y="5393435"/>
            <a:ext cx="579120" cy="114300"/>
          </a:xfrm>
          <a:custGeom>
            <a:avLst/>
            <a:gdLst/>
            <a:ahLst/>
            <a:cxnLst/>
            <a:rect l="l" t="t" r="r" b="b"/>
            <a:pathLst>
              <a:path w="579120" h="114300">
                <a:moveTo>
                  <a:pt x="464819" y="0"/>
                </a:moveTo>
                <a:lnTo>
                  <a:pt x="464819" y="114300"/>
                </a:lnTo>
                <a:lnTo>
                  <a:pt x="541019" y="76200"/>
                </a:lnTo>
                <a:lnTo>
                  <a:pt x="483869" y="76200"/>
                </a:lnTo>
                <a:lnTo>
                  <a:pt x="483869" y="38100"/>
                </a:lnTo>
                <a:lnTo>
                  <a:pt x="541019" y="38100"/>
                </a:lnTo>
                <a:lnTo>
                  <a:pt x="464819" y="0"/>
                </a:lnTo>
                <a:close/>
              </a:path>
              <a:path w="579120" h="114300">
                <a:moveTo>
                  <a:pt x="46481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64819" y="76200"/>
                </a:lnTo>
                <a:lnTo>
                  <a:pt x="464819" y="38100"/>
                </a:lnTo>
                <a:close/>
              </a:path>
              <a:path w="579120" h="114300">
                <a:moveTo>
                  <a:pt x="541019" y="38100"/>
                </a:moveTo>
                <a:lnTo>
                  <a:pt x="483869" y="38100"/>
                </a:lnTo>
                <a:lnTo>
                  <a:pt x="483869" y="76200"/>
                </a:lnTo>
                <a:lnTo>
                  <a:pt x="541019" y="76200"/>
                </a:lnTo>
                <a:lnTo>
                  <a:pt x="579119" y="57150"/>
                </a:lnTo>
                <a:lnTo>
                  <a:pt x="541019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46777" y="5260085"/>
            <a:ext cx="415290" cy="379095"/>
          </a:xfrm>
          <a:custGeom>
            <a:avLst/>
            <a:gdLst/>
            <a:ahLst/>
            <a:cxnLst/>
            <a:rect l="l" t="t" r="r" b="b"/>
            <a:pathLst>
              <a:path w="415289" h="379095">
                <a:moveTo>
                  <a:pt x="6350" y="0"/>
                </a:moveTo>
                <a:lnTo>
                  <a:pt x="6350" y="378510"/>
                </a:lnTo>
              </a:path>
              <a:path w="415289" h="379095">
                <a:moveTo>
                  <a:pt x="408686" y="0"/>
                </a:moveTo>
                <a:lnTo>
                  <a:pt x="408686" y="378510"/>
                </a:lnTo>
              </a:path>
              <a:path w="415289" h="379095">
                <a:moveTo>
                  <a:pt x="0" y="6350"/>
                </a:moveTo>
                <a:lnTo>
                  <a:pt x="415036" y="6350"/>
                </a:lnTo>
              </a:path>
              <a:path w="415289" h="379095">
                <a:moveTo>
                  <a:pt x="0" y="372160"/>
                </a:moveTo>
                <a:lnTo>
                  <a:pt x="415036" y="3721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74970" y="3069335"/>
            <a:ext cx="579120" cy="114300"/>
          </a:xfrm>
          <a:custGeom>
            <a:avLst/>
            <a:gdLst/>
            <a:ahLst/>
            <a:cxnLst/>
            <a:rect l="l" t="t" r="r" b="b"/>
            <a:pathLst>
              <a:path w="579120" h="114300">
                <a:moveTo>
                  <a:pt x="464819" y="0"/>
                </a:moveTo>
                <a:lnTo>
                  <a:pt x="464819" y="114300"/>
                </a:lnTo>
                <a:lnTo>
                  <a:pt x="541019" y="76200"/>
                </a:lnTo>
                <a:lnTo>
                  <a:pt x="483869" y="76200"/>
                </a:lnTo>
                <a:lnTo>
                  <a:pt x="483869" y="38100"/>
                </a:lnTo>
                <a:lnTo>
                  <a:pt x="541019" y="38100"/>
                </a:lnTo>
                <a:lnTo>
                  <a:pt x="464819" y="0"/>
                </a:lnTo>
                <a:close/>
              </a:path>
              <a:path w="579120" h="114300">
                <a:moveTo>
                  <a:pt x="46481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64819" y="76200"/>
                </a:lnTo>
                <a:lnTo>
                  <a:pt x="464819" y="38100"/>
                </a:lnTo>
                <a:close/>
              </a:path>
              <a:path w="579120" h="114300">
                <a:moveTo>
                  <a:pt x="541019" y="38100"/>
                </a:moveTo>
                <a:lnTo>
                  <a:pt x="483869" y="38100"/>
                </a:lnTo>
                <a:lnTo>
                  <a:pt x="483869" y="76200"/>
                </a:lnTo>
                <a:lnTo>
                  <a:pt x="541019" y="76200"/>
                </a:lnTo>
                <a:lnTo>
                  <a:pt x="579119" y="57150"/>
                </a:lnTo>
                <a:lnTo>
                  <a:pt x="541019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27242" y="2691002"/>
            <a:ext cx="414020" cy="285115"/>
          </a:xfrm>
          <a:custGeom>
            <a:avLst/>
            <a:gdLst/>
            <a:ahLst/>
            <a:cxnLst/>
            <a:rect l="l" t="t" r="r" b="b"/>
            <a:pathLst>
              <a:path w="414020" h="285114">
                <a:moveTo>
                  <a:pt x="413639" y="0"/>
                </a:moveTo>
                <a:lnTo>
                  <a:pt x="165227" y="0"/>
                </a:lnTo>
                <a:lnTo>
                  <a:pt x="165227" y="762"/>
                </a:lnTo>
                <a:lnTo>
                  <a:pt x="143002" y="762"/>
                </a:lnTo>
                <a:lnTo>
                  <a:pt x="75184" y="254762"/>
                </a:lnTo>
                <a:lnTo>
                  <a:pt x="36576" y="168529"/>
                </a:lnTo>
                <a:lnTo>
                  <a:pt x="0" y="185293"/>
                </a:lnTo>
                <a:lnTo>
                  <a:pt x="3429" y="193675"/>
                </a:lnTo>
                <a:lnTo>
                  <a:pt x="22225" y="185293"/>
                </a:lnTo>
                <a:lnTo>
                  <a:pt x="68453" y="284607"/>
                </a:lnTo>
                <a:lnTo>
                  <a:pt x="79375" y="284607"/>
                </a:lnTo>
                <a:lnTo>
                  <a:pt x="151892" y="15621"/>
                </a:lnTo>
                <a:lnTo>
                  <a:pt x="174244" y="15621"/>
                </a:lnTo>
                <a:lnTo>
                  <a:pt x="174244" y="15239"/>
                </a:lnTo>
                <a:lnTo>
                  <a:pt x="413639" y="15239"/>
                </a:lnTo>
                <a:lnTo>
                  <a:pt x="413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472938" y="2663697"/>
            <a:ext cx="60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1310" algn="l"/>
              </a:tabLst>
            </a:pPr>
            <a:r>
              <a:rPr sz="1800" spc="-50" dirty="0">
                <a:latin typeface="Cambria Math"/>
                <a:cs typeface="Cambria Math"/>
              </a:rPr>
              <a:t>/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25" dirty="0">
                <a:latin typeface="Cambria Math"/>
                <a:cs typeface="Cambria Math"/>
              </a:rPr>
              <a:t>𝑑</a:t>
            </a:r>
            <a:r>
              <a:rPr sz="1950" spc="-37" baseline="-14957" dirty="0">
                <a:latin typeface="Cambria Math"/>
                <a:cs typeface="Cambria Math"/>
              </a:rPr>
              <a:t>𝑘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474970" y="4223003"/>
            <a:ext cx="579120" cy="114300"/>
          </a:xfrm>
          <a:custGeom>
            <a:avLst/>
            <a:gdLst/>
            <a:ahLst/>
            <a:cxnLst/>
            <a:rect l="l" t="t" r="r" b="b"/>
            <a:pathLst>
              <a:path w="579120" h="114300">
                <a:moveTo>
                  <a:pt x="464819" y="0"/>
                </a:moveTo>
                <a:lnTo>
                  <a:pt x="464819" y="114300"/>
                </a:lnTo>
                <a:lnTo>
                  <a:pt x="541019" y="76200"/>
                </a:lnTo>
                <a:lnTo>
                  <a:pt x="483869" y="76200"/>
                </a:lnTo>
                <a:lnTo>
                  <a:pt x="483869" y="38100"/>
                </a:lnTo>
                <a:lnTo>
                  <a:pt x="541019" y="38100"/>
                </a:lnTo>
                <a:lnTo>
                  <a:pt x="464819" y="0"/>
                </a:lnTo>
                <a:close/>
              </a:path>
              <a:path w="579120" h="114300">
                <a:moveTo>
                  <a:pt x="46481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64819" y="76200"/>
                </a:lnTo>
                <a:lnTo>
                  <a:pt x="464819" y="38100"/>
                </a:lnTo>
                <a:close/>
              </a:path>
              <a:path w="579120" h="114300">
                <a:moveTo>
                  <a:pt x="541019" y="38100"/>
                </a:moveTo>
                <a:lnTo>
                  <a:pt x="483869" y="38100"/>
                </a:lnTo>
                <a:lnTo>
                  <a:pt x="483869" y="76200"/>
                </a:lnTo>
                <a:lnTo>
                  <a:pt x="541019" y="76200"/>
                </a:lnTo>
                <a:lnTo>
                  <a:pt x="579119" y="57150"/>
                </a:lnTo>
                <a:lnTo>
                  <a:pt x="541019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27242" y="3845178"/>
            <a:ext cx="414020" cy="285115"/>
          </a:xfrm>
          <a:custGeom>
            <a:avLst/>
            <a:gdLst/>
            <a:ahLst/>
            <a:cxnLst/>
            <a:rect l="l" t="t" r="r" b="b"/>
            <a:pathLst>
              <a:path w="414020" h="285114">
                <a:moveTo>
                  <a:pt x="413639" y="0"/>
                </a:moveTo>
                <a:lnTo>
                  <a:pt x="165227" y="0"/>
                </a:lnTo>
                <a:lnTo>
                  <a:pt x="165227" y="762"/>
                </a:lnTo>
                <a:lnTo>
                  <a:pt x="143002" y="762"/>
                </a:lnTo>
                <a:lnTo>
                  <a:pt x="75184" y="254635"/>
                </a:lnTo>
                <a:lnTo>
                  <a:pt x="36576" y="168529"/>
                </a:lnTo>
                <a:lnTo>
                  <a:pt x="0" y="185293"/>
                </a:lnTo>
                <a:lnTo>
                  <a:pt x="3429" y="193675"/>
                </a:lnTo>
                <a:lnTo>
                  <a:pt x="22225" y="185293"/>
                </a:lnTo>
                <a:lnTo>
                  <a:pt x="68453" y="284607"/>
                </a:lnTo>
                <a:lnTo>
                  <a:pt x="79375" y="284607"/>
                </a:lnTo>
                <a:lnTo>
                  <a:pt x="151892" y="15621"/>
                </a:lnTo>
                <a:lnTo>
                  <a:pt x="174244" y="15621"/>
                </a:lnTo>
                <a:lnTo>
                  <a:pt x="174244" y="15240"/>
                </a:lnTo>
                <a:lnTo>
                  <a:pt x="413639" y="15240"/>
                </a:lnTo>
                <a:lnTo>
                  <a:pt x="413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472938" y="3817696"/>
            <a:ext cx="6070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1310" algn="l"/>
              </a:tabLst>
            </a:pPr>
            <a:r>
              <a:rPr sz="1800" spc="-50" dirty="0">
                <a:latin typeface="Cambria Math"/>
                <a:cs typeface="Cambria Math"/>
              </a:rPr>
              <a:t>/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25" dirty="0">
                <a:latin typeface="Cambria Math"/>
                <a:cs typeface="Cambria Math"/>
              </a:rPr>
              <a:t>𝑑</a:t>
            </a:r>
            <a:r>
              <a:rPr sz="1950" spc="-37" baseline="-14957" dirty="0">
                <a:latin typeface="Cambria Math"/>
                <a:cs typeface="Cambria Math"/>
              </a:rPr>
              <a:t>𝑘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474970" y="5393435"/>
            <a:ext cx="579120" cy="114300"/>
          </a:xfrm>
          <a:custGeom>
            <a:avLst/>
            <a:gdLst/>
            <a:ahLst/>
            <a:cxnLst/>
            <a:rect l="l" t="t" r="r" b="b"/>
            <a:pathLst>
              <a:path w="579120" h="114300">
                <a:moveTo>
                  <a:pt x="464819" y="0"/>
                </a:moveTo>
                <a:lnTo>
                  <a:pt x="464819" y="114300"/>
                </a:lnTo>
                <a:lnTo>
                  <a:pt x="541019" y="76200"/>
                </a:lnTo>
                <a:lnTo>
                  <a:pt x="483869" y="76200"/>
                </a:lnTo>
                <a:lnTo>
                  <a:pt x="483869" y="38100"/>
                </a:lnTo>
                <a:lnTo>
                  <a:pt x="541019" y="38100"/>
                </a:lnTo>
                <a:lnTo>
                  <a:pt x="464819" y="0"/>
                </a:lnTo>
                <a:close/>
              </a:path>
              <a:path w="579120" h="114300">
                <a:moveTo>
                  <a:pt x="46481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64819" y="76200"/>
                </a:lnTo>
                <a:lnTo>
                  <a:pt x="464819" y="38100"/>
                </a:lnTo>
                <a:close/>
              </a:path>
              <a:path w="579120" h="114300">
                <a:moveTo>
                  <a:pt x="541019" y="38100"/>
                </a:moveTo>
                <a:lnTo>
                  <a:pt x="483869" y="38100"/>
                </a:lnTo>
                <a:lnTo>
                  <a:pt x="483869" y="76200"/>
                </a:lnTo>
                <a:lnTo>
                  <a:pt x="541019" y="76200"/>
                </a:lnTo>
                <a:lnTo>
                  <a:pt x="579119" y="57150"/>
                </a:lnTo>
                <a:lnTo>
                  <a:pt x="541019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27242" y="5015738"/>
            <a:ext cx="414020" cy="285115"/>
          </a:xfrm>
          <a:custGeom>
            <a:avLst/>
            <a:gdLst/>
            <a:ahLst/>
            <a:cxnLst/>
            <a:rect l="l" t="t" r="r" b="b"/>
            <a:pathLst>
              <a:path w="414020" h="285114">
                <a:moveTo>
                  <a:pt x="413639" y="0"/>
                </a:moveTo>
                <a:lnTo>
                  <a:pt x="165227" y="0"/>
                </a:lnTo>
                <a:lnTo>
                  <a:pt x="165227" y="762"/>
                </a:lnTo>
                <a:lnTo>
                  <a:pt x="143002" y="762"/>
                </a:lnTo>
                <a:lnTo>
                  <a:pt x="75184" y="254634"/>
                </a:lnTo>
                <a:lnTo>
                  <a:pt x="36576" y="168529"/>
                </a:lnTo>
                <a:lnTo>
                  <a:pt x="0" y="185293"/>
                </a:lnTo>
                <a:lnTo>
                  <a:pt x="3429" y="193675"/>
                </a:lnTo>
                <a:lnTo>
                  <a:pt x="22225" y="185293"/>
                </a:lnTo>
                <a:lnTo>
                  <a:pt x="68453" y="284606"/>
                </a:lnTo>
                <a:lnTo>
                  <a:pt x="79375" y="284606"/>
                </a:lnTo>
                <a:lnTo>
                  <a:pt x="151892" y="15620"/>
                </a:lnTo>
                <a:lnTo>
                  <a:pt x="174244" y="15620"/>
                </a:lnTo>
                <a:lnTo>
                  <a:pt x="174244" y="15239"/>
                </a:lnTo>
                <a:lnTo>
                  <a:pt x="413639" y="15239"/>
                </a:lnTo>
                <a:lnTo>
                  <a:pt x="413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472938" y="4989067"/>
            <a:ext cx="60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1310" algn="l"/>
              </a:tabLst>
            </a:pPr>
            <a:r>
              <a:rPr sz="1800" spc="-50" dirty="0">
                <a:latin typeface="Cambria Math"/>
                <a:cs typeface="Cambria Math"/>
              </a:rPr>
              <a:t>/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25" dirty="0">
                <a:latin typeface="Cambria Math"/>
                <a:cs typeface="Cambria Math"/>
              </a:rPr>
              <a:t>𝑑</a:t>
            </a:r>
            <a:r>
              <a:rPr sz="1950" spc="-37" baseline="-14957" dirty="0">
                <a:latin typeface="Cambria Math"/>
                <a:cs typeface="Cambria Math"/>
              </a:rPr>
              <a:t>𝑘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454895" y="3416808"/>
            <a:ext cx="576580" cy="1667510"/>
          </a:xfrm>
          <a:custGeom>
            <a:avLst/>
            <a:gdLst/>
            <a:ahLst/>
            <a:cxnLst/>
            <a:rect l="l" t="t" r="r" b="b"/>
            <a:pathLst>
              <a:path w="576579" h="1667510">
                <a:moveTo>
                  <a:pt x="288035" y="0"/>
                </a:moveTo>
                <a:lnTo>
                  <a:pt x="288035" y="416813"/>
                </a:lnTo>
                <a:lnTo>
                  <a:pt x="0" y="416813"/>
                </a:lnTo>
                <a:lnTo>
                  <a:pt x="0" y="1250441"/>
                </a:lnTo>
                <a:lnTo>
                  <a:pt x="288035" y="1250441"/>
                </a:lnTo>
                <a:lnTo>
                  <a:pt x="288035" y="1667255"/>
                </a:lnTo>
                <a:lnTo>
                  <a:pt x="576072" y="833627"/>
                </a:lnTo>
                <a:lnTo>
                  <a:pt x="288035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6925944" y="2768002"/>
          <a:ext cx="4577078" cy="3016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1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1860"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400" spc="-25" dirty="0">
                          <a:latin typeface="Cambria Math"/>
                          <a:cs typeface="Cambria Math"/>
                        </a:rPr>
                        <a:t>72%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200" spc="-50" dirty="0">
                          <a:latin typeface="Cambria Math"/>
                          <a:cs typeface="Cambria Math"/>
                        </a:rPr>
                        <a:t>∗</a:t>
                      </a:r>
                      <a:endParaRPr sz="2200">
                        <a:latin typeface="Cambria Math"/>
                        <a:cs typeface="Cambria Math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200" spc="-10" dirty="0">
                          <a:latin typeface="Cambria Math"/>
                          <a:cs typeface="Cambria Math"/>
                        </a:rPr>
                        <a:t>𝑉𝑎𝑙𝑢𝑒</a:t>
                      </a:r>
                      <a:r>
                        <a:rPr sz="2400" spc="-15" baseline="-15625" dirty="0">
                          <a:latin typeface="Cambria Math"/>
                          <a:cs typeface="Cambria Math"/>
                        </a:rPr>
                        <a:t>𝐼</a:t>
                      </a:r>
                      <a:endParaRPr sz="2400" baseline="-15625">
                        <a:latin typeface="Cambria Math"/>
                        <a:cs typeface="Cambria Math"/>
                      </a:endParaRPr>
                    </a:p>
                  </a:txBody>
                  <a:tcPr marL="0" marR="0" marT="127000" marB="0">
                    <a:lnR w="571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R="33655" algn="ctr">
                        <a:lnSpc>
                          <a:spcPct val="100000"/>
                        </a:lnSpc>
                      </a:pPr>
                      <a:r>
                        <a:rPr sz="2400" spc="-25" dirty="0">
                          <a:latin typeface="Cambria Math"/>
                          <a:cs typeface="Cambria Math"/>
                        </a:rPr>
                        <a:t>15%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0" dirty="0">
                          <a:latin typeface="Cambria Math"/>
                          <a:cs typeface="Cambria Math"/>
                        </a:rPr>
                        <a:t>∗</a:t>
                      </a:r>
                      <a:endParaRPr sz="2200">
                        <a:latin typeface="Cambria Math"/>
                        <a:cs typeface="Cambria Math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10" dirty="0">
                          <a:latin typeface="Cambria Math"/>
                          <a:cs typeface="Cambria Math"/>
                        </a:rPr>
                        <a:t>𝑉𝑎𝑙𝑢𝑒</a:t>
                      </a:r>
                      <a:r>
                        <a:rPr sz="2400" spc="-15" baseline="-15625" dirty="0">
                          <a:latin typeface="Cambria Math"/>
                          <a:cs typeface="Cambria Math"/>
                        </a:rPr>
                        <a:t>𝑙𝑜𝑣𝑒</a:t>
                      </a:r>
                      <a:endParaRPr sz="2400" baseline="-15625">
                        <a:latin typeface="Cambria Math"/>
                        <a:cs typeface="Cambria Math"/>
                      </a:endParaRPr>
                    </a:p>
                  </a:txBody>
                  <a:tcPr marL="0" marR="0" marT="78105" marB="0">
                    <a:lnR w="571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2800"/>
                        </a:spcBef>
                      </a:pPr>
                      <a:r>
                        <a:rPr sz="2500" spc="-31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+</a:t>
                      </a:r>
                      <a:endParaRPr sz="2500">
                        <a:latin typeface="Malgun Gothic"/>
                        <a:cs typeface="Malgun Gothic"/>
                      </a:endParaRPr>
                    </a:p>
                  </a:txBody>
                  <a:tcPr marL="0" marR="0" marT="355600" marB="0">
                    <a:lnL w="571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94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10" dirty="0">
                          <a:latin typeface="Cambria Math"/>
                          <a:cs typeface="Cambria Math"/>
                        </a:rPr>
                        <a:t>𝐴𝑡𝑡𝑒𝑛𝑡𝑖𝑜𝑛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7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tabLst>
                          <a:tab pos="788670" algn="l"/>
                        </a:tabLst>
                      </a:pPr>
                      <a:r>
                        <a:rPr sz="3600" spc="-37" baseline="-6944" dirty="0">
                          <a:latin typeface="Cambria Math"/>
                          <a:cs typeface="Cambria Math"/>
                        </a:rPr>
                        <a:t>13%</a:t>
                      </a:r>
                      <a:r>
                        <a:rPr sz="3600" baseline="-6944" dirty="0"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∗</a:t>
                      </a:r>
                      <a:r>
                        <a:rPr sz="2200" spc="4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10" dirty="0">
                          <a:latin typeface="Cambria Math"/>
                          <a:cs typeface="Cambria Math"/>
                        </a:rPr>
                        <a:t>𝑉𝑎𝑙𝑢𝑒</a:t>
                      </a:r>
                      <a:r>
                        <a:rPr sz="2400" spc="-15" baseline="-15625" dirty="0">
                          <a:latin typeface="Cambria Math"/>
                          <a:cs typeface="Cambria Math"/>
                        </a:rPr>
                        <a:t>𝑦𝑜𝑢</a:t>
                      </a:r>
                      <a:endParaRPr sz="2400" baseline="-15625">
                        <a:latin typeface="Cambria Math"/>
                        <a:cs typeface="Cambria Math"/>
                      </a:endParaRPr>
                    </a:p>
                  </a:txBody>
                  <a:tcPr marL="0" marR="0" marT="3810" marB="0">
                    <a:lnR w="57150">
                      <a:solidFill>
                        <a:srgbClr val="7E7E7E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7E7E7E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10446893" y="4518914"/>
            <a:ext cx="817880" cy="378460"/>
          </a:xfrm>
          <a:custGeom>
            <a:avLst/>
            <a:gdLst/>
            <a:ahLst/>
            <a:cxnLst/>
            <a:rect l="l" t="t" r="r" b="b"/>
            <a:pathLst>
              <a:path w="817879" h="378460">
                <a:moveTo>
                  <a:pt x="408685" y="0"/>
                </a:moveTo>
                <a:lnTo>
                  <a:pt x="408685" y="378460"/>
                </a:lnTo>
              </a:path>
              <a:path w="817879" h="378460">
                <a:moveTo>
                  <a:pt x="6350" y="0"/>
                </a:moveTo>
                <a:lnTo>
                  <a:pt x="6350" y="378460"/>
                </a:lnTo>
              </a:path>
              <a:path w="817879" h="378460">
                <a:moveTo>
                  <a:pt x="811149" y="0"/>
                </a:moveTo>
                <a:lnTo>
                  <a:pt x="811149" y="378460"/>
                </a:lnTo>
              </a:path>
              <a:path w="817879" h="378460">
                <a:moveTo>
                  <a:pt x="0" y="6350"/>
                </a:moveTo>
                <a:lnTo>
                  <a:pt x="817499" y="6350"/>
                </a:lnTo>
              </a:path>
              <a:path w="817879" h="378460">
                <a:moveTo>
                  <a:pt x="0" y="372110"/>
                </a:moveTo>
                <a:lnTo>
                  <a:pt x="817499" y="3721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5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175" dirty="0">
                <a:solidFill>
                  <a:srgbClr val="FFFFFF"/>
                </a:solidFill>
              </a:rPr>
              <a:t> </a:t>
            </a:r>
            <a:r>
              <a:rPr sz="2400" spc="-85" dirty="0">
                <a:solidFill>
                  <a:srgbClr val="FFFFFF"/>
                </a:solidFill>
              </a:rPr>
              <a:t>원리(행렬):</a:t>
            </a:r>
            <a:r>
              <a:rPr sz="2400" spc="-175" dirty="0">
                <a:solidFill>
                  <a:srgbClr val="FFFFFF"/>
                </a:solidFill>
              </a:rPr>
              <a:t> </a:t>
            </a:r>
            <a:r>
              <a:rPr sz="2400" spc="-25" dirty="0">
                <a:solidFill>
                  <a:srgbClr val="FFFFFF"/>
                </a:solidFill>
              </a:rPr>
              <a:t>쿼리(Query),</a:t>
            </a:r>
            <a:r>
              <a:rPr sz="2400" spc="-15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키(Key),</a:t>
            </a:r>
            <a:r>
              <a:rPr sz="2400" spc="-175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값(Value)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1893" y="1451229"/>
            <a:ext cx="85121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5" dirty="0">
                <a:latin typeface="Malgun Gothic"/>
                <a:cs typeface="Malgun Gothic"/>
              </a:rPr>
              <a:t>실제로는</a:t>
            </a:r>
            <a:r>
              <a:rPr sz="2200" spc="-210" dirty="0">
                <a:latin typeface="Malgun Gothic"/>
                <a:cs typeface="Malgun Gothic"/>
              </a:rPr>
              <a:t> </a:t>
            </a:r>
            <a:r>
              <a:rPr sz="2200" b="1" spc="-70" dirty="0">
                <a:latin typeface="Malgun Gothic"/>
                <a:cs typeface="Malgun Gothic"/>
              </a:rPr>
              <a:t>행렬(matrix)</a:t>
            </a:r>
            <a:r>
              <a:rPr sz="2200" b="1" spc="-195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곱셈</a:t>
            </a:r>
            <a:r>
              <a:rPr sz="2200" b="1" spc="-195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연산</a:t>
            </a:r>
            <a:r>
              <a:rPr sz="2200" spc="-225" dirty="0">
                <a:latin typeface="Malgun Gothic"/>
                <a:cs typeface="Malgun Gothic"/>
              </a:rPr>
              <a:t>을</a:t>
            </a:r>
            <a:r>
              <a:rPr sz="2200" spc="-19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이용해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한꺼번에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연산이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80" dirty="0">
                <a:latin typeface="Malgun Gothic"/>
                <a:cs typeface="Malgun Gothic"/>
              </a:rPr>
              <a:t>가능합니다.</a:t>
            </a:r>
            <a:endParaRPr sz="2200">
              <a:latin typeface="Malgun Gothic"/>
              <a:cs typeface="Malgun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78279" y="3456432"/>
          <a:ext cx="1798319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88110" y="3348990"/>
            <a:ext cx="464820" cy="124968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150"/>
              </a:spcBef>
            </a:pPr>
            <a:r>
              <a:rPr sz="1800" b="1" spc="-50" dirty="0">
                <a:latin typeface="Malgun Gothic"/>
                <a:cs typeface="Malgun Gothic"/>
              </a:rPr>
              <a:t>I</a:t>
            </a:r>
            <a:endParaRPr sz="1800">
              <a:latin typeface="Malgun Gothic"/>
              <a:cs typeface="Malgun Gothic"/>
            </a:endParaRPr>
          </a:p>
          <a:p>
            <a:pPr marL="12700" marR="5080" algn="ctr">
              <a:lnSpc>
                <a:spcPts val="3210"/>
              </a:lnSpc>
              <a:spcBef>
                <a:spcPts val="105"/>
              </a:spcBef>
            </a:pPr>
            <a:r>
              <a:rPr sz="1800" b="1" spc="-45" dirty="0">
                <a:latin typeface="Malgun Gothic"/>
                <a:cs typeface="Malgun Gothic"/>
              </a:rPr>
              <a:t>love </a:t>
            </a:r>
            <a:r>
              <a:rPr sz="1800" b="1" spc="-25" dirty="0">
                <a:latin typeface="Malgun Gothic"/>
                <a:cs typeface="Malgun Gothic"/>
              </a:rPr>
              <a:t>you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1208" y="2433954"/>
            <a:ext cx="2251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8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𝑊</a:t>
            </a:r>
            <a:r>
              <a:rPr sz="2625" baseline="-15873" dirty="0">
                <a:latin typeface="Cambria Math"/>
                <a:cs typeface="Cambria Math"/>
              </a:rPr>
              <a:t>𝑄𝑢𝑒𝑟𝑦</a:t>
            </a:r>
            <a:r>
              <a:rPr sz="2400" dirty="0">
                <a:latin typeface="Cambria Math"/>
                <a:cs typeface="Cambria Math"/>
              </a:rPr>
              <a:t>(4</a:t>
            </a:r>
            <a:r>
              <a:rPr sz="2400" spc="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8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2)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1208" y="3845128"/>
            <a:ext cx="1995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𝑊</a:t>
            </a:r>
            <a:r>
              <a:rPr sz="2625" baseline="-15873" dirty="0">
                <a:latin typeface="Cambria Math"/>
                <a:cs typeface="Cambria Math"/>
              </a:rPr>
              <a:t>𝐾𝑒𝑦</a:t>
            </a:r>
            <a:r>
              <a:rPr sz="2400" dirty="0">
                <a:latin typeface="Cambria Math"/>
                <a:cs typeface="Cambria Math"/>
              </a:rPr>
              <a:t>(4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2)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1208" y="5211571"/>
            <a:ext cx="2200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8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𝑊</a:t>
            </a:r>
            <a:r>
              <a:rPr sz="2625" baseline="-15873" dirty="0">
                <a:latin typeface="Cambria Math"/>
                <a:cs typeface="Cambria Math"/>
              </a:rPr>
              <a:t>𝑉𝑎𝑙𝑢𝑒</a:t>
            </a:r>
            <a:r>
              <a:rPr sz="2400" dirty="0">
                <a:latin typeface="Cambria Math"/>
                <a:cs typeface="Cambria Math"/>
              </a:rPr>
              <a:t>(4</a:t>
            </a:r>
            <a:r>
              <a:rPr sz="2400" spc="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8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2)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69868" y="2661665"/>
            <a:ext cx="520700" cy="2769235"/>
          </a:xfrm>
          <a:custGeom>
            <a:avLst/>
            <a:gdLst/>
            <a:ahLst/>
            <a:cxnLst/>
            <a:rect l="l" t="t" r="r" b="b"/>
            <a:pathLst>
              <a:path w="520700" h="2769235">
                <a:moveTo>
                  <a:pt x="520192" y="95123"/>
                </a:moveTo>
                <a:lnTo>
                  <a:pt x="516077" y="62738"/>
                </a:lnTo>
                <a:lnTo>
                  <a:pt x="508127" y="0"/>
                </a:lnTo>
                <a:lnTo>
                  <a:pt x="439293" y="66802"/>
                </a:lnTo>
                <a:lnTo>
                  <a:pt x="466305" y="76263"/>
                </a:lnTo>
                <a:lnTo>
                  <a:pt x="0" y="1408938"/>
                </a:lnTo>
                <a:lnTo>
                  <a:pt x="13449" y="1413700"/>
                </a:lnTo>
                <a:lnTo>
                  <a:pt x="13449" y="1414284"/>
                </a:lnTo>
                <a:lnTo>
                  <a:pt x="0" y="1419225"/>
                </a:lnTo>
                <a:lnTo>
                  <a:pt x="465239" y="2693555"/>
                </a:lnTo>
                <a:lnTo>
                  <a:pt x="438404" y="2703322"/>
                </a:lnTo>
                <a:lnTo>
                  <a:pt x="508127" y="2769235"/>
                </a:lnTo>
                <a:lnTo>
                  <a:pt x="515175" y="2707005"/>
                </a:lnTo>
                <a:lnTo>
                  <a:pt x="518922" y="2673985"/>
                </a:lnTo>
                <a:lnTo>
                  <a:pt x="492036" y="2683789"/>
                </a:lnTo>
                <a:lnTo>
                  <a:pt x="33655" y="1427772"/>
                </a:lnTo>
                <a:lnTo>
                  <a:pt x="422389" y="1425905"/>
                </a:lnTo>
                <a:lnTo>
                  <a:pt x="422402" y="1427861"/>
                </a:lnTo>
                <a:lnTo>
                  <a:pt x="422529" y="1454531"/>
                </a:lnTo>
                <a:lnTo>
                  <a:pt x="479120" y="1425905"/>
                </a:lnTo>
                <a:lnTo>
                  <a:pt x="508127" y="1411224"/>
                </a:lnTo>
                <a:lnTo>
                  <a:pt x="479945" y="1397330"/>
                </a:lnTo>
                <a:lnTo>
                  <a:pt x="422148" y="1368806"/>
                </a:lnTo>
                <a:lnTo>
                  <a:pt x="422262" y="1397330"/>
                </a:lnTo>
                <a:lnTo>
                  <a:pt x="33655" y="1399197"/>
                </a:lnTo>
                <a:lnTo>
                  <a:pt x="493217" y="85686"/>
                </a:lnTo>
                <a:lnTo>
                  <a:pt x="520192" y="9512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296402" y="2035936"/>
          <a:ext cx="899160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9328657" y="1929130"/>
            <a:ext cx="1053465" cy="125603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0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1950" baseline="-14957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105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100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950" baseline="-14957">
              <a:latin typeface="Cambria Math"/>
              <a:cs typeface="Cambria Math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296402" y="3449701"/>
          <a:ext cx="899160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9328657" y="3489452"/>
            <a:ext cx="814069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sz="1950" spc="-30" baseline="-14957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1950" baseline="-14957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1425"/>
              </a:spcBef>
            </a:pPr>
            <a:r>
              <a:rPr sz="2700" spc="-15" baseline="10802" dirty="0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sz="1300" spc="-10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3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730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950" baseline="-14957">
              <a:latin typeface="Cambria Math"/>
              <a:cs typeface="Cambria Math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296402" y="4866132"/>
          <a:ext cx="899160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9328657" y="4772278"/>
            <a:ext cx="1000125" cy="125603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0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1950" baseline="-14957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105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10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56931" y="2534411"/>
            <a:ext cx="576580" cy="314325"/>
          </a:xfrm>
          <a:custGeom>
            <a:avLst/>
            <a:gdLst/>
            <a:ahLst/>
            <a:cxnLst/>
            <a:rect l="l" t="t" r="r" b="b"/>
            <a:pathLst>
              <a:path w="576579" h="314325">
                <a:moveTo>
                  <a:pt x="419100" y="0"/>
                </a:moveTo>
                <a:lnTo>
                  <a:pt x="419100" y="78486"/>
                </a:lnTo>
                <a:lnTo>
                  <a:pt x="0" y="78486"/>
                </a:lnTo>
                <a:lnTo>
                  <a:pt x="0" y="235458"/>
                </a:lnTo>
                <a:lnTo>
                  <a:pt x="419100" y="235458"/>
                </a:lnTo>
                <a:lnTo>
                  <a:pt x="419100" y="313943"/>
                </a:lnTo>
                <a:lnTo>
                  <a:pt x="576072" y="156972"/>
                </a:lnTo>
                <a:lnTo>
                  <a:pt x="41910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56931" y="3939540"/>
            <a:ext cx="576580" cy="314325"/>
          </a:xfrm>
          <a:custGeom>
            <a:avLst/>
            <a:gdLst/>
            <a:ahLst/>
            <a:cxnLst/>
            <a:rect l="l" t="t" r="r" b="b"/>
            <a:pathLst>
              <a:path w="576579" h="314325">
                <a:moveTo>
                  <a:pt x="419100" y="0"/>
                </a:moveTo>
                <a:lnTo>
                  <a:pt x="419100" y="78486"/>
                </a:lnTo>
                <a:lnTo>
                  <a:pt x="0" y="78486"/>
                </a:lnTo>
                <a:lnTo>
                  <a:pt x="0" y="235458"/>
                </a:lnTo>
                <a:lnTo>
                  <a:pt x="419100" y="235458"/>
                </a:lnTo>
                <a:lnTo>
                  <a:pt x="419100" y="313944"/>
                </a:lnTo>
                <a:lnTo>
                  <a:pt x="576072" y="156972"/>
                </a:lnTo>
                <a:lnTo>
                  <a:pt x="41910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56931" y="5294376"/>
            <a:ext cx="576580" cy="314325"/>
          </a:xfrm>
          <a:custGeom>
            <a:avLst/>
            <a:gdLst/>
            <a:ahLst/>
            <a:cxnLst/>
            <a:rect l="l" t="t" r="r" b="b"/>
            <a:pathLst>
              <a:path w="576579" h="314325">
                <a:moveTo>
                  <a:pt x="419100" y="0"/>
                </a:moveTo>
                <a:lnTo>
                  <a:pt x="419100" y="78486"/>
                </a:lnTo>
                <a:lnTo>
                  <a:pt x="0" y="78486"/>
                </a:lnTo>
                <a:lnTo>
                  <a:pt x="0" y="235458"/>
                </a:lnTo>
                <a:lnTo>
                  <a:pt x="419100" y="235458"/>
                </a:lnTo>
                <a:lnTo>
                  <a:pt x="419100" y="313944"/>
                </a:lnTo>
                <a:lnTo>
                  <a:pt x="576072" y="156972"/>
                </a:lnTo>
                <a:lnTo>
                  <a:pt x="41910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632447" y="2130805"/>
          <a:ext cx="576580" cy="104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6632447" y="3542157"/>
          <a:ext cx="576580" cy="104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632447" y="4904359"/>
          <a:ext cx="576580" cy="104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9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120" dirty="0">
                <a:solidFill>
                  <a:srgbClr val="FFFFFF"/>
                </a:solidFill>
              </a:rPr>
              <a:t> </a:t>
            </a:r>
            <a:r>
              <a:rPr sz="2400" spc="-85" dirty="0">
                <a:solidFill>
                  <a:srgbClr val="FFFFFF"/>
                </a:solidFill>
              </a:rPr>
              <a:t>원리(행렬):</a:t>
            </a:r>
            <a:r>
              <a:rPr sz="2400" spc="-12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Scaled</a:t>
            </a:r>
            <a:r>
              <a:rPr sz="2400" spc="-105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Dot-</a:t>
            </a:r>
            <a:r>
              <a:rPr sz="2400" dirty="0">
                <a:solidFill>
                  <a:srgbClr val="FFFFFF"/>
                </a:solidFill>
              </a:rPr>
              <a:t>Product</a:t>
            </a:r>
            <a:r>
              <a:rPr sz="2400" spc="-135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Attention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58542" y="1561846"/>
            <a:ext cx="1155065" cy="306705"/>
          </a:xfrm>
          <a:custGeom>
            <a:avLst/>
            <a:gdLst/>
            <a:ahLst/>
            <a:cxnLst/>
            <a:rect l="l" t="t" r="r" b="b"/>
            <a:pathLst>
              <a:path w="1155064" h="306705">
                <a:moveTo>
                  <a:pt x="1057402" y="0"/>
                </a:moveTo>
                <a:lnTo>
                  <a:pt x="1053083" y="12445"/>
                </a:lnTo>
                <a:lnTo>
                  <a:pt x="1070800" y="20133"/>
                </a:lnTo>
                <a:lnTo>
                  <a:pt x="1086040" y="30797"/>
                </a:lnTo>
                <a:lnTo>
                  <a:pt x="1116998" y="80129"/>
                </a:lnTo>
                <a:lnTo>
                  <a:pt x="1125965" y="125194"/>
                </a:lnTo>
                <a:lnTo>
                  <a:pt x="1126003" y="125468"/>
                </a:lnTo>
                <a:lnTo>
                  <a:pt x="1126001" y="178669"/>
                </a:lnTo>
                <a:lnTo>
                  <a:pt x="1116945" y="225254"/>
                </a:lnTo>
                <a:lnTo>
                  <a:pt x="1098702" y="261641"/>
                </a:lnTo>
                <a:lnTo>
                  <a:pt x="1053465" y="293877"/>
                </a:lnTo>
                <a:lnTo>
                  <a:pt x="1057402" y="306324"/>
                </a:lnTo>
                <a:lnTo>
                  <a:pt x="1099185" y="286734"/>
                </a:lnTo>
                <a:lnTo>
                  <a:pt x="1129919" y="252856"/>
                </a:lnTo>
                <a:lnTo>
                  <a:pt x="1148778" y="207406"/>
                </a:lnTo>
                <a:lnTo>
                  <a:pt x="1155065" y="153288"/>
                </a:lnTo>
                <a:lnTo>
                  <a:pt x="1153506" y="125468"/>
                </a:lnTo>
                <a:lnTo>
                  <a:pt x="1140866" y="75386"/>
                </a:lnTo>
                <a:lnTo>
                  <a:pt x="1115820" y="34861"/>
                </a:lnTo>
                <a:lnTo>
                  <a:pt x="1079589" y="8000"/>
                </a:lnTo>
                <a:lnTo>
                  <a:pt x="1057402" y="0"/>
                </a:lnTo>
                <a:close/>
              </a:path>
              <a:path w="1155064" h="306705">
                <a:moveTo>
                  <a:pt x="97662" y="0"/>
                </a:moveTo>
                <a:lnTo>
                  <a:pt x="56038" y="19621"/>
                </a:lnTo>
                <a:lnTo>
                  <a:pt x="25272" y="53720"/>
                </a:lnTo>
                <a:lnTo>
                  <a:pt x="6302" y="99218"/>
                </a:lnTo>
                <a:lnTo>
                  <a:pt x="92" y="151637"/>
                </a:lnTo>
                <a:lnTo>
                  <a:pt x="0" y="153288"/>
                </a:lnTo>
                <a:lnTo>
                  <a:pt x="1573" y="181437"/>
                </a:lnTo>
                <a:lnTo>
                  <a:pt x="14198" y="231209"/>
                </a:lnTo>
                <a:lnTo>
                  <a:pt x="39227" y="271569"/>
                </a:lnTo>
                <a:lnTo>
                  <a:pt x="75422" y="298326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41" y="286164"/>
                </a:lnTo>
                <a:lnTo>
                  <a:pt x="69087" y="275415"/>
                </a:lnTo>
                <a:lnTo>
                  <a:pt x="46100" y="244855"/>
                </a:lnTo>
                <a:lnTo>
                  <a:pt x="32496" y="203199"/>
                </a:lnTo>
                <a:lnTo>
                  <a:pt x="28009" y="153288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441" y="44414"/>
                </a:lnTo>
                <a:lnTo>
                  <a:pt x="102107" y="12445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5947" y="1465833"/>
            <a:ext cx="47148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1920875" algn="l"/>
                <a:tab pos="3086735" algn="l"/>
              </a:tabLst>
            </a:pPr>
            <a:r>
              <a:rPr sz="2600" spc="-10" dirty="0">
                <a:latin typeface="Cambria Math"/>
                <a:cs typeface="Cambria Math"/>
              </a:rPr>
              <a:t>𝐴𝑡𝑡𝑒𝑛𝑡𝑖𝑜𝑛</a:t>
            </a:r>
            <a:r>
              <a:rPr sz="2600" dirty="0">
                <a:latin typeface="Cambria Math"/>
                <a:cs typeface="Cambria Math"/>
              </a:rPr>
              <a:t>	𝑄,</a:t>
            </a:r>
            <a:r>
              <a:rPr sz="2600" spc="-7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𝐾,</a:t>
            </a:r>
            <a:r>
              <a:rPr sz="2600" spc="-75" dirty="0">
                <a:latin typeface="Cambria Math"/>
                <a:cs typeface="Cambria Math"/>
              </a:rPr>
              <a:t> </a:t>
            </a:r>
            <a:r>
              <a:rPr sz="2600" spc="-50" dirty="0">
                <a:latin typeface="Cambria Math"/>
                <a:cs typeface="Cambria Math"/>
              </a:rPr>
              <a:t>𝑉</a:t>
            </a:r>
            <a:r>
              <a:rPr sz="2600" dirty="0">
                <a:latin typeface="Cambria Math"/>
                <a:cs typeface="Cambria Math"/>
              </a:rPr>
              <a:t>	=</a:t>
            </a:r>
            <a:r>
              <a:rPr sz="2600" spc="135" dirty="0">
                <a:latin typeface="Cambria Math"/>
                <a:cs typeface="Cambria Math"/>
              </a:rPr>
              <a:t> </a:t>
            </a:r>
            <a:r>
              <a:rPr sz="2600" spc="-10" dirty="0">
                <a:latin typeface="Cambria Math"/>
                <a:cs typeface="Cambria Math"/>
              </a:rPr>
              <a:t>𝑠𝑜𝑓𝑡𝑚𝑎𝑥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39359" y="1387728"/>
            <a:ext cx="773430" cy="653415"/>
          </a:xfrm>
          <a:custGeom>
            <a:avLst/>
            <a:gdLst/>
            <a:ahLst/>
            <a:cxnLst/>
            <a:rect l="l" t="t" r="r" b="b"/>
            <a:pathLst>
              <a:path w="773429" h="653414">
                <a:moveTo>
                  <a:pt x="125476" y="10795"/>
                </a:moveTo>
                <a:lnTo>
                  <a:pt x="72491" y="48133"/>
                </a:lnTo>
                <a:lnTo>
                  <a:pt x="52882" y="80911"/>
                </a:lnTo>
                <a:lnTo>
                  <a:pt x="34798" y="119507"/>
                </a:lnTo>
                <a:lnTo>
                  <a:pt x="19608" y="163525"/>
                </a:lnTo>
                <a:lnTo>
                  <a:pt x="8724" y="212686"/>
                </a:lnTo>
                <a:lnTo>
                  <a:pt x="2184" y="267017"/>
                </a:lnTo>
                <a:lnTo>
                  <a:pt x="0" y="326517"/>
                </a:lnTo>
                <a:lnTo>
                  <a:pt x="2082" y="383590"/>
                </a:lnTo>
                <a:lnTo>
                  <a:pt x="8724" y="440651"/>
                </a:lnTo>
                <a:lnTo>
                  <a:pt x="19608" y="489877"/>
                </a:lnTo>
                <a:lnTo>
                  <a:pt x="34798" y="533908"/>
                </a:lnTo>
                <a:lnTo>
                  <a:pt x="52882" y="572516"/>
                </a:lnTo>
                <a:lnTo>
                  <a:pt x="72491" y="605282"/>
                </a:lnTo>
                <a:lnTo>
                  <a:pt x="116205" y="653415"/>
                </a:lnTo>
                <a:lnTo>
                  <a:pt x="125476" y="642620"/>
                </a:lnTo>
                <a:lnTo>
                  <a:pt x="105968" y="621068"/>
                </a:lnTo>
                <a:lnTo>
                  <a:pt x="88226" y="594296"/>
                </a:lnTo>
                <a:lnTo>
                  <a:pt x="58039" y="525018"/>
                </a:lnTo>
                <a:lnTo>
                  <a:pt x="46367" y="482701"/>
                </a:lnTo>
                <a:lnTo>
                  <a:pt x="38036" y="435571"/>
                </a:lnTo>
                <a:lnTo>
                  <a:pt x="33032" y="383590"/>
                </a:lnTo>
                <a:lnTo>
                  <a:pt x="31369" y="326771"/>
                </a:lnTo>
                <a:lnTo>
                  <a:pt x="33032" y="269887"/>
                </a:lnTo>
                <a:lnTo>
                  <a:pt x="38023" y="217868"/>
                </a:lnTo>
                <a:lnTo>
                  <a:pt x="46367" y="170726"/>
                </a:lnTo>
                <a:lnTo>
                  <a:pt x="58039" y="128397"/>
                </a:lnTo>
                <a:lnTo>
                  <a:pt x="72250" y="91135"/>
                </a:lnTo>
                <a:lnTo>
                  <a:pt x="105968" y="32359"/>
                </a:lnTo>
                <a:lnTo>
                  <a:pt x="125476" y="10795"/>
                </a:lnTo>
                <a:close/>
              </a:path>
              <a:path w="773429" h="653414">
                <a:moveTo>
                  <a:pt x="635508" y="315976"/>
                </a:moveTo>
                <a:lnTo>
                  <a:pt x="135636" y="315976"/>
                </a:lnTo>
                <a:lnTo>
                  <a:pt x="135636" y="337312"/>
                </a:lnTo>
                <a:lnTo>
                  <a:pt x="635508" y="337312"/>
                </a:lnTo>
                <a:lnTo>
                  <a:pt x="635508" y="315976"/>
                </a:lnTo>
                <a:close/>
              </a:path>
              <a:path w="773429" h="653414">
                <a:moveTo>
                  <a:pt x="773049" y="326517"/>
                </a:moveTo>
                <a:lnTo>
                  <a:pt x="770978" y="269887"/>
                </a:lnTo>
                <a:lnTo>
                  <a:pt x="770877" y="267017"/>
                </a:lnTo>
                <a:lnTo>
                  <a:pt x="764374" y="212686"/>
                </a:lnTo>
                <a:lnTo>
                  <a:pt x="753541" y="163525"/>
                </a:lnTo>
                <a:lnTo>
                  <a:pt x="738378" y="119507"/>
                </a:lnTo>
                <a:lnTo>
                  <a:pt x="720217" y="80911"/>
                </a:lnTo>
                <a:lnTo>
                  <a:pt x="700620" y="48133"/>
                </a:lnTo>
                <a:lnTo>
                  <a:pt x="656971" y="0"/>
                </a:lnTo>
                <a:lnTo>
                  <a:pt x="647573" y="10795"/>
                </a:lnTo>
                <a:lnTo>
                  <a:pt x="667092" y="32359"/>
                </a:lnTo>
                <a:lnTo>
                  <a:pt x="684860" y="59118"/>
                </a:lnTo>
                <a:lnTo>
                  <a:pt x="715010" y="128397"/>
                </a:lnTo>
                <a:lnTo>
                  <a:pt x="726668" y="170726"/>
                </a:lnTo>
                <a:lnTo>
                  <a:pt x="734999" y="217868"/>
                </a:lnTo>
                <a:lnTo>
                  <a:pt x="740003" y="269887"/>
                </a:lnTo>
                <a:lnTo>
                  <a:pt x="741667" y="326517"/>
                </a:lnTo>
                <a:lnTo>
                  <a:pt x="741680" y="326771"/>
                </a:lnTo>
                <a:lnTo>
                  <a:pt x="740003" y="383590"/>
                </a:lnTo>
                <a:lnTo>
                  <a:pt x="735012" y="435571"/>
                </a:lnTo>
                <a:lnTo>
                  <a:pt x="726668" y="482701"/>
                </a:lnTo>
                <a:lnTo>
                  <a:pt x="715010" y="525018"/>
                </a:lnTo>
                <a:lnTo>
                  <a:pt x="700836" y="562292"/>
                </a:lnTo>
                <a:lnTo>
                  <a:pt x="667092" y="621068"/>
                </a:lnTo>
                <a:lnTo>
                  <a:pt x="647573" y="642620"/>
                </a:lnTo>
                <a:lnTo>
                  <a:pt x="656971" y="653415"/>
                </a:lnTo>
                <a:lnTo>
                  <a:pt x="700620" y="605282"/>
                </a:lnTo>
                <a:lnTo>
                  <a:pt x="720217" y="572516"/>
                </a:lnTo>
                <a:lnTo>
                  <a:pt x="738378" y="533908"/>
                </a:lnTo>
                <a:lnTo>
                  <a:pt x="753541" y="489877"/>
                </a:lnTo>
                <a:lnTo>
                  <a:pt x="764374" y="440651"/>
                </a:lnTo>
                <a:lnTo>
                  <a:pt x="770877" y="386194"/>
                </a:lnTo>
                <a:lnTo>
                  <a:pt x="773036" y="326771"/>
                </a:lnTo>
                <a:lnTo>
                  <a:pt x="773049" y="326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37529" y="1362202"/>
            <a:ext cx="56832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00" spc="75" dirty="0">
                <a:latin typeface="Cambria Math"/>
                <a:cs typeface="Cambria Math"/>
              </a:rPr>
              <a:t>𝑄𝐾</a:t>
            </a:r>
            <a:r>
              <a:rPr sz="2325" spc="112" baseline="25089" dirty="0">
                <a:latin typeface="Cambria Math"/>
                <a:cs typeface="Cambria Math"/>
              </a:rPr>
              <a:t>𝑇</a:t>
            </a:r>
            <a:endParaRPr sz="2325" baseline="25089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94426" y="1762886"/>
            <a:ext cx="465455" cy="299085"/>
          </a:xfrm>
          <a:custGeom>
            <a:avLst/>
            <a:gdLst/>
            <a:ahLst/>
            <a:cxnLst/>
            <a:rect l="l" t="t" r="r" b="b"/>
            <a:pathLst>
              <a:path w="465454" h="299085">
                <a:moveTo>
                  <a:pt x="183514" y="0"/>
                </a:moveTo>
                <a:lnTo>
                  <a:pt x="150622" y="0"/>
                </a:lnTo>
                <a:lnTo>
                  <a:pt x="79248" y="267462"/>
                </a:lnTo>
                <a:lnTo>
                  <a:pt x="38481" y="176657"/>
                </a:lnTo>
                <a:lnTo>
                  <a:pt x="0" y="194310"/>
                </a:lnTo>
                <a:lnTo>
                  <a:pt x="3556" y="203200"/>
                </a:lnTo>
                <a:lnTo>
                  <a:pt x="23495" y="194310"/>
                </a:lnTo>
                <a:lnTo>
                  <a:pt x="72136" y="298958"/>
                </a:lnTo>
                <a:lnTo>
                  <a:pt x="83565" y="298958"/>
                </a:lnTo>
                <a:lnTo>
                  <a:pt x="160020" y="15621"/>
                </a:lnTo>
                <a:lnTo>
                  <a:pt x="465200" y="15493"/>
                </a:lnTo>
                <a:lnTo>
                  <a:pt x="465200" y="253"/>
                </a:lnTo>
                <a:lnTo>
                  <a:pt x="183514" y="253"/>
                </a:lnTo>
                <a:lnTo>
                  <a:pt x="1835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31078" y="1727961"/>
            <a:ext cx="3575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00" spc="100" dirty="0">
                <a:latin typeface="Cambria Math"/>
                <a:cs typeface="Cambria Math"/>
              </a:rPr>
              <a:t>𝑑</a:t>
            </a:r>
            <a:r>
              <a:rPr sz="2325" spc="150" baseline="-14336" dirty="0">
                <a:latin typeface="Cambria Math"/>
                <a:cs typeface="Cambria Math"/>
              </a:rPr>
              <a:t>𝑘</a:t>
            </a:r>
            <a:endParaRPr sz="2325" baseline="-14336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0734" y="1465833"/>
            <a:ext cx="2324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0" dirty="0">
                <a:latin typeface="Cambria Math"/>
                <a:cs typeface="Cambria Math"/>
              </a:rPr>
              <a:t>𝑉</a:t>
            </a:r>
            <a:endParaRPr sz="2600">
              <a:latin typeface="Cambria Math"/>
              <a:cs typeface="Cambria Math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783842" y="2448814"/>
          <a:ext cx="899160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815082" y="2475991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41117" y="2884170"/>
            <a:ext cx="666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3958" y="2992374"/>
            <a:ext cx="3695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30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15082" y="3298316"/>
            <a:ext cx="10109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6591" y="2280030"/>
            <a:ext cx="28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E7E7E"/>
                </a:solidFill>
                <a:latin typeface="Cambria Math"/>
                <a:cs typeface="Cambria Math"/>
              </a:rPr>
              <a:t>𝐾</a:t>
            </a:r>
            <a:r>
              <a:rPr sz="1950" spc="-37" baseline="-14957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72126" y="2338578"/>
            <a:ext cx="1058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0802" dirty="0">
                <a:solidFill>
                  <a:srgbClr val="7E7E7E"/>
                </a:solidFill>
                <a:latin typeface="Cambria Math"/>
                <a:cs typeface="Cambria Math"/>
              </a:rPr>
              <a:t>𝐾</a:t>
            </a:r>
            <a:r>
              <a:rPr sz="1300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r>
              <a:rPr sz="1300" spc="100" dirty="0">
                <a:solidFill>
                  <a:srgbClr val="7E7E7E"/>
                </a:solidFill>
                <a:latin typeface="Cambria Math"/>
                <a:cs typeface="Cambria Math"/>
              </a:rPr>
              <a:t> </a:t>
            </a:r>
            <a:r>
              <a:rPr sz="2700" spc="-30" baseline="16975" dirty="0">
                <a:solidFill>
                  <a:srgbClr val="7E7E7E"/>
                </a:solidFill>
                <a:latin typeface="Cambria Math"/>
                <a:cs typeface="Cambria Math"/>
              </a:rPr>
              <a:t>𝐾</a:t>
            </a:r>
            <a:r>
              <a:rPr sz="1950" spc="-30" baseline="6410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950" baseline="6410">
              <a:latin typeface="Cambria Math"/>
              <a:cs typeface="Cambria Math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627371" y="2688208"/>
          <a:ext cx="1493520" cy="815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475093" y="2260219"/>
          <a:ext cx="1621155" cy="1469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6413372" y="2894838"/>
            <a:ext cx="2159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20388" y="2894838"/>
            <a:ext cx="2076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mbria Math"/>
                <a:cs typeface="Cambria Math"/>
              </a:rPr>
              <a:t>×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79219" y="5024628"/>
            <a:ext cx="576580" cy="925194"/>
          </a:xfrm>
          <a:custGeom>
            <a:avLst/>
            <a:gdLst/>
            <a:ahLst/>
            <a:cxnLst/>
            <a:rect l="l" t="t" r="r" b="b"/>
            <a:pathLst>
              <a:path w="576580" h="925195">
                <a:moveTo>
                  <a:pt x="288036" y="0"/>
                </a:moveTo>
                <a:lnTo>
                  <a:pt x="288036" y="231267"/>
                </a:lnTo>
                <a:lnTo>
                  <a:pt x="0" y="231267"/>
                </a:lnTo>
                <a:lnTo>
                  <a:pt x="0" y="693801"/>
                </a:lnTo>
                <a:lnTo>
                  <a:pt x="288036" y="693801"/>
                </a:lnTo>
                <a:lnTo>
                  <a:pt x="288036" y="925068"/>
                </a:lnTo>
                <a:lnTo>
                  <a:pt x="576072" y="462534"/>
                </a:lnTo>
                <a:lnTo>
                  <a:pt x="288036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99230" y="5337683"/>
            <a:ext cx="1062355" cy="282575"/>
          </a:xfrm>
          <a:custGeom>
            <a:avLst/>
            <a:gdLst/>
            <a:ahLst/>
            <a:cxnLst/>
            <a:rect l="l" t="t" r="r" b="b"/>
            <a:pathLst>
              <a:path w="1062354" h="282575">
                <a:moveTo>
                  <a:pt x="971931" y="0"/>
                </a:moveTo>
                <a:lnTo>
                  <a:pt x="967867" y="11429"/>
                </a:lnTo>
                <a:lnTo>
                  <a:pt x="984230" y="18522"/>
                </a:lnTo>
                <a:lnTo>
                  <a:pt x="998283" y="28352"/>
                </a:lnTo>
                <a:lnTo>
                  <a:pt x="1026816" y="73852"/>
                </a:lnTo>
                <a:lnTo>
                  <a:pt x="1035107" y="115341"/>
                </a:lnTo>
                <a:lnTo>
                  <a:pt x="1035147" y="115623"/>
                </a:lnTo>
                <a:lnTo>
                  <a:pt x="1035145" y="164635"/>
                </a:lnTo>
                <a:lnTo>
                  <a:pt x="1026763" y="207601"/>
                </a:lnTo>
                <a:lnTo>
                  <a:pt x="998283" y="253839"/>
                </a:lnTo>
                <a:lnTo>
                  <a:pt x="968375" y="270865"/>
                </a:lnTo>
                <a:lnTo>
                  <a:pt x="971931" y="282333"/>
                </a:lnTo>
                <a:lnTo>
                  <a:pt x="1010427" y="264271"/>
                </a:lnTo>
                <a:lnTo>
                  <a:pt x="1038733" y="233044"/>
                </a:lnTo>
                <a:lnTo>
                  <a:pt x="1056163" y="191134"/>
                </a:lnTo>
                <a:lnTo>
                  <a:pt x="1061974" y="141223"/>
                </a:lnTo>
                <a:lnTo>
                  <a:pt x="1060535" y="115623"/>
                </a:lnTo>
                <a:lnTo>
                  <a:pt x="1048847" y="69482"/>
                </a:lnTo>
                <a:lnTo>
                  <a:pt x="1025723" y="32146"/>
                </a:lnTo>
                <a:lnTo>
                  <a:pt x="992385" y="7381"/>
                </a:lnTo>
                <a:lnTo>
                  <a:pt x="971931" y="0"/>
                </a:lnTo>
                <a:close/>
              </a:path>
              <a:path w="1062354" h="282575">
                <a:moveTo>
                  <a:pt x="90043" y="0"/>
                </a:moveTo>
                <a:lnTo>
                  <a:pt x="51546" y="18097"/>
                </a:lnTo>
                <a:lnTo>
                  <a:pt x="23241" y="49529"/>
                </a:lnTo>
                <a:lnTo>
                  <a:pt x="5810" y="91424"/>
                </a:lnTo>
                <a:lnTo>
                  <a:pt x="85" y="139699"/>
                </a:lnTo>
                <a:lnTo>
                  <a:pt x="0" y="141223"/>
                </a:lnTo>
                <a:lnTo>
                  <a:pt x="1432" y="167179"/>
                </a:lnTo>
                <a:lnTo>
                  <a:pt x="12965" y="213090"/>
                </a:lnTo>
                <a:lnTo>
                  <a:pt x="36018" y="250301"/>
                </a:lnTo>
                <a:lnTo>
                  <a:pt x="69494" y="274950"/>
                </a:lnTo>
                <a:lnTo>
                  <a:pt x="90043" y="282333"/>
                </a:lnTo>
                <a:lnTo>
                  <a:pt x="93599" y="270865"/>
                </a:lnTo>
                <a:lnTo>
                  <a:pt x="77475" y="263746"/>
                </a:lnTo>
                <a:lnTo>
                  <a:pt x="63579" y="253839"/>
                </a:lnTo>
                <a:lnTo>
                  <a:pt x="35083" y="207601"/>
                </a:lnTo>
                <a:lnTo>
                  <a:pt x="26701" y="164635"/>
                </a:lnTo>
                <a:lnTo>
                  <a:pt x="25718" y="141223"/>
                </a:lnTo>
                <a:lnTo>
                  <a:pt x="25654" y="139699"/>
                </a:lnTo>
                <a:lnTo>
                  <a:pt x="29845" y="93678"/>
                </a:lnTo>
                <a:lnTo>
                  <a:pt x="42418" y="56133"/>
                </a:lnTo>
                <a:lnTo>
                  <a:pt x="77690" y="18522"/>
                </a:lnTo>
                <a:lnTo>
                  <a:pt x="93980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40076" y="5248783"/>
            <a:ext cx="2774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230" algn="l"/>
                <a:tab pos="2533650" algn="l"/>
              </a:tabLst>
            </a:pPr>
            <a:r>
              <a:rPr sz="2400" spc="-10" dirty="0">
                <a:latin typeface="Cambria Math"/>
                <a:cs typeface="Cambria Math"/>
              </a:rPr>
              <a:t>𝐴𝑡𝑡𝑒𝑛𝑡𝑖𝑜𝑛</a:t>
            </a:r>
            <a:r>
              <a:rPr sz="2400" dirty="0">
                <a:latin typeface="Cambria Math"/>
                <a:cs typeface="Cambria Math"/>
              </a:rPr>
              <a:t>	𝑄,</a:t>
            </a:r>
            <a:r>
              <a:rPr sz="2400" spc="-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𝐾,</a:t>
            </a:r>
            <a:r>
              <a:rPr sz="2400" spc="-7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𝑉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176901" y="4852289"/>
          <a:ext cx="1348739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5014086" y="4229861"/>
            <a:ext cx="910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𝑠𝑜𝑓𝑡𝑚𝑎𝑥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75223" y="4067047"/>
            <a:ext cx="695325" cy="675640"/>
          </a:xfrm>
          <a:custGeom>
            <a:avLst/>
            <a:gdLst/>
            <a:ahLst/>
            <a:cxnLst/>
            <a:rect l="l" t="t" r="r" b="b"/>
            <a:pathLst>
              <a:path w="695325" h="675639">
                <a:moveTo>
                  <a:pt x="114173" y="7874"/>
                </a:moveTo>
                <a:lnTo>
                  <a:pt x="62115" y="58635"/>
                </a:lnTo>
                <a:lnTo>
                  <a:pt x="43815" y="94818"/>
                </a:lnTo>
                <a:lnTo>
                  <a:pt x="28321" y="135636"/>
                </a:lnTo>
                <a:lnTo>
                  <a:pt x="15900" y="180543"/>
                </a:lnTo>
                <a:lnTo>
                  <a:pt x="7061" y="229146"/>
                </a:lnTo>
                <a:lnTo>
                  <a:pt x="1752" y="281406"/>
                </a:lnTo>
                <a:lnTo>
                  <a:pt x="0" y="337312"/>
                </a:lnTo>
                <a:lnTo>
                  <a:pt x="1663" y="390563"/>
                </a:lnTo>
                <a:lnTo>
                  <a:pt x="1752" y="393636"/>
                </a:lnTo>
                <a:lnTo>
                  <a:pt x="7061" y="446176"/>
                </a:lnTo>
                <a:lnTo>
                  <a:pt x="15900" y="494931"/>
                </a:lnTo>
                <a:lnTo>
                  <a:pt x="28321" y="539877"/>
                </a:lnTo>
                <a:lnTo>
                  <a:pt x="43815" y="580720"/>
                </a:lnTo>
                <a:lnTo>
                  <a:pt x="62115" y="616940"/>
                </a:lnTo>
                <a:lnTo>
                  <a:pt x="107061" y="675513"/>
                </a:lnTo>
                <a:lnTo>
                  <a:pt x="114173" y="667639"/>
                </a:lnTo>
                <a:lnTo>
                  <a:pt x="92951" y="640156"/>
                </a:lnTo>
                <a:lnTo>
                  <a:pt x="74485" y="608368"/>
                </a:lnTo>
                <a:lnTo>
                  <a:pt x="58762" y="572236"/>
                </a:lnTo>
                <a:lnTo>
                  <a:pt x="45847" y="531749"/>
                </a:lnTo>
                <a:lnTo>
                  <a:pt x="35750" y="487629"/>
                </a:lnTo>
                <a:lnTo>
                  <a:pt x="28524" y="440563"/>
                </a:lnTo>
                <a:lnTo>
                  <a:pt x="24180" y="390563"/>
                </a:lnTo>
                <a:lnTo>
                  <a:pt x="22733" y="337566"/>
                </a:lnTo>
                <a:lnTo>
                  <a:pt x="24180" y="284810"/>
                </a:lnTo>
                <a:lnTo>
                  <a:pt x="28524" y="234911"/>
                </a:lnTo>
                <a:lnTo>
                  <a:pt x="35750" y="187896"/>
                </a:lnTo>
                <a:lnTo>
                  <a:pt x="45847" y="143764"/>
                </a:lnTo>
                <a:lnTo>
                  <a:pt x="58762" y="103289"/>
                </a:lnTo>
                <a:lnTo>
                  <a:pt x="74485" y="67157"/>
                </a:lnTo>
                <a:lnTo>
                  <a:pt x="92951" y="35369"/>
                </a:lnTo>
                <a:lnTo>
                  <a:pt x="114173" y="7874"/>
                </a:lnTo>
                <a:close/>
              </a:path>
              <a:path w="695325" h="675639">
                <a:moveTo>
                  <a:pt x="573405" y="329946"/>
                </a:moveTo>
                <a:lnTo>
                  <a:pt x="122301" y="329946"/>
                </a:lnTo>
                <a:lnTo>
                  <a:pt x="122301" y="345186"/>
                </a:lnTo>
                <a:lnTo>
                  <a:pt x="573405" y="345186"/>
                </a:lnTo>
                <a:lnTo>
                  <a:pt x="573405" y="329946"/>
                </a:lnTo>
                <a:close/>
              </a:path>
              <a:path w="695325" h="675639">
                <a:moveTo>
                  <a:pt x="694817" y="337312"/>
                </a:moveTo>
                <a:lnTo>
                  <a:pt x="693153" y="284810"/>
                </a:lnTo>
                <a:lnTo>
                  <a:pt x="693051" y="281406"/>
                </a:lnTo>
                <a:lnTo>
                  <a:pt x="687768" y="229146"/>
                </a:lnTo>
                <a:lnTo>
                  <a:pt x="678954" y="180543"/>
                </a:lnTo>
                <a:lnTo>
                  <a:pt x="666623" y="135636"/>
                </a:lnTo>
                <a:lnTo>
                  <a:pt x="651040" y="94818"/>
                </a:lnTo>
                <a:lnTo>
                  <a:pt x="632726" y="58635"/>
                </a:lnTo>
                <a:lnTo>
                  <a:pt x="587883" y="0"/>
                </a:lnTo>
                <a:lnTo>
                  <a:pt x="580644" y="7874"/>
                </a:lnTo>
                <a:lnTo>
                  <a:pt x="601903" y="35369"/>
                </a:lnTo>
                <a:lnTo>
                  <a:pt x="620369" y="67157"/>
                </a:lnTo>
                <a:lnTo>
                  <a:pt x="636054" y="103289"/>
                </a:lnTo>
                <a:lnTo>
                  <a:pt x="648970" y="143764"/>
                </a:lnTo>
                <a:lnTo>
                  <a:pt x="659053" y="187896"/>
                </a:lnTo>
                <a:lnTo>
                  <a:pt x="666280" y="234911"/>
                </a:lnTo>
                <a:lnTo>
                  <a:pt x="670623" y="284810"/>
                </a:lnTo>
                <a:lnTo>
                  <a:pt x="672071" y="337312"/>
                </a:lnTo>
                <a:lnTo>
                  <a:pt x="672071" y="337566"/>
                </a:lnTo>
                <a:lnTo>
                  <a:pt x="670623" y="390563"/>
                </a:lnTo>
                <a:lnTo>
                  <a:pt x="666280" y="440563"/>
                </a:lnTo>
                <a:lnTo>
                  <a:pt x="659053" y="487629"/>
                </a:lnTo>
                <a:lnTo>
                  <a:pt x="648970" y="531749"/>
                </a:lnTo>
                <a:lnTo>
                  <a:pt x="636054" y="572236"/>
                </a:lnTo>
                <a:lnTo>
                  <a:pt x="620369" y="608368"/>
                </a:lnTo>
                <a:lnTo>
                  <a:pt x="580644" y="667639"/>
                </a:lnTo>
                <a:lnTo>
                  <a:pt x="587883" y="675513"/>
                </a:lnTo>
                <a:lnTo>
                  <a:pt x="632726" y="616940"/>
                </a:lnTo>
                <a:lnTo>
                  <a:pt x="651040" y="580720"/>
                </a:lnTo>
                <a:lnTo>
                  <a:pt x="666623" y="539877"/>
                </a:lnTo>
                <a:lnTo>
                  <a:pt x="678954" y="494931"/>
                </a:lnTo>
                <a:lnTo>
                  <a:pt x="687768" y="446176"/>
                </a:lnTo>
                <a:lnTo>
                  <a:pt x="693051" y="393636"/>
                </a:lnTo>
                <a:lnTo>
                  <a:pt x="694804" y="337566"/>
                </a:lnTo>
                <a:lnTo>
                  <a:pt x="694817" y="33731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060313" y="4056126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7E7E7E"/>
                </a:solidFill>
                <a:latin typeface="Cambria Math"/>
                <a:cs typeface="Cambria Math"/>
              </a:rPr>
              <a:t>𝑄𝐾</a:t>
            </a:r>
            <a:r>
              <a:rPr sz="1950" spc="37" baseline="27777" dirty="0">
                <a:solidFill>
                  <a:srgbClr val="7E7E7E"/>
                </a:solidFill>
                <a:latin typeface="Cambria Math"/>
                <a:cs typeface="Cambria Math"/>
              </a:rPr>
              <a:t>𝑇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18225" y="4454905"/>
            <a:ext cx="414020" cy="285115"/>
          </a:xfrm>
          <a:custGeom>
            <a:avLst/>
            <a:gdLst/>
            <a:ahLst/>
            <a:cxnLst/>
            <a:rect l="l" t="t" r="r" b="b"/>
            <a:pathLst>
              <a:path w="414020" h="285114">
                <a:moveTo>
                  <a:pt x="413639" y="0"/>
                </a:moveTo>
                <a:lnTo>
                  <a:pt x="165226" y="0"/>
                </a:lnTo>
                <a:lnTo>
                  <a:pt x="165226" y="762"/>
                </a:lnTo>
                <a:lnTo>
                  <a:pt x="143001" y="762"/>
                </a:lnTo>
                <a:lnTo>
                  <a:pt x="75184" y="254635"/>
                </a:lnTo>
                <a:lnTo>
                  <a:pt x="36575" y="168529"/>
                </a:lnTo>
                <a:lnTo>
                  <a:pt x="0" y="185166"/>
                </a:lnTo>
                <a:lnTo>
                  <a:pt x="3428" y="193548"/>
                </a:lnTo>
                <a:lnTo>
                  <a:pt x="22351" y="185166"/>
                </a:lnTo>
                <a:lnTo>
                  <a:pt x="68579" y="284607"/>
                </a:lnTo>
                <a:lnTo>
                  <a:pt x="79375" y="284607"/>
                </a:lnTo>
                <a:lnTo>
                  <a:pt x="151891" y="15494"/>
                </a:lnTo>
                <a:lnTo>
                  <a:pt x="174244" y="15494"/>
                </a:lnTo>
                <a:lnTo>
                  <a:pt x="174244" y="15240"/>
                </a:lnTo>
                <a:lnTo>
                  <a:pt x="413639" y="15240"/>
                </a:lnTo>
                <a:lnTo>
                  <a:pt x="41363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271640" y="4427982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7E7E7E"/>
                </a:solidFill>
                <a:latin typeface="Cambria Math"/>
                <a:cs typeface="Cambria Math"/>
              </a:rPr>
              <a:t>𝑑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04228" y="4536185"/>
            <a:ext cx="1270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35" dirty="0">
                <a:solidFill>
                  <a:srgbClr val="7E7E7E"/>
                </a:solidFill>
                <a:latin typeface="Cambria Math"/>
                <a:cs typeface="Cambria Math"/>
              </a:rPr>
              <a:t>𝑘</a:t>
            </a:r>
            <a:endParaRPr sz="1300">
              <a:latin typeface="Cambria Math"/>
              <a:cs typeface="Cambria Math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7175118" y="4855971"/>
          <a:ext cx="899160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8206993" y="4749926"/>
            <a:ext cx="1000760" cy="125603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0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1950" baseline="-14957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105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100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36942" y="4432808"/>
            <a:ext cx="1847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𝑉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49288" y="5286578"/>
            <a:ext cx="2076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mbria Math"/>
                <a:cs typeface="Cambria Math"/>
              </a:rPr>
              <a:t>×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92716" y="4302379"/>
            <a:ext cx="1339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  <a:latin typeface="Cambria Math"/>
                <a:cs typeface="Cambria Math"/>
              </a:rPr>
              <a:t>𝐴𝑡𝑡𝑒𝑛𝑡𝑖𝑜𝑛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0008107" y="4852289"/>
          <a:ext cx="899160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9411461" y="5286883"/>
            <a:ext cx="215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398257" y="2186177"/>
            <a:ext cx="1781810" cy="1629410"/>
          </a:xfrm>
          <a:custGeom>
            <a:avLst/>
            <a:gdLst/>
            <a:ahLst/>
            <a:cxnLst/>
            <a:rect l="l" t="t" r="r" b="b"/>
            <a:pathLst>
              <a:path w="1781809" h="1629410">
                <a:moveTo>
                  <a:pt x="0" y="1629156"/>
                </a:moveTo>
                <a:lnTo>
                  <a:pt x="1781555" y="1629156"/>
                </a:lnTo>
                <a:lnTo>
                  <a:pt x="1781555" y="0"/>
                </a:lnTo>
                <a:lnTo>
                  <a:pt x="0" y="0"/>
                </a:lnTo>
                <a:lnTo>
                  <a:pt x="0" y="1629156"/>
                </a:lnTo>
                <a:close/>
              </a:path>
            </a:pathLst>
          </a:custGeom>
          <a:ln w="38100">
            <a:solidFill>
              <a:srgbClr val="C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372345" y="2681477"/>
            <a:ext cx="1226820" cy="683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95"/>
              </a:spcBef>
            </a:pPr>
            <a:r>
              <a:rPr sz="2200" spc="-10" dirty="0">
                <a:solidFill>
                  <a:srgbClr val="4471C4"/>
                </a:solidFill>
                <a:latin typeface="Cambria Math"/>
                <a:cs typeface="Cambria Math"/>
              </a:rPr>
              <a:t>𝐴𝑡𝑡𝑒𝑛𝑡𝑖𝑜𝑛</a:t>
            </a:r>
            <a:endParaRPr sz="2200">
              <a:latin typeface="Cambria Math"/>
              <a:cs typeface="Cambria Math"/>
            </a:endParaRPr>
          </a:p>
          <a:p>
            <a:pPr marL="45720">
              <a:lnSpc>
                <a:spcPts val="2590"/>
              </a:lnSpc>
            </a:pPr>
            <a:r>
              <a:rPr sz="2200" spc="-10" dirty="0">
                <a:solidFill>
                  <a:srgbClr val="4471C4"/>
                </a:solidFill>
                <a:latin typeface="Cambria Math"/>
                <a:cs typeface="Cambria Math"/>
              </a:rPr>
              <a:t>𝐸𝑛𝑒𝑟𝑔𝑖𝑒𝑠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8611361" y="1814321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68006" y="1814321"/>
            <a:ext cx="831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6080" algn="l"/>
              </a:tabLst>
            </a:pPr>
            <a:r>
              <a:rPr sz="1800" spc="-50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r>
              <a:rPr sz="1800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1800" spc="-20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62927" y="2344673"/>
            <a:ext cx="112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22693" y="2851226"/>
            <a:ext cx="457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68414" y="3331845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9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120" dirty="0">
                <a:solidFill>
                  <a:srgbClr val="FFFFFF"/>
                </a:solidFill>
              </a:rPr>
              <a:t> </a:t>
            </a:r>
            <a:r>
              <a:rPr sz="2400" spc="-85" dirty="0">
                <a:solidFill>
                  <a:srgbClr val="FFFFFF"/>
                </a:solidFill>
              </a:rPr>
              <a:t>원리(행렬):</a:t>
            </a:r>
            <a:r>
              <a:rPr sz="2400" spc="-12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Scaled</a:t>
            </a:r>
            <a:r>
              <a:rPr sz="2400" spc="-105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Dot-</a:t>
            </a:r>
            <a:r>
              <a:rPr sz="2400" dirty="0">
                <a:solidFill>
                  <a:srgbClr val="FFFFFF"/>
                </a:solidFill>
              </a:rPr>
              <a:t>Product</a:t>
            </a:r>
            <a:r>
              <a:rPr sz="2400" spc="-135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Attention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70047" y="2555367"/>
          <a:ext cx="1556385" cy="1468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78585" y="3072129"/>
            <a:ext cx="9886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latin typeface="Cambria Math"/>
                <a:cs typeface="Cambria Math"/>
              </a:rPr>
              <a:t>𝑄𝐾</a:t>
            </a:r>
            <a:r>
              <a:rPr sz="2625" spc="104" baseline="28571" dirty="0">
                <a:latin typeface="Cambria Math"/>
                <a:cs typeface="Cambria Math"/>
              </a:rPr>
              <a:t>𝑇</a:t>
            </a:r>
            <a:r>
              <a:rPr sz="2625" spc="637" baseline="28571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6396" y="2925521"/>
            <a:ext cx="1226820" cy="683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95"/>
              </a:lnSpc>
              <a:spcBef>
                <a:spcPts val="95"/>
              </a:spcBef>
            </a:pPr>
            <a:r>
              <a:rPr sz="2200" spc="-10" dirty="0">
                <a:solidFill>
                  <a:srgbClr val="4471C4"/>
                </a:solidFill>
                <a:latin typeface="Cambria Math"/>
                <a:cs typeface="Cambria Math"/>
              </a:rPr>
              <a:t>𝐴𝑡𝑡𝑒𝑛𝑡𝑖𝑜𝑛</a:t>
            </a:r>
            <a:endParaRPr sz="2200">
              <a:latin typeface="Cambria Math"/>
              <a:cs typeface="Cambria Math"/>
            </a:endParaRPr>
          </a:p>
          <a:p>
            <a:pPr marL="45720">
              <a:lnSpc>
                <a:spcPts val="2595"/>
              </a:lnSpc>
            </a:pPr>
            <a:r>
              <a:rPr sz="2200" spc="-10" dirty="0">
                <a:solidFill>
                  <a:srgbClr val="4471C4"/>
                </a:solidFill>
                <a:latin typeface="Cambria Math"/>
                <a:cs typeface="Cambria Math"/>
              </a:rPr>
              <a:t>𝐸𝑛𝑒𝑟𝑔𝑖𝑒𝑠</a:t>
            </a:r>
            <a:endParaRPr sz="2200">
              <a:latin typeface="Cambria Math"/>
              <a:cs typeface="Cambria Math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155051" y="2555367"/>
          <a:ext cx="1558289" cy="1468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21893" y="1451229"/>
            <a:ext cx="9057640" cy="1069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sz="2200" b="1" spc="-225" dirty="0">
                <a:latin typeface="Malgun Gothic"/>
                <a:cs typeface="Malgun Gothic"/>
              </a:rPr>
              <a:t>마스크</a:t>
            </a:r>
            <a:r>
              <a:rPr sz="2200" b="1" spc="-204" dirty="0">
                <a:latin typeface="Malgun Gothic"/>
                <a:cs typeface="Malgun Gothic"/>
              </a:rPr>
              <a:t> </a:t>
            </a:r>
            <a:r>
              <a:rPr sz="2200" b="1" spc="-75" dirty="0">
                <a:latin typeface="Malgun Gothic"/>
                <a:cs typeface="Malgun Gothic"/>
              </a:rPr>
              <a:t>행렬(mask</a:t>
            </a:r>
            <a:r>
              <a:rPr sz="2200" b="1" spc="-204" dirty="0">
                <a:latin typeface="Malgun Gothic"/>
                <a:cs typeface="Malgun Gothic"/>
              </a:rPr>
              <a:t> </a:t>
            </a:r>
            <a:r>
              <a:rPr sz="2200" b="1" spc="-55" dirty="0">
                <a:latin typeface="Malgun Gothic"/>
                <a:cs typeface="Malgun Gothic"/>
              </a:rPr>
              <a:t>matrix)</a:t>
            </a:r>
            <a:r>
              <a:rPr sz="2200" spc="-55" dirty="0">
                <a:latin typeface="Malgun Gothic"/>
                <a:cs typeface="Malgun Gothic"/>
              </a:rPr>
              <a:t>를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이용해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특정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단어는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무시할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수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있도록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0" dirty="0">
                <a:latin typeface="Malgun Gothic"/>
                <a:cs typeface="Malgun Gothic"/>
              </a:rPr>
              <a:t>합니다.</a:t>
            </a:r>
            <a:endParaRPr sz="2200">
              <a:latin typeface="Malgun Gothic"/>
              <a:cs typeface="Malgun Gothic"/>
            </a:endParaRPr>
          </a:p>
          <a:p>
            <a:pPr marL="2738755">
              <a:lnSpc>
                <a:spcPct val="100000"/>
              </a:lnSpc>
              <a:spcBef>
                <a:spcPts val="3180"/>
              </a:spcBef>
              <a:tabLst>
                <a:tab pos="3041015" algn="l"/>
                <a:tab pos="7724140" algn="l"/>
                <a:tab pos="8026400" algn="l"/>
              </a:tabLst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r>
              <a:rPr sz="2000" dirty="0">
                <a:solidFill>
                  <a:srgbClr val="7E7E7E"/>
                </a:solidFill>
                <a:latin typeface="Cambria Math"/>
                <a:cs typeface="Cambria Math"/>
              </a:rPr>
              <a:t>	𝑙𝑜𝑣𝑒</a:t>
            </a:r>
            <a:r>
              <a:rPr sz="2000" spc="430" dirty="0">
                <a:solidFill>
                  <a:srgbClr val="7E7E7E"/>
                </a:solidFill>
                <a:latin typeface="Cambria Math"/>
                <a:cs typeface="Cambria Math"/>
              </a:rPr>
              <a:t> </a:t>
            </a:r>
            <a:r>
              <a:rPr sz="3000" spc="-37" baseline="1388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r>
              <a:rPr sz="3000" baseline="1388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r>
              <a:rPr sz="2000" dirty="0">
                <a:solidFill>
                  <a:srgbClr val="7E7E7E"/>
                </a:solidFill>
                <a:latin typeface="Cambria Math"/>
                <a:cs typeface="Cambria Math"/>
              </a:rPr>
              <a:t>	𝑙𝑜𝑣𝑒</a:t>
            </a:r>
            <a:r>
              <a:rPr sz="2000" spc="430" dirty="0">
                <a:solidFill>
                  <a:srgbClr val="7E7E7E"/>
                </a:solidFill>
                <a:latin typeface="Cambria Math"/>
                <a:cs typeface="Cambria Math"/>
              </a:rPr>
              <a:t> </a:t>
            </a:r>
            <a:r>
              <a:rPr sz="3000" spc="-37" baseline="1388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3000" baseline="1388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41523" y="2507970"/>
            <a:ext cx="5488305" cy="92583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245"/>
              </a:spcBef>
              <a:tabLst>
                <a:tab pos="5378450" algn="l"/>
              </a:tabLst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r>
              <a:rPr sz="2000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spc="-20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9642" y="2925521"/>
            <a:ext cx="897255" cy="683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>
              <a:lnSpc>
                <a:spcPts val="2595"/>
              </a:lnSpc>
              <a:spcBef>
                <a:spcPts val="95"/>
              </a:spcBef>
            </a:pPr>
            <a:r>
              <a:rPr sz="2200" spc="-20" dirty="0">
                <a:solidFill>
                  <a:srgbClr val="4471C4"/>
                </a:solidFill>
                <a:latin typeface="Cambria Math"/>
                <a:cs typeface="Cambria Math"/>
              </a:rPr>
              <a:t>𝑀𝑎𝑠𝑘</a:t>
            </a:r>
            <a:endParaRPr sz="2200">
              <a:latin typeface="Cambria Math"/>
              <a:cs typeface="Cambria Math"/>
            </a:endParaRPr>
          </a:p>
          <a:p>
            <a:pPr marL="12700">
              <a:lnSpc>
                <a:spcPts val="2595"/>
              </a:lnSpc>
            </a:pPr>
            <a:r>
              <a:rPr sz="2200" spc="-10" dirty="0">
                <a:solidFill>
                  <a:srgbClr val="4471C4"/>
                </a:solidFill>
                <a:latin typeface="Cambria Math"/>
                <a:cs typeface="Cambria Math"/>
              </a:rPr>
              <a:t>𝑀𝑎𝑡𝑟𝑖𝑥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27163" y="3102991"/>
            <a:ext cx="506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14350" y="3125914"/>
            <a:ext cx="420370" cy="422275"/>
            <a:chOff x="6614350" y="3125914"/>
            <a:chExt cx="420370" cy="422275"/>
          </a:xfrm>
        </p:grpSpPr>
        <p:sp>
          <p:nvSpPr>
            <p:cNvPr id="13" name="object 13"/>
            <p:cNvSpPr/>
            <p:nvPr/>
          </p:nvSpPr>
          <p:spPr>
            <a:xfrm>
              <a:off x="6628638" y="3140201"/>
              <a:ext cx="391795" cy="393700"/>
            </a:xfrm>
            <a:custGeom>
              <a:avLst/>
              <a:gdLst/>
              <a:ahLst/>
              <a:cxnLst/>
              <a:rect l="l" t="t" r="r" b="b"/>
              <a:pathLst>
                <a:path w="391795" h="393700">
                  <a:moveTo>
                    <a:pt x="195833" y="0"/>
                  </a:moveTo>
                  <a:lnTo>
                    <a:pt x="150915" y="5191"/>
                  </a:lnTo>
                  <a:lnTo>
                    <a:pt x="109690" y="19980"/>
                  </a:lnTo>
                  <a:lnTo>
                    <a:pt x="73329" y="43187"/>
                  </a:lnTo>
                  <a:lnTo>
                    <a:pt x="43007" y="73631"/>
                  </a:lnTo>
                  <a:lnTo>
                    <a:pt x="19896" y="110134"/>
                  </a:lnTo>
                  <a:lnTo>
                    <a:pt x="5169" y="151515"/>
                  </a:lnTo>
                  <a:lnTo>
                    <a:pt x="0" y="196596"/>
                  </a:lnTo>
                  <a:lnTo>
                    <a:pt x="5169" y="241676"/>
                  </a:lnTo>
                  <a:lnTo>
                    <a:pt x="19896" y="283057"/>
                  </a:lnTo>
                  <a:lnTo>
                    <a:pt x="43007" y="319560"/>
                  </a:lnTo>
                  <a:lnTo>
                    <a:pt x="73329" y="350004"/>
                  </a:lnTo>
                  <a:lnTo>
                    <a:pt x="109690" y="373211"/>
                  </a:lnTo>
                  <a:lnTo>
                    <a:pt x="150915" y="388000"/>
                  </a:lnTo>
                  <a:lnTo>
                    <a:pt x="195833" y="393192"/>
                  </a:lnTo>
                  <a:lnTo>
                    <a:pt x="240752" y="388000"/>
                  </a:lnTo>
                  <a:lnTo>
                    <a:pt x="281977" y="373211"/>
                  </a:lnTo>
                  <a:lnTo>
                    <a:pt x="318338" y="350004"/>
                  </a:lnTo>
                  <a:lnTo>
                    <a:pt x="348660" y="319560"/>
                  </a:lnTo>
                  <a:lnTo>
                    <a:pt x="371771" y="283057"/>
                  </a:lnTo>
                  <a:lnTo>
                    <a:pt x="386498" y="241676"/>
                  </a:lnTo>
                  <a:lnTo>
                    <a:pt x="391667" y="196596"/>
                  </a:lnTo>
                  <a:lnTo>
                    <a:pt x="386498" y="151515"/>
                  </a:lnTo>
                  <a:lnTo>
                    <a:pt x="371771" y="110134"/>
                  </a:lnTo>
                  <a:lnTo>
                    <a:pt x="348660" y="73631"/>
                  </a:lnTo>
                  <a:lnTo>
                    <a:pt x="318338" y="43187"/>
                  </a:lnTo>
                  <a:lnTo>
                    <a:pt x="281977" y="19980"/>
                  </a:lnTo>
                  <a:lnTo>
                    <a:pt x="240752" y="5191"/>
                  </a:lnTo>
                  <a:lnTo>
                    <a:pt x="19583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28638" y="3140201"/>
              <a:ext cx="391795" cy="393700"/>
            </a:xfrm>
            <a:custGeom>
              <a:avLst/>
              <a:gdLst/>
              <a:ahLst/>
              <a:cxnLst/>
              <a:rect l="l" t="t" r="r" b="b"/>
              <a:pathLst>
                <a:path w="391795" h="393700">
                  <a:moveTo>
                    <a:pt x="0" y="196596"/>
                  </a:moveTo>
                  <a:lnTo>
                    <a:pt x="5169" y="151515"/>
                  </a:lnTo>
                  <a:lnTo>
                    <a:pt x="19896" y="110134"/>
                  </a:lnTo>
                  <a:lnTo>
                    <a:pt x="43007" y="73631"/>
                  </a:lnTo>
                  <a:lnTo>
                    <a:pt x="73329" y="43187"/>
                  </a:lnTo>
                  <a:lnTo>
                    <a:pt x="109690" y="19980"/>
                  </a:lnTo>
                  <a:lnTo>
                    <a:pt x="150915" y="5191"/>
                  </a:lnTo>
                  <a:lnTo>
                    <a:pt x="195833" y="0"/>
                  </a:lnTo>
                  <a:lnTo>
                    <a:pt x="240752" y="5191"/>
                  </a:lnTo>
                  <a:lnTo>
                    <a:pt x="281977" y="19980"/>
                  </a:lnTo>
                  <a:lnTo>
                    <a:pt x="318338" y="43187"/>
                  </a:lnTo>
                  <a:lnTo>
                    <a:pt x="348660" y="73631"/>
                  </a:lnTo>
                  <a:lnTo>
                    <a:pt x="371771" y="110134"/>
                  </a:lnTo>
                  <a:lnTo>
                    <a:pt x="386498" y="151515"/>
                  </a:lnTo>
                  <a:lnTo>
                    <a:pt x="391667" y="196596"/>
                  </a:lnTo>
                  <a:lnTo>
                    <a:pt x="386498" y="241676"/>
                  </a:lnTo>
                  <a:lnTo>
                    <a:pt x="371771" y="283057"/>
                  </a:lnTo>
                  <a:lnTo>
                    <a:pt x="348660" y="319560"/>
                  </a:lnTo>
                  <a:lnTo>
                    <a:pt x="318338" y="350004"/>
                  </a:lnTo>
                  <a:lnTo>
                    <a:pt x="281977" y="373211"/>
                  </a:lnTo>
                  <a:lnTo>
                    <a:pt x="240752" y="388000"/>
                  </a:lnTo>
                  <a:lnTo>
                    <a:pt x="195833" y="393192"/>
                  </a:lnTo>
                  <a:lnTo>
                    <a:pt x="150915" y="388000"/>
                  </a:lnTo>
                  <a:lnTo>
                    <a:pt x="109690" y="373211"/>
                  </a:lnTo>
                  <a:lnTo>
                    <a:pt x="73329" y="350004"/>
                  </a:lnTo>
                  <a:lnTo>
                    <a:pt x="43007" y="319560"/>
                  </a:lnTo>
                  <a:lnTo>
                    <a:pt x="19896" y="283057"/>
                  </a:lnTo>
                  <a:lnTo>
                    <a:pt x="5169" y="241676"/>
                  </a:lnTo>
                  <a:lnTo>
                    <a:pt x="0" y="196596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757161" y="3148330"/>
            <a:ext cx="148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mbria Math"/>
                <a:cs typeface="Cambria Math"/>
              </a:rPr>
              <a:t>∗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21893" y="3620261"/>
            <a:ext cx="10527030" cy="131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914">
              <a:lnSpc>
                <a:spcPct val="100000"/>
              </a:lnSpc>
              <a:spcBef>
                <a:spcPts val="100"/>
              </a:spcBef>
              <a:tabLst>
                <a:tab pos="6972300" algn="l"/>
              </a:tabLst>
            </a:pPr>
            <a:r>
              <a:rPr sz="2000" spc="-25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r>
              <a:rPr sz="2000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2000" spc="-25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2000">
              <a:latin typeface="Cambria Math"/>
              <a:cs typeface="Cambria Math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200" spc="-225" dirty="0">
                <a:latin typeface="Malgun Gothic"/>
                <a:cs typeface="Malgun Gothic"/>
              </a:rPr>
              <a:t>마스크</a:t>
            </a:r>
            <a:r>
              <a:rPr sz="2200" spc="-22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값으로</a:t>
            </a:r>
            <a:r>
              <a:rPr sz="2200" spc="-22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음수</a:t>
            </a:r>
            <a:r>
              <a:rPr sz="2200" b="1" spc="-22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무한</a:t>
            </a:r>
            <a:r>
              <a:rPr sz="2200" spc="-225" dirty="0">
                <a:latin typeface="Malgun Gothic"/>
                <a:cs typeface="Malgun Gothic"/>
              </a:rPr>
              <a:t>의</a:t>
            </a:r>
            <a:r>
              <a:rPr sz="2200" spc="-21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값을</a:t>
            </a:r>
            <a:r>
              <a:rPr sz="2200" spc="-22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넣어</a:t>
            </a:r>
            <a:r>
              <a:rPr sz="2200" spc="-215" dirty="0">
                <a:latin typeface="Malgun Gothic"/>
                <a:cs typeface="Malgun Gothic"/>
              </a:rPr>
              <a:t> </a:t>
            </a:r>
            <a:r>
              <a:rPr sz="2200" dirty="0">
                <a:latin typeface="Cambria Math"/>
                <a:cs typeface="Cambria Math"/>
              </a:rPr>
              <a:t>𝑠𝑜𝑓𝑡𝑚𝑎𝑥</a:t>
            </a:r>
            <a:r>
              <a:rPr sz="2200" spc="170" dirty="0">
                <a:latin typeface="Cambria Math"/>
                <a:cs typeface="Cambria Math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함수의</a:t>
            </a:r>
            <a:r>
              <a:rPr sz="2200" spc="-22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출력이</a:t>
            </a:r>
            <a:r>
              <a:rPr sz="2200" spc="-220" dirty="0">
                <a:latin typeface="Malgun Gothic"/>
                <a:cs typeface="Malgun Gothic"/>
              </a:rPr>
              <a:t> </a:t>
            </a:r>
            <a:r>
              <a:rPr sz="2200" spc="-30" dirty="0">
                <a:latin typeface="Malgun Gothic"/>
                <a:cs typeface="Malgun Gothic"/>
              </a:rPr>
              <a:t>0%에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가까워지도록</a:t>
            </a:r>
            <a:r>
              <a:rPr sz="2200" spc="-229" dirty="0">
                <a:latin typeface="Malgun Gothic"/>
                <a:cs typeface="Malgun Gothic"/>
              </a:rPr>
              <a:t> </a:t>
            </a:r>
            <a:r>
              <a:rPr sz="2200" spc="-20" dirty="0">
                <a:latin typeface="Malgun Gothic"/>
                <a:cs typeface="Malgun Gothic"/>
              </a:rPr>
              <a:t>합니다.</a:t>
            </a:r>
            <a:endParaRPr sz="2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8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204" dirty="0">
                <a:solidFill>
                  <a:srgbClr val="FFFFFF"/>
                </a:solidFill>
              </a:rPr>
              <a:t> </a:t>
            </a:r>
            <a:r>
              <a:rPr sz="2400" spc="-40" dirty="0">
                <a:solidFill>
                  <a:srgbClr val="FFFFFF"/>
                </a:solidFill>
              </a:rPr>
              <a:t>원리:</a:t>
            </a:r>
            <a:r>
              <a:rPr sz="2400" spc="-200" dirty="0">
                <a:solidFill>
                  <a:srgbClr val="FFFFFF"/>
                </a:solidFill>
              </a:rPr>
              <a:t> </a:t>
            </a:r>
            <a:r>
              <a:rPr sz="2400" spc="-25" dirty="0">
                <a:solidFill>
                  <a:srgbClr val="FFFFFF"/>
                </a:solidFill>
              </a:rPr>
              <a:t>Multi-</a:t>
            </a:r>
            <a:r>
              <a:rPr sz="2400" spc="-20" dirty="0">
                <a:solidFill>
                  <a:srgbClr val="FFFFFF"/>
                </a:solidFill>
              </a:rPr>
              <a:t>Head</a:t>
            </a:r>
            <a:r>
              <a:rPr sz="2400" spc="-195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Attention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4035" y="1546986"/>
            <a:ext cx="1153795" cy="306705"/>
          </a:xfrm>
          <a:custGeom>
            <a:avLst/>
            <a:gdLst/>
            <a:ahLst/>
            <a:cxnLst/>
            <a:rect l="l" t="t" r="r" b="b"/>
            <a:pathLst>
              <a:path w="1153795" h="306705">
                <a:moveTo>
                  <a:pt x="1055877" y="0"/>
                </a:moveTo>
                <a:lnTo>
                  <a:pt x="1051433" y="12446"/>
                </a:lnTo>
                <a:lnTo>
                  <a:pt x="1069222" y="20115"/>
                </a:lnTo>
                <a:lnTo>
                  <a:pt x="1084500" y="30749"/>
                </a:lnTo>
                <a:lnTo>
                  <a:pt x="1115421" y="80129"/>
                </a:lnTo>
                <a:lnTo>
                  <a:pt x="1124407" y="125087"/>
                </a:lnTo>
                <a:lnTo>
                  <a:pt x="1125601" y="151637"/>
                </a:lnTo>
                <a:lnTo>
                  <a:pt x="1124459" y="178613"/>
                </a:lnTo>
                <a:lnTo>
                  <a:pt x="1115367" y="225182"/>
                </a:lnTo>
                <a:lnTo>
                  <a:pt x="1097178" y="261588"/>
                </a:lnTo>
                <a:lnTo>
                  <a:pt x="1051940" y="293877"/>
                </a:lnTo>
                <a:lnTo>
                  <a:pt x="1055877" y="306324"/>
                </a:lnTo>
                <a:lnTo>
                  <a:pt x="1097613" y="286718"/>
                </a:lnTo>
                <a:lnTo>
                  <a:pt x="1128394" y="252729"/>
                </a:lnTo>
                <a:lnTo>
                  <a:pt x="1147254" y="207327"/>
                </a:lnTo>
                <a:lnTo>
                  <a:pt x="1153540" y="153162"/>
                </a:lnTo>
                <a:lnTo>
                  <a:pt x="1151988" y="125468"/>
                </a:lnTo>
                <a:lnTo>
                  <a:pt x="1151967" y="125087"/>
                </a:lnTo>
                <a:lnTo>
                  <a:pt x="1139342" y="75366"/>
                </a:lnTo>
                <a:lnTo>
                  <a:pt x="1114242" y="34861"/>
                </a:lnTo>
                <a:lnTo>
                  <a:pt x="1078047" y="8000"/>
                </a:lnTo>
                <a:lnTo>
                  <a:pt x="1055877" y="0"/>
                </a:lnTo>
                <a:close/>
              </a:path>
              <a:path w="1153795" h="306705">
                <a:moveTo>
                  <a:pt x="97662" y="0"/>
                </a:moveTo>
                <a:lnTo>
                  <a:pt x="56038" y="19621"/>
                </a:lnTo>
                <a:lnTo>
                  <a:pt x="25272" y="53721"/>
                </a:lnTo>
                <a:lnTo>
                  <a:pt x="6302" y="99155"/>
                </a:lnTo>
                <a:lnTo>
                  <a:pt x="85" y="151637"/>
                </a:lnTo>
                <a:lnTo>
                  <a:pt x="0" y="153162"/>
                </a:lnTo>
                <a:lnTo>
                  <a:pt x="1571" y="181328"/>
                </a:lnTo>
                <a:lnTo>
                  <a:pt x="14144" y="231136"/>
                </a:lnTo>
                <a:lnTo>
                  <a:pt x="39119" y="271516"/>
                </a:lnTo>
                <a:lnTo>
                  <a:pt x="75402" y="298324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8004" y="153162"/>
                </a:lnTo>
                <a:lnTo>
                  <a:pt x="27939" y="151637"/>
                </a:lnTo>
                <a:lnTo>
                  <a:pt x="32496" y="101631"/>
                </a:lnTo>
                <a:lnTo>
                  <a:pt x="46100" y="60960"/>
                </a:lnTo>
                <a:lnTo>
                  <a:pt x="84337" y="20115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0179" y="1546986"/>
            <a:ext cx="2541905" cy="306705"/>
          </a:xfrm>
          <a:custGeom>
            <a:avLst/>
            <a:gdLst/>
            <a:ahLst/>
            <a:cxnLst/>
            <a:rect l="l" t="t" r="r" b="b"/>
            <a:pathLst>
              <a:path w="2541904" h="306705">
                <a:moveTo>
                  <a:pt x="2444242" y="0"/>
                </a:moveTo>
                <a:lnTo>
                  <a:pt x="2439797" y="12446"/>
                </a:lnTo>
                <a:lnTo>
                  <a:pt x="2457586" y="20115"/>
                </a:lnTo>
                <a:lnTo>
                  <a:pt x="2472864" y="30749"/>
                </a:lnTo>
                <a:lnTo>
                  <a:pt x="2503785" y="80129"/>
                </a:lnTo>
                <a:lnTo>
                  <a:pt x="2512771" y="125087"/>
                </a:lnTo>
                <a:lnTo>
                  <a:pt x="2513965" y="151637"/>
                </a:lnTo>
                <a:lnTo>
                  <a:pt x="2512823" y="178613"/>
                </a:lnTo>
                <a:lnTo>
                  <a:pt x="2503731" y="225182"/>
                </a:lnTo>
                <a:lnTo>
                  <a:pt x="2485542" y="261588"/>
                </a:lnTo>
                <a:lnTo>
                  <a:pt x="2440304" y="293877"/>
                </a:lnTo>
                <a:lnTo>
                  <a:pt x="2444242" y="306324"/>
                </a:lnTo>
                <a:lnTo>
                  <a:pt x="2485977" y="286718"/>
                </a:lnTo>
                <a:lnTo>
                  <a:pt x="2516759" y="252729"/>
                </a:lnTo>
                <a:lnTo>
                  <a:pt x="2535618" y="207327"/>
                </a:lnTo>
                <a:lnTo>
                  <a:pt x="2541904" y="153162"/>
                </a:lnTo>
                <a:lnTo>
                  <a:pt x="2540352" y="125468"/>
                </a:lnTo>
                <a:lnTo>
                  <a:pt x="2540331" y="125087"/>
                </a:lnTo>
                <a:lnTo>
                  <a:pt x="2527706" y="75366"/>
                </a:lnTo>
                <a:lnTo>
                  <a:pt x="2502606" y="34861"/>
                </a:lnTo>
                <a:lnTo>
                  <a:pt x="2466411" y="8000"/>
                </a:lnTo>
                <a:lnTo>
                  <a:pt x="2444242" y="0"/>
                </a:lnTo>
                <a:close/>
              </a:path>
              <a:path w="2541904" h="306705">
                <a:moveTo>
                  <a:pt x="97662" y="0"/>
                </a:moveTo>
                <a:lnTo>
                  <a:pt x="56038" y="19621"/>
                </a:lnTo>
                <a:lnTo>
                  <a:pt x="25273" y="53721"/>
                </a:lnTo>
                <a:lnTo>
                  <a:pt x="6302" y="99155"/>
                </a:lnTo>
                <a:lnTo>
                  <a:pt x="85" y="151637"/>
                </a:lnTo>
                <a:lnTo>
                  <a:pt x="0" y="153162"/>
                </a:lnTo>
                <a:lnTo>
                  <a:pt x="6286" y="207327"/>
                </a:lnTo>
                <a:lnTo>
                  <a:pt x="25146" y="252729"/>
                </a:lnTo>
                <a:lnTo>
                  <a:pt x="55879" y="286718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8004" y="153162"/>
                </a:lnTo>
                <a:lnTo>
                  <a:pt x="27940" y="151637"/>
                </a:lnTo>
                <a:lnTo>
                  <a:pt x="32496" y="101631"/>
                </a:lnTo>
                <a:lnTo>
                  <a:pt x="46100" y="60960"/>
                </a:lnTo>
                <a:lnTo>
                  <a:pt x="84337" y="20115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3880" y="1450975"/>
            <a:ext cx="71526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80365" algn="l"/>
                <a:tab pos="2118360" algn="l"/>
                <a:tab pos="3284220" algn="l"/>
                <a:tab pos="4794885" algn="l"/>
              </a:tabLst>
            </a:pPr>
            <a:r>
              <a:rPr sz="2600" spc="-10" dirty="0">
                <a:latin typeface="Cambria Math"/>
                <a:cs typeface="Cambria Math"/>
              </a:rPr>
              <a:t>𝑀𝑢𝑙𝑡𝑖𝐻𝑒𝑎𝑑</a:t>
            </a:r>
            <a:r>
              <a:rPr sz="2600" dirty="0">
                <a:latin typeface="Cambria Math"/>
                <a:cs typeface="Cambria Math"/>
              </a:rPr>
              <a:t>	𝑄,</a:t>
            </a:r>
            <a:r>
              <a:rPr sz="2600" spc="-8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𝐾,</a:t>
            </a:r>
            <a:r>
              <a:rPr sz="2600" spc="-80" dirty="0">
                <a:latin typeface="Cambria Math"/>
                <a:cs typeface="Cambria Math"/>
              </a:rPr>
              <a:t> </a:t>
            </a:r>
            <a:r>
              <a:rPr sz="2600" spc="-50" dirty="0">
                <a:latin typeface="Cambria Math"/>
                <a:cs typeface="Cambria Math"/>
              </a:rPr>
              <a:t>𝑉</a:t>
            </a:r>
            <a:r>
              <a:rPr sz="2600" dirty="0">
                <a:latin typeface="Cambria Math"/>
                <a:cs typeface="Cambria Math"/>
              </a:rPr>
              <a:t>	=</a:t>
            </a:r>
            <a:r>
              <a:rPr sz="2600" spc="120" dirty="0">
                <a:latin typeface="Cambria Math"/>
                <a:cs typeface="Cambria Math"/>
              </a:rPr>
              <a:t> </a:t>
            </a:r>
            <a:r>
              <a:rPr sz="2600" spc="-10" dirty="0">
                <a:latin typeface="Cambria Math"/>
                <a:cs typeface="Cambria Math"/>
              </a:rPr>
              <a:t>𝐶𝑜𝑛𝑐𝑎𝑡</a:t>
            </a:r>
            <a:r>
              <a:rPr sz="2600" dirty="0">
                <a:latin typeface="Cambria Math"/>
                <a:cs typeface="Cambria Math"/>
              </a:rPr>
              <a:t>	ℎ𝑒𝑎𝑑</a:t>
            </a:r>
            <a:r>
              <a:rPr sz="2850" baseline="-16081" dirty="0">
                <a:latin typeface="Cambria Math"/>
                <a:cs typeface="Cambria Math"/>
              </a:rPr>
              <a:t>1</a:t>
            </a:r>
            <a:r>
              <a:rPr sz="2600" dirty="0">
                <a:latin typeface="Cambria Math"/>
                <a:cs typeface="Cambria Math"/>
              </a:rPr>
              <a:t>,</a:t>
            </a:r>
            <a:r>
              <a:rPr sz="2600" spc="-10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…</a:t>
            </a:r>
            <a:r>
              <a:rPr sz="2600" spc="-11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,</a:t>
            </a:r>
            <a:r>
              <a:rPr sz="2600" spc="-100" dirty="0">
                <a:latin typeface="Cambria Math"/>
                <a:cs typeface="Cambria Math"/>
              </a:rPr>
              <a:t> </a:t>
            </a:r>
            <a:r>
              <a:rPr sz="2600" spc="-10" dirty="0">
                <a:latin typeface="Cambria Math"/>
                <a:cs typeface="Cambria Math"/>
              </a:rPr>
              <a:t>ℎ𝑒𝑎𝑑</a:t>
            </a:r>
            <a:r>
              <a:rPr sz="2850" spc="-15" baseline="-16081" dirty="0">
                <a:latin typeface="Cambria Math"/>
                <a:cs typeface="Cambria Math"/>
              </a:rPr>
              <a:t>ℎ</a:t>
            </a:r>
            <a:endParaRPr sz="2850" baseline="-16081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54746" y="1330578"/>
            <a:ext cx="807720" cy="1022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5"/>
              </a:spcBef>
            </a:pPr>
            <a:r>
              <a:rPr sz="3900" spc="75" baseline="-20299" dirty="0">
                <a:latin typeface="Cambria Math"/>
                <a:cs typeface="Cambria Math"/>
              </a:rPr>
              <a:t>𝑊</a:t>
            </a:r>
            <a:r>
              <a:rPr sz="1900" spc="50" dirty="0">
                <a:latin typeface="Cambria Math"/>
                <a:cs typeface="Cambria Math"/>
              </a:rPr>
              <a:t>𝑂</a:t>
            </a:r>
            <a:endParaRPr sz="19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080"/>
              </a:spcBef>
            </a:pPr>
            <a:r>
              <a:rPr sz="2200" spc="-10" dirty="0">
                <a:solidFill>
                  <a:srgbClr val="C00000"/>
                </a:solidFill>
                <a:latin typeface="Cambria Math"/>
                <a:cs typeface="Cambria Math"/>
              </a:rPr>
              <a:t>ℎ𝑒𝑎𝑑</a:t>
            </a:r>
            <a:r>
              <a:rPr sz="2400" spc="-15" baseline="-15625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endParaRPr sz="2400" baseline="-15625">
              <a:latin typeface="Cambria Math"/>
              <a:cs typeface="Cambria Math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80413" y="3337940"/>
          <a:ext cx="1798319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90168" y="3230854"/>
            <a:ext cx="465455" cy="124904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145"/>
              </a:spcBef>
            </a:pPr>
            <a:r>
              <a:rPr sz="1800" b="1" spc="-50" dirty="0">
                <a:latin typeface="Malgun Gothic"/>
                <a:cs typeface="Malgun Gothic"/>
              </a:rPr>
              <a:t>I</a:t>
            </a:r>
            <a:endParaRPr sz="18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sz="1800" b="1" spc="-20" dirty="0">
                <a:latin typeface="Malgun Gothic"/>
                <a:cs typeface="Malgun Gothic"/>
              </a:rPr>
              <a:t>love</a:t>
            </a:r>
            <a:endParaRPr sz="18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1800" b="1" spc="-25" dirty="0">
                <a:latin typeface="Malgun Gothic"/>
                <a:cs typeface="Malgun Gothic"/>
              </a:rPr>
              <a:t>you</a:t>
            </a:r>
            <a:endParaRPr sz="1800">
              <a:latin typeface="Malgun Gothic"/>
              <a:cs typeface="Malgun Gothic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350128" y="2486786"/>
          <a:ext cx="699770" cy="95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137402" y="2363469"/>
            <a:ext cx="1053465" cy="107569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1950" baseline="-14957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58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1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950" baseline="-14957">
              <a:latin typeface="Cambria Math"/>
              <a:cs typeface="Cambria Math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430134" y="2478404"/>
          <a:ext cx="699770" cy="95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893946" y="2798826"/>
            <a:ext cx="1010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 Math"/>
                <a:cs typeface="Cambria Math"/>
              </a:rPr>
              <a:t>𝐴𝑡𝑡𝑒𝑛𝑡𝑖𝑜𝑛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61965" y="2285238"/>
            <a:ext cx="231140" cy="1386840"/>
          </a:xfrm>
          <a:custGeom>
            <a:avLst/>
            <a:gdLst/>
            <a:ahLst/>
            <a:cxnLst/>
            <a:rect l="l" t="t" r="r" b="b"/>
            <a:pathLst>
              <a:path w="231139" h="1386839">
                <a:moveTo>
                  <a:pt x="231139" y="1386839"/>
                </a:moveTo>
                <a:lnTo>
                  <a:pt x="184562" y="1382143"/>
                </a:lnTo>
                <a:lnTo>
                  <a:pt x="141178" y="1368673"/>
                </a:lnTo>
                <a:lnTo>
                  <a:pt x="101916" y="1347359"/>
                </a:lnTo>
                <a:lnTo>
                  <a:pt x="67706" y="1319133"/>
                </a:lnTo>
                <a:lnTo>
                  <a:pt x="39480" y="1284923"/>
                </a:lnTo>
                <a:lnTo>
                  <a:pt x="18166" y="1245661"/>
                </a:lnTo>
                <a:lnTo>
                  <a:pt x="4696" y="1202277"/>
                </a:lnTo>
                <a:lnTo>
                  <a:pt x="0" y="1155700"/>
                </a:lnTo>
                <a:lnTo>
                  <a:pt x="0" y="231139"/>
                </a:lnTo>
                <a:lnTo>
                  <a:pt x="4696" y="184562"/>
                </a:lnTo>
                <a:lnTo>
                  <a:pt x="18166" y="141178"/>
                </a:lnTo>
                <a:lnTo>
                  <a:pt x="39480" y="101916"/>
                </a:lnTo>
                <a:lnTo>
                  <a:pt x="67706" y="67706"/>
                </a:lnTo>
                <a:lnTo>
                  <a:pt x="101916" y="39480"/>
                </a:lnTo>
                <a:lnTo>
                  <a:pt x="141178" y="18166"/>
                </a:lnTo>
                <a:lnTo>
                  <a:pt x="184562" y="4696"/>
                </a:lnTo>
                <a:lnTo>
                  <a:pt x="231139" y="0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33506" y="2285238"/>
            <a:ext cx="231140" cy="1386840"/>
          </a:xfrm>
          <a:custGeom>
            <a:avLst/>
            <a:gdLst/>
            <a:ahLst/>
            <a:cxnLst/>
            <a:rect l="l" t="t" r="r" b="b"/>
            <a:pathLst>
              <a:path w="231140" h="1386839">
                <a:moveTo>
                  <a:pt x="0" y="0"/>
                </a:moveTo>
                <a:lnTo>
                  <a:pt x="46577" y="4696"/>
                </a:lnTo>
                <a:lnTo>
                  <a:pt x="89961" y="18166"/>
                </a:lnTo>
                <a:lnTo>
                  <a:pt x="129223" y="39480"/>
                </a:lnTo>
                <a:lnTo>
                  <a:pt x="163433" y="67706"/>
                </a:lnTo>
                <a:lnTo>
                  <a:pt x="191659" y="101916"/>
                </a:lnTo>
                <a:lnTo>
                  <a:pt x="212973" y="141178"/>
                </a:lnTo>
                <a:lnTo>
                  <a:pt x="226443" y="184562"/>
                </a:lnTo>
                <a:lnTo>
                  <a:pt x="231140" y="231139"/>
                </a:lnTo>
                <a:lnTo>
                  <a:pt x="231140" y="1155700"/>
                </a:lnTo>
                <a:lnTo>
                  <a:pt x="226443" y="1202277"/>
                </a:lnTo>
                <a:lnTo>
                  <a:pt x="212973" y="1245661"/>
                </a:lnTo>
                <a:lnTo>
                  <a:pt x="191659" y="1284923"/>
                </a:lnTo>
                <a:lnTo>
                  <a:pt x="163433" y="1319133"/>
                </a:lnTo>
                <a:lnTo>
                  <a:pt x="129223" y="1347359"/>
                </a:lnTo>
                <a:lnTo>
                  <a:pt x="89961" y="1368673"/>
                </a:lnTo>
                <a:lnTo>
                  <a:pt x="46577" y="1382143"/>
                </a:lnTo>
                <a:lnTo>
                  <a:pt x="0" y="1386839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93946" y="4439792"/>
            <a:ext cx="1010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 Math"/>
                <a:cs typeface="Cambria Math"/>
              </a:rPr>
              <a:t>𝐴𝑡𝑡𝑒𝑛𝑡𝑖𝑜𝑛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72257" y="2954273"/>
            <a:ext cx="796925" cy="2816225"/>
            <a:chOff x="3072257" y="2954273"/>
            <a:chExt cx="796925" cy="2816225"/>
          </a:xfrm>
        </p:grpSpPr>
        <p:sp>
          <p:nvSpPr>
            <p:cNvPr id="18" name="object 18"/>
            <p:cNvSpPr/>
            <p:nvPr/>
          </p:nvSpPr>
          <p:spPr>
            <a:xfrm>
              <a:off x="3073781" y="2954273"/>
              <a:ext cx="741680" cy="1642110"/>
            </a:xfrm>
            <a:custGeom>
              <a:avLst/>
              <a:gdLst/>
              <a:ahLst/>
              <a:cxnLst/>
              <a:rect l="l" t="t" r="r" b="b"/>
              <a:pathLst>
                <a:path w="741679" h="1642110">
                  <a:moveTo>
                    <a:pt x="741553" y="0"/>
                  </a:moveTo>
                  <a:lnTo>
                    <a:pt x="656463" y="44069"/>
                  </a:lnTo>
                  <a:lnTo>
                    <a:pt x="679513" y="60871"/>
                  </a:lnTo>
                  <a:lnTo>
                    <a:pt x="0" y="993521"/>
                  </a:lnTo>
                  <a:lnTo>
                    <a:pt x="12026" y="1002258"/>
                  </a:lnTo>
                  <a:lnTo>
                    <a:pt x="2159" y="1013587"/>
                  </a:lnTo>
                  <a:lnTo>
                    <a:pt x="667702" y="1595894"/>
                  </a:lnTo>
                  <a:lnTo>
                    <a:pt x="648843" y="1617472"/>
                  </a:lnTo>
                  <a:lnTo>
                    <a:pt x="741553" y="1641602"/>
                  </a:lnTo>
                  <a:lnTo>
                    <a:pt x="726668" y="1605280"/>
                  </a:lnTo>
                  <a:lnTo>
                    <a:pt x="705231" y="1552956"/>
                  </a:lnTo>
                  <a:lnTo>
                    <a:pt x="686473" y="1574419"/>
                  </a:lnTo>
                  <a:lnTo>
                    <a:pt x="30403" y="1000277"/>
                  </a:lnTo>
                  <a:lnTo>
                    <a:pt x="702652" y="77724"/>
                  </a:lnTo>
                  <a:lnTo>
                    <a:pt x="725678" y="94488"/>
                  </a:lnTo>
                  <a:lnTo>
                    <a:pt x="733272" y="49276"/>
                  </a:lnTo>
                  <a:lnTo>
                    <a:pt x="74155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2257" y="3951477"/>
              <a:ext cx="796925" cy="1819275"/>
            </a:xfrm>
            <a:custGeom>
              <a:avLst/>
              <a:gdLst/>
              <a:ahLst/>
              <a:cxnLst/>
              <a:rect l="l" t="t" r="r" b="b"/>
              <a:pathLst>
                <a:path w="796925" h="1819275">
                  <a:moveTo>
                    <a:pt x="744298" y="1745511"/>
                  </a:moveTo>
                  <a:lnTo>
                    <a:pt x="718057" y="1756778"/>
                  </a:lnTo>
                  <a:lnTo>
                    <a:pt x="791209" y="1818652"/>
                  </a:lnTo>
                  <a:lnTo>
                    <a:pt x="794714" y="1758645"/>
                  </a:lnTo>
                  <a:lnTo>
                    <a:pt x="749934" y="1758645"/>
                  </a:lnTo>
                  <a:lnTo>
                    <a:pt x="744298" y="1745511"/>
                  </a:lnTo>
                  <a:close/>
                </a:path>
                <a:path w="796925" h="1819275">
                  <a:moveTo>
                    <a:pt x="770476" y="1734272"/>
                  </a:moveTo>
                  <a:lnTo>
                    <a:pt x="744298" y="1745511"/>
                  </a:lnTo>
                  <a:lnTo>
                    <a:pt x="749934" y="1758645"/>
                  </a:lnTo>
                  <a:lnTo>
                    <a:pt x="776096" y="1747367"/>
                  </a:lnTo>
                  <a:lnTo>
                    <a:pt x="770476" y="1734272"/>
                  </a:lnTo>
                  <a:close/>
                </a:path>
                <a:path w="796925" h="1819275">
                  <a:moveTo>
                    <a:pt x="796797" y="1722970"/>
                  </a:moveTo>
                  <a:lnTo>
                    <a:pt x="770476" y="1734272"/>
                  </a:lnTo>
                  <a:lnTo>
                    <a:pt x="776096" y="1747367"/>
                  </a:lnTo>
                  <a:lnTo>
                    <a:pt x="749934" y="1758645"/>
                  </a:lnTo>
                  <a:lnTo>
                    <a:pt x="794714" y="1758645"/>
                  </a:lnTo>
                  <a:lnTo>
                    <a:pt x="796797" y="1722970"/>
                  </a:lnTo>
                  <a:close/>
                </a:path>
                <a:path w="796925" h="1819275">
                  <a:moveTo>
                    <a:pt x="26162" y="0"/>
                  </a:moveTo>
                  <a:lnTo>
                    <a:pt x="0" y="11176"/>
                  </a:lnTo>
                  <a:lnTo>
                    <a:pt x="744298" y="1745511"/>
                  </a:lnTo>
                  <a:lnTo>
                    <a:pt x="770476" y="1734272"/>
                  </a:lnTo>
                  <a:lnTo>
                    <a:pt x="2616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217407" y="2316225"/>
            <a:ext cx="819150" cy="112268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5"/>
              </a:spcBef>
            </a:pPr>
            <a:r>
              <a:rPr sz="1800" spc="-20" dirty="0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sz="1950" spc="-30" baseline="-14957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1950" baseline="-14957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960"/>
              </a:spcBef>
            </a:pPr>
            <a:r>
              <a:rPr sz="2700" spc="-15" baseline="10802" dirty="0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sz="1300" spc="-10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3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950" baseline="-14957">
              <a:latin typeface="Cambria Math"/>
              <a:cs typeface="Cambria Math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9298178" y="2478404"/>
          <a:ext cx="699770" cy="95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10085831" y="2363469"/>
            <a:ext cx="1004569" cy="107569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1950" baseline="-14957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58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1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950" baseline="-14957">
              <a:latin typeface="Cambria Math"/>
              <a:cs typeface="Cambria Math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5350128" y="4150614"/>
          <a:ext cx="699770" cy="95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6137402" y="4027677"/>
            <a:ext cx="1053465" cy="107569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1950" baseline="-14957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58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1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950" baseline="-14957">
              <a:latin typeface="Cambria Math"/>
              <a:cs typeface="Cambria Math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7430134" y="4142359"/>
          <a:ext cx="699770" cy="95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5061965" y="3947921"/>
            <a:ext cx="231775" cy="1388745"/>
          </a:xfrm>
          <a:custGeom>
            <a:avLst/>
            <a:gdLst/>
            <a:ahLst/>
            <a:cxnLst/>
            <a:rect l="l" t="t" r="r" b="b"/>
            <a:pathLst>
              <a:path w="231775" h="1388745">
                <a:moveTo>
                  <a:pt x="231394" y="1388364"/>
                </a:moveTo>
                <a:lnTo>
                  <a:pt x="184769" y="1383661"/>
                </a:lnTo>
                <a:lnTo>
                  <a:pt x="141339" y="1370175"/>
                </a:lnTo>
                <a:lnTo>
                  <a:pt x="102034" y="1348836"/>
                </a:lnTo>
                <a:lnTo>
                  <a:pt x="67786" y="1320577"/>
                </a:lnTo>
                <a:lnTo>
                  <a:pt x="39527" y="1286329"/>
                </a:lnTo>
                <a:lnTo>
                  <a:pt x="18188" y="1247024"/>
                </a:lnTo>
                <a:lnTo>
                  <a:pt x="4702" y="1203594"/>
                </a:lnTo>
                <a:lnTo>
                  <a:pt x="0" y="1156970"/>
                </a:lnTo>
                <a:lnTo>
                  <a:pt x="0" y="231394"/>
                </a:lnTo>
                <a:lnTo>
                  <a:pt x="4702" y="184769"/>
                </a:lnTo>
                <a:lnTo>
                  <a:pt x="18188" y="141339"/>
                </a:lnTo>
                <a:lnTo>
                  <a:pt x="39527" y="102034"/>
                </a:lnTo>
                <a:lnTo>
                  <a:pt x="67786" y="67786"/>
                </a:lnTo>
                <a:lnTo>
                  <a:pt x="102034" y="39527"/>
                </a:lnTo>
                <a:lnTo>
                  <a:pt x="141339" y="18188"/>
                </a:lnTo>
                <a:lnTo>
                  <a:pt x="184769" y="4702"/>
                </a:lnTo>
                <a:lnTo>
                  <a:pt x="231394" y="0"/>
                </a:lnTo>
              </a:path>
            </a:pathLst>
          </a:custGeom>
          <a:ln w="3809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033252" y="3947921"/>
            <a:ext cx="231775" cy="1388745"/>
          </a:xfrm>
          <a:custGeom>
            <a:avLst/>
            <a:gdLst/>
            <a:ahLst/>
            <a:cxnLst/>
            <a:rect l="l" t="t" r="r" b="b"/>
            <a:pathLst>
              <a:path w="231775" h="1388745">
                <a:moveTo>
                  <a:pt x="0" y="0"/>
                </a:moveTo>
                <a:lnTo>
                  <a:pt x="46624" y="4702"/>
                </a:lnTo>
                <a:lnTo>
                  <a:pt x="90054" y="18188"/>
                </a:lnTo>
                <a:lnTo>
                  <a:pt x="129359" y="39527"/>
                </a:lnTo>
                <a:lnTo>
                  <a:pt x="163607" y="67786"/>
                </a:lnTo>
                <a:lnTo>
                  <a:pt x="191866" y="102034"/>
                </a:lnTo>
                <a:lnTo>
                  <a:pt x="213205" y="141339"/>
                </a:lnTo>
                <a:lnTo>
                  <a:pt x="226691" y="184769"/>
                </a:lnTo>
                <a:lnTo>
                  <a:pt x="231394" y="231394"/>
                </a:lnTo>
                <a:lnTo>
                  <a:pt x="231394" y="1156970"/>
                </a:lnTo>
                <a:lnTo>
                  <a:pt x="226691" y="1203594"/>
                </a:lnTo>
                <a:lnTo>
                  <a:pt x="213205" y="1247024"/>
                </a:lnTo>
                <a:lnTo>
                  <a:pt x="191866" y="1286329"/>
                </a:lnTo>
                <a:lnTo>
                  <a:pt x="163607" y="1320577"/>
                </a:lnTo>
                <a:lnTo>
                  <a:pt x="129359" y="1348836"/>
                </a:lnTo>
                <a:lnTo>
                  <a:pt x="90054" y="1370175"/>
                </a:lnTo>
                <a:lnTo>
                  <a:pt x="46624" y="1383661"/>
                </a:lnTo>
                <a:lnTo>
                  <a:pt x="0" y="1388364"/>
                </a:lnTo>
              </a:path>
            </a:pathLst>
          </a:custGeom>
          <a:ln w="3809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751698" y="3657091"/>
            <a:ext cx="8121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C00000"/>
                </a:solidFill>
                <a:latin typeface="Cambria Math"/>
                <a:cs typeface="Cambria Math"/>
              </a:rPr>
              <a:t>ℎ𝑒𝑎𝑑</a:t>
            </a:r>
            <a:r>
              <a:rPr sz="2400" spc="-15" baseline="-15625" dirty="0">
                <a:solidFill>
                  <a:srgbClr val="C00000"/>
                </a:solidFill>
                <a:latin typeface="Cambria Math"/>
                <a:cs typeface="Cambria Math"/>
              </a:rPr>
              <a:t>2</a:t>
            </a:r>
            <a:endParaRPr sz="2400" baseline="-15625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217407" y="3980434"/>
            <a:ext cx="819150" cy="112268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5"/>
              </a:spcBef>
            </a:pPr>
            <a:r>
              <a:rPr sz="1800" spc="-20" dirty="0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sz="1950" spc="-30" baseline="-14957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1950" baseline="-14957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960"/>
              </a:spcBef>
            </a:pPr>
            <a:r>
              <a:rPr sz="2700" spc="-15" baseline="10802" dirty="0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sz="1300" spc="-10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3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950" baseline="-14957">
              <a:latin typeface="Cambria Math"/>
              <a:cs typeface="Cambria Math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9298178" y="4142359"/>
          <a:ext cx="699770" cy="95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0085831" y="4027677"/>
            <a:ext cx="1004569" cy="107569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1950" baseline="-14957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58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1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44968" y="5677001"/>
            <a:ext cx="8210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C00000"/>
                </a:solidFill>
                <a:latin typeface="Cambria Math"/>
                <a:cs typeface="Cambria Math"/>
              </a:rPr>
              <a:t>ℎ𝑒𝑎𝑑</a:t>
            </a:r>
            <a:r>
              <a:rPr sz="2400" spc="-15" baseline="-15625" dirty="0">
                <a:solidFill>
                  <a:srgbClr val="C00000"/>
                </a:solidFill>
                <a:latin typeface="Cambria Math"/>
                <a:cs typeface="Cambria Math"/>
              </a:rPr>
              <a:t>ℎ</a:t>
            </a:r>
            <a:endParaRPr sz="2400" baseline="-15625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68281" y="5392928"/>
            <a:ext cx="280035" cy="2171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2000" spc="-50" dirty="0">
                <a:latin typeface="Cambria Math"/>
                <a:cs typeface="Cambria Math"/>
              </a:rPr>
              <a:t>…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b="1" spc="-225" dirty="0">
                <a:solidFill>
                  <a:srgbClr val="FFFFFF"/>
                </a:solidFill>
                <a:latin typeface="Malgun Gothic"/>
                <a:cs typeface="Malgun Gothic"/>
              </a:rPr>
              <a:t>트랜스포머의</a:t>
            </a:r>
            <a:r>
              <a:rPr sz="2400" b="1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25" dirty="0">
                <a:solidFill>
                  <a:srgbClr val="FFFFFF"/>
                </a:solidFill>
                <a:latin typeface="Malgun Gothic"/>
                <a:cs typeface="Malgun Gothic"/>
              </a:rPr>
              <a:t>동작</a:t>
            </a:r>
            <a:r>
              <a:rPr sz="2400" b="1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40" dirty="0">
                <a:solidFill>
                  <a:srgbClr val="FFFFFF"/>
                </a:solidFill>
                <a:latin typeface="Malgun Gothic"/>
                <a:cs typeface="Malgun Gothic"/>
              </a:rPr>
              <a:t>원리:</a:t>
            </a:r>
            <a:r>
              <a:rPr sz="2400" b="1" spc="-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Malgun Gothic"/>
                <a:cs typeface="Malgun Gothic"/>
              </a:rPr>
              <a:t>Multi-</a:t>
            </a:r>
            <a:r>
              <a:rPr sz="2400" b="1" spc="-20" dirty="0">
                <a:solidFill>
                  <a:srgbClr val="FFFFFF"/>
                </a:solidFill>
                <a:latin typeface="Malgun Gothic"/>
                <a:cs typeface="Malgun Gothic"/>
              </a:rPr>
              <a:t>Head</a:t>
            </a:r>
            <a:r>
              <a:rPr sz="2400" b="1" spc="-1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Malgun Gothic"/>
                <a:cs typeface="Malgun Gothic"/>
              </a:rPr>
              <a:t>Attention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4035" y="1547875"/>
            <a:ext cx="1153795" cy="306705"/>
          </a:xfrm>
          <a:custGeom>
            <a:avLst/>
            <a:gdLst/>
            <a:ahLst/>
            <a:cxnLst/>
            <a:rect l="l" t="t" r="r" b="b"/>
            <a:pathLst>
              <a:path w="1153795" h="306705">
                <a:moveTo>
                  <a:pt x="1055877" y="0"/>
                </a:moveTo>
                <a:lnTo>
                  <a:pt x="1051433" y="12446"/>
                </a:lnTo>
                <a:lnTo>
                  <a:pt x="1069222" y="20133"/>
                </a:lnTo>
                <a:lnTo>
                  <a:pt x="1084500" y="30797"/>
                </a:lnTo>
                <a:lnTo>
                  <a:pt x="1115421" y="80129"/>
                </a:lnTo>
                <a:lnTo>
                  <a:pt x="1124422" y="125194"/>
                </a:lnTo>
                <a:lnTo>
                  <a:pt x="1125601" y="151637"/>
                </a:lnTo>
                <a:lnTo>
                  <a:pt x="1124459" y="178669"/>
                </a:lnTo>
                <a:lnTo>
                  <a:pt x="1115367" y="225254"/>
                </a:lnTo>
                <a:lnTo>
                  <a:pt x="1097178" y="261641"/>
                </a:lnTo>
                <a:lnTo>
                  <a:pt x="1051940" y="293877"/>
                </a:lnTo>
                <a:lnTo>
                  <a:pt x="1055877" y="306324"/>
                </a:lnTo>
                <a:lnTo>
                  <a:pt x="1097613" y="286718"/>
                </a:lnTo>
                <a:lnTo>
                  <a:pt x="1128394" y="252729"/>
                </a:lnTo>
                <a:lnTo>
                  <a:pt x="1147254" y="207343"/>
                </a:lnTo>
                <a:lnTo>
                  <a:pt x="1153540" y="153288"/>
                </a:lnTo>
                <a:lnTo>
                  <a:pt x="1151982" y="125468"/>
                </a:lnTo>
                <a:lnTo>
                  <a:pt x="1139342" y="75386"/>
                </a:lnTo>
                <a:lnTo>
                  <a:pt x="1114242" y="34861"/>
                </a:lnTo>
                <a:lnTo>
                  <a:pt x="1078047" y="8000"/>
                </a:lnTo>
                <a:lnTo>
                  <a:pt x="1055877" y="0"/>
                </a:lnTo>
                <a:close/>
              </a:path>
              <a:path w="1153795" h="306705">
                <a:moveTo>
                  <a:pt x="97662" y="0"/>
                </a:moveTo>
                <a:lnTo>
                  <a:pt x="56038" y="19621"/>
                </a:lnTo>
                <a:lnTo>
                  <a:pt x="25272" y="53721"/>
                </a:lnTo>
                <a:lnTo>
                  <a:pt x="6302" y="99218"/>
                </a:lnTo>
                <a:lnTo>
                  <a:pt x="92" y="151637"/>
                </a:lnTo>
                <a:lnTo>
                  <a:pt x="0" y="153288"/>
                </a:lnTo>
                <a:lnTo>
                  <a:pt x="1571" y="181381"/>
                </a:lnTo>
                <a:lnTo>
                  <a:pt x="14144" y="231138"/>
                </a:lnTo>
                <a:lnTo>
                  <a:pt x="39119" y="271516"/>
                </a:lnTo>
                <a:lnTo>
                  <a:pt x="75402" y="298324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6"/>
                </a:lnTo>
                <a:lnTo>
                  <a:pt x="32496" y="203200"/>
                </a:lnTo>
                <a:lnTo>
                  <a:pt x="28009" y="153288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414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3880" y="1237456"/>
            <a:ext cx="10021570" cy="1108075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789"/>
              </a:spcBef>
              <a:buFont typeface="Arial"/>
              <a:buChar char="•"/>
              <a:tabLst>
                <a:tab pos="380365" algn="l"/>
                <a:tab pos="2118360" algn="l"/>
                <a:tab pos="3190875" algn="l"/>
              </a:tabLst>
            </a:pPr>
            <a:r>
              <a:rPr sz="2600" spc="-10" dirty="0">
                <a:latin typeface="Cambria Math"/>
                <a:cs typeface="Cambria Math"/>
              </a:rPr>
              <a:t>𝑀𝑢𝑙𝑡𝑖𝐻𝑒𝑎𝑑</a:t>
            </a:r>
            <a:r>
              <a:rPr sz="2600" dirty="0">
                <a:latin typeface="Cambria Math"/>
                <a:cs typeface="Cambria Math"/>
              </a:rPr>
              <a:t>	𝑄,</a:t>
            </a:r>
            <a:r>
              <a:rPr sz="2600" spc="-8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𝐾,</a:t>
            </a:r>
            <a:r>
              <a:rPr sz="2600" spc="-80" dirty="0">
                <a:latin typeface="Cambria Math"/>
                <a:cs typeface="Cambria Math"/>
              </a:rPr>
              <a:t> </a:t>
            </a:r>
            <a:r>
              <a:rPr sz="2600" spc="-50" dirty="0">
                <a:latin typeface="Cambria Math"/>
                <a:cs typeface="Cambria Math"/>
              </a:rPr>
              <a:t>𝑉</a:t>
            </a:r>
            <a:r>
              <a:rPr sz="2600" dirty="0">
                <a:latin typeface="Cambria Math"/>
                <a:cs typeface="Cambria Math"/>
              </a:rPr>
              <a:t>	</a:t>
            </a:r>
            <a:r>
              <a:rPr sz="2200" spc="-220" dirty="0">
                <a:latin typeface="Malgun Gothic"/>
                <a:cs typeface="Malgun Gothic"/>
              </a:rPr>
              <a:t>를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수행한</a:t>
            </a:r>
            <a:r>
              <a:rPr sz="2200" spc="-19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뒤에도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b="1" spc="-75" dirty="0">
                <a:solidFill>
                  <a:srgbClr val="C00000"/>
                </a:solidFill>
                <a:latin typeface="Malgun Gothic"/>
                <a:cs typeface="Malgun Gothic"/>
              </a:rPr>
              <a:t>차원(dimension)이</a:t>
            </a:r>
            <a:r>
              <a:rPr sz="2200" b="1" spc="-195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2200" b="1" spc="-225" dirty="0">
                <a:solidFill>
                  <a:srgbClr val="C00000"/>
                </a:solidFill>
                <a:latin typeface="Malgun Gothic"/>
                <a:cs typeface="Malgun Gothic"/>
              </a:rPr>
              <a:t>동일하게</a:t>
            </a:r>
            <a:r>
              <a:rPr sz="2200" b="1" spc="-204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2200" b="1" spc="-70" dirty="0">
                <a:solidFill>
                  <a:srgbClr val="C00000"/>
                </a:solidFill>
                <a:latin typeface="Malgun Gothic"/>
                <a:cs typeface="Malgun Gothic"/>
              </a:rPr>
              <a:t>유지</a:t>
            </a:r>
            <a:r>
              <a:rPr sz="2200" spc="-70" dirty="0">
                <a:latin typeface="Malgun Gothic"/>
                <a:cs typeface="Malgun Gothic"/>
              </a:rPr>
              <a:t>됩니다.</a:t>
            </a:r>
            <a:endParaRPr sz="2200">
              <a:latin typeface="Malgun Gothic"/>
              <a:cs typeface="Malgun Gothic"/>
            </a:endParaRPr>
          </a:p>
          <a:p>
            <a:pPr marL="4504690">
              <a:lnSpc>
                <a:spcPct val="100000"/>
              </a:lnSpc>
              <a:spcBef>
                <a:spcPts val="1310"/>
              </a:spcBef>
              <a:tabLst>
                <a:tab pos="5568315" algn="l"/>
                <a:tab pos="6635115" algn="l"/>
                <a:tab pos="8430260" algn="l"/>
              </a:tabLst>
            </a:pPr>
            <a:r>
              <a:rPr sz="2000" spc="-10" dirty="0">
                <a:solidFill>
                  <a:srgbClr val="7E7E7E"/>
                </a:solidFill>
                <a:latin typeface="Cambria Math"/>
                <a:cs typeface="Cambria Math"/>
              </a:rPr>
              <a:t>ℎ𝑒𝑎𝑑</a:t>
            </a:r>
            <a:r>
              <a:rPr sz="2175" spc="-15" baseline="-15325" dirty="0">
                <a:solidFill>
                  <a:srgbClr val="7E7E7E"/>
                </a:solidFill>
                <a:latin typeface="Cambria Math"/>
                <a:cs typeface="Cambria Math"/>
              </a:rPr>
              <a:t>1</a:t>
            </a:r>
            <a:r>
              <a:rPr sz="2175" baseline="-15325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2000" spc="-10" dirty="0">
                <a:solidFill>
                  <a:srgbClr val="7E7E7E"/>
                </a:solidFill>
                <a:latin typeface="Cambria Math"/>
                <a:cs typeface="Cambria Math"/>
              </a:rPr>
              <a:t>ℎ𝑒𝑎𝑑</a:t>
            </a:r>
            <a:r>
              <a:rPr sz="2175" spc="-15" baseline="-15325" dirty="0">
                <a:solidFill>
                  <a:srgbClr val="7E7E7E"/>
                </a:solidFill>
                <a:latin typeface="Cambria Math"/>
                <a:cs typeface="Cambria Math"/>
              </a:rPr>
              <a:t>2</a:t>
            </a:r>
            <a:r>
              <a:rPr sz="2175" baseline="-15325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2000" spc="-20" dirty="0">
                <a:solidFill>
                  <a:srgbClr val="7E7E7E"/>
                </a:solidFill>
                <a:latin typeface="Cambria Math"/>
                <a:cs typeface="Cambria Math"/>
              </a:rPr>
              <a:t>ℎ𝑒𝑎𝑑</a:t>
            </a:r>
            <a:r>
              <a:rPr sz="2175" spc="-30" baseline="-15325" dirty="0">
                <a:solidFill>
                  <a:srgbClr val="7E7E7E"/>
                </a:solidFill>
                <a:latin typeface="Cambria Math"/>
                <a:cs typeface="Cambria Math"/>
              </a:rPr>
              <a:t>3</a:t>
            </a:r>
            <a:r>
              <a:rPr sz="2175" baseline="-15325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2000" spc="-10" dirty="0">
                <a:solidFill>
                  <a:srgbClr val="7E7E7E"/>
                </a:solidFill>
                <a:latin typeface="Cambria Math"/>
                <a:cs typeface="Cambria Math"/>
              </a:rPr>
              <a:t>ℎ𝑒𝑎𝑑</a:t>
            </a:r>
            <a:r>
              <a:rPr sz="2175" spc="-15" baseline="-15325" dirty="0">
                <a:solidFill>
                  <a:srgbClr val="7E7E7E"/>
                </a:solidFill>
                <a:latin typeface="Cambria Math"/>
                <a:cs typeface="Cambria Math"/>
              </a:rPr>
              <a:t>ℎ</a:t>
            </a:r>
            <a:endParaRPr sz="2175" baseline="-15325">
              <a:latin typeface="Cambria Math"/>
              <a:cs typeface="Cambria Math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03647" y="2428239"/>
            <a:ext cx="5151120" cy="1087755"/>
            <a:chOff x="4803647" y="2428239"/>
            <a:chExt cx="5151120" cy="1087755"/>
          </a:xfrm>
        </p:grpSpPr>
        <p:sp>
          <p:nvSpPr>
            <p:cNvPr id="7" name="object 7"/>
            <p:cNvSpPr/>
            <p:nvPr/>
          </p:nvSpPr>
          <p:spPr>
            <a:xfrm>
              <a:off x="5084698" y="2428239"/>
              <a:ext cx="4576445" cy="929640"/>
            </a:xfrm>
            <a:custGeom>
              <a:avLst/>
              <a:gdLst/>
              <a:ahLst/>
              <a:cxnLst/>
              <a:rect l="l" t="t" r="r" b="b"/>
              <a:pathLst>
                <a:path w="4576445" h="929639">
                  <a:moveTo>
                    <a:pt x="320928" y="0"/>
                  </a:moveTo>
                  <a:lnTo>
                    <a:pt x="320928" y="929132"/>
                  </a:lnTo>
                </a:path>
                <a:path w="4576445" h="929639">
                  <a:moveTo>
                    <a:pt x="0" y="311785"/>
                  </a:moveTo>
                  <a:lnTo>
                    <a:pt x="641730" y="311785"/>
                  </a:lnTo>
                </a:path>
                <a:path w="4576445" h="929639">
                  <a:moveTo>
                    <a:pt x="0" y="617220"/>
                  </a:moveTo>
                  <a:lnTo>
                    <a:pt x="641730" y="617220"/>
                  </a:lnTo>
                </a:path>
                <a:path w="4576445" h="929639">
                  <a:moveTo>
                    <a:pt x="6350" y="0"/>
                  </a:moveTo>
                  <a:lnTo>
                    <a:pt x="6350" y="929132"/>
                  </a:lnTo>
                </a:path>
                <a:path w="4576445" h="929639">
                  <a:moveTo>
                    <a:pt x="635380" y="0"/>
                  </a:moveTo>
                  <a:lnTo>
                    <a:pt x="635380" y="929132"/>
                  </a:lnTo>
                </a:path>
                <a:path w="4576445" h="929639">
                  <a:moveTo>
                    <a:pt x="0" y="6350"/>
                  </a:moveTo>
                  <a:lnTo>
                    <a:pt x="641730" y="6350"/>
                  </a:lnTo>
                </a:path>
                <a:path w="4576445" h="929639">
                  <a:moveTo>
                    <a:pt x="0" y="922782"/>
                  </a:moveTo>
                  <a:lnTo>
                    <a:pt x="641730" y="922782"/>
                  </a:lnTo>
                </a:path>
                <a:path w="4576445" h="929639">
                  <a:moveTo>
                    <a:pt x="1387728" y="0"/>
                  </a:moveTo>
                  <a:lnTo>
                    <a:pt x="1387728" y="929132"/>
                  </a:lnTo>
                </a:path>
                <a:path w="4576445" h="929639">
                  <a:moveTo>
                    <a:pt x="1066800" y="311785"/>
                  </a:moveTo>
                  <a:lnTo>
                    <a:pt x="1708530" y="311785"/>
                  </a:lnTo>
                </a:path>
                <a:path w="4576445" h="929639">
                  <a:moveTo>
                    <a:pt x="1066800" y="617220"/>
                  </a:moveTo>
                  <a:lnTo>
                    <a:pt x="1708530" y="617220"/>
                  </a:lnTo>
                </a:path>
                <a:path w="4576445" h="929639">
                  <a:moveTo>
                    <a:pt x="1073150" y="0"/>
                  </a:moveTo>
                  <a:lnTo>
                    <a:pt x="1073150" y="929132"/>
                  </a:lnTo>
                </a:path>
                <a:path w="4576445" h="929639">
                  <a:moveTo>
                    <a:pt x="1702180" y="0"/>
                  </a:moveTo>
                  <a:lnTo>
                    <a:pt x="1702180" y="929132"/>
                  </a:lnTo>
                </a:path>
                <a:path w="4576445" h="929639">
                  <a:moveTo>
                    <a:pt x="1066800" y="6350"/>
                  </a:moveTo>
                  <a:lnTo>
                    <a:pt x="1708530" y="6350"/>
                  </a:lnTo>
                </a:path>
                <a:path w="4576445" h="929639">
                  <a:moveTo>
                    <a:pt x="1066800" y="922782"/>
                  </a:moveTo>
                  <a:lnTo>
                    <a:pt x="1708530" y="922782"/>
                  </a:lnTo>
                </a:path>
                <a:path w="4576445" h="929639">
                  <a:moveTo>
                    <a:pt x="2454529" y="0"/>
                  </a:moveTo>
                  <a:lnTo>
                    <a:pt x="2454529" y="929132"/>
                  </a:lnTo>
                </a:path>
                <a:path w="4576445" h="929639">
                  <a:moveTo>
                    <a:pt x="2133600" y="311785"/>
                  </a:moveTo>
                  <a:lnTo>
                    <a:pt x="2775330" y="311785"/>
                  </a:lnTo>
                </a:path>
                <a:path w="4576445" h="929639">
                  <a:moveTo>
                    <a:pt x="2133600" y="617220"/>
                  </a:moveTo>
                  <a:lnTo>
                    <a:pt x="2775330" y="617220"/>
                  </a:lnTo>
                </a:path>
                <a:path w="4576445" h="929639">
                  <a:moveTo>
                    <a:pt x="2139950" y="0"/>
                  </a:moveTo>
                  <a:lnTo>
                    <a:pt x="2139950" y="929132"/>
                  </a:lnTo>
                </a:path>
                <a:path w="4576445" h="929639">
                  <a:moveTo>
                    <a:pt x="2768980" y="0"/>
                  </a:moveTo>
                  <a:lnTo>
                    <a:pt x="2768980" y="929132"/>
                  </a:lnTo>
                </a:path>
                <a:path w="4576445" h="929639">
                  <a:moveTo>
                    <a:pt x="2133600" y="6350"/>
                  </a:moveTo>
                  <a:lnTo>
                    <a:pt x="2775330" y="6350"/>
                  </a:lnTo>
                </a:path>
                <a:path w="4576445" h="929639">
                  <a:moveTo>
                    <a:pt x="2133600" y="922782"/>
                  </a:moveTo>
                  <a:lnTo>
                    <a:pt x="2775330" y="922782"/>
                  </a:lnTo>
                </a:path>
                <a:path w="4576445" h="929639">
                  <a:moveTo>
                    <a:pt x="4255643" y="0"/>
                  </a:moveTo>
                  <a:lnTo>
                    <a:pt x="4255643" y="929132"/>
                  </a:lnTo>
                </a:path>
                <a:path w="4576445" h="929639">
                  <a:moveTo>
                    <a:pt x="3934841" y="311785"/>
                  </a:moveTo>
                  <a:lnTo>
                    <a:pt x="4576445" y="311785"/>
                  </a:lnTo>
                </a:path>
                <a:path w="4576445" h="929639">
                  <a:moveTo>
                    <a:pt x="3934841" y="617220"/>
                  </a:moveTo>
                  <a:lnTo>
                    <a:pt x="4576445" y="617220"/>
                  </a:lnTo>
                </a:path>
                <a:path w="4576445" h="929639">
                  <a:moveTo>
                    <a:pt x="3941191" y="0"/>
                  </a:moveTo>
                  <a:lnTo>
                    <a:pt x="3941191" y="929132"/>
                  </a:lnTo>
                </a:path>
                <a:path w="4576445" h="929639">
                  <a:moveTo>
                    <a:pt x="4570095" y="0"/>
                  </a:moveTo>
                  <a:lnTo>
                    <a:pt x="4570095" y="929132"/>
                  </a:lnTo>
                </a:path>
                <a:path w="4576445" h="929639">
                  <a:moveTo>
                    <a:pt x="3934841" y="6350"/>
                  </a:moveTo>
                  <a:lnTo>
                    <a:pt x="4576445" y="6350"/>
                  </a:lnTo>
                </a:path>
                <a:path w="4576445" h="929639">
                  <a:moveTo>
                    <a:pt x="3934841" y="922782"/>
                  </a:moveTo>
                  <a:lnTo>
                    <a:pt x="4576445" y="92278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22697" y="3253358"/>
              <a:ext cx="5113020" cy="243840"/>
            </a:xfrm>
            <a:custGeom>
              <a:avLst/>
              <a:gdLst/>
              <a:ahLst/>
              <a:cxnLst/>
              <a:rect l="l" t="t" r="r" b="b"/>
              <a:pathLst>
                <a:path w="5113020" h="243839">
                  <a:moveTo>
                    <a:pt x="5113020" y="0"/>
                  </a:moveTo>
                  <a:lnTo>
                    <a:pt x="5111979" y="76965"/>
                  </a:lnTo>
                  <a:lnTo>
                    <a:pt x="5109086" y="143798"/>
                  </a:lnTo>
                  <a:lnTo>
                    <a:pt x="5104680" y="196495"/>
                  </a:lnTo>
                  <a:lnTo>
                    <a:pt x="5092700" y="243458"/>
                  </a:lnTo>
                  <a:lnTo>
                    <a:pt x="20319" y="243458"/>
                  </a:lnTo>
                  <a:lnTo>
                    <a:pt x="13915" y="231050"/>
                  </a:lnTo>
                  <a:lnTo>
                    <a:pt x="8339" y="196495"/>
                  </a:lnTo>
                  <a:lnTo>
                    <a:pt x="3933" y="143798"/>
                  </a:lnTo>
                  <a:lnTo>
                    <a:pt x="1040" y="7696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297926" y="2519248"/>
            <a:ext cx="292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mbria Math"/>
                <a:cs typeface="Cambria Math"/>
              </a:rPr>
              <a:t>…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61667" y="2756789"/>
            <a:ext cx="2343785" cy="282575"/>
          </a:xfrm>
          <a:custGeom>
            <a:avLst/>
            <a:gdLst/>
            <a:ahLst/>
            <a:cxnLst/>
            <a:rect l="l" t="t" r="r" b="b"/>
            <a:pathLst>
              <a:path w="2343785" h="282575">
                <a:moveTo>
                  <a:pt x="2253742" y="0"/>
                </a:moveTo>
                <a:lnTo>
                  <a:pt x="2249678" y="11430"/>
                </a:lnTo>
                <a:lnTo>
                  <a:pt x="2266041" y="18522"/>
                </a:lnTo>
                <a:lnTo>
                  <a:pt x="2280094" y="28352"/>
                </a:lnTo>
                <a:lnTo>
                  <a:pt x="2308627" y="73852"/>
                </a:lnTo>
                <a:lnTo>
                  <a:pt x="2316918" y="115341"/>
                </a:lnTo>
                <a:lnTo>
                  <a:pt x="2316958" y="115623"/>
                </a:lnTo>
                <a:lnTo>
                  <a:pt x="2316956" y="164633"/>
                </a:lnTo>
                <a:lnTo>
                  <a:pt x="2308574" y="207547"/>
                </a:lnTo>
                <a:lnTo>
                  <a:pt x="2280094" y="253841"/>
                </a:lnTo>
                <a:lnTo>
                  <a:pt x="2250185" y="270890"/>
                </a:lnTo>
                <a:lnTo>
                  <a:pt x="2253742" y="282321"/>
                </a:lnTo>
                <a:lnTo>
                  <a:pt x="2292238" y="264255"/>
                </a:lnTo>
                <a:lnTo>
                  <a:pt x="2320544" y="233045"/>
                </a:lnTo>
                <a:lnTo>
                  <a:pt x="2337974" y="191135"/>
                </a:lnTo>
                <a:lnTo>
                  <a:pt x="2343785" y="141224"/>
                </a:lnTo>
                <a:lnTo>
                  <a:pt x="2342328" y="115623"/>
                </a:lnTo>
                <a:lnTo>
                  <a:pt x="2330604" y="69482"/>
                </a:lnTo>
                <a:lnTo>
                  <a:pt x="2307534" y="32146"/>
                </a:lnTo>
                <a:lnTo>
                  <a:pt x="2274196" y="7381"/>
                </a:lnTo>
                <a:lnTo>
                  <a:pt x="2253742" y="0"/>
                </a:lnTo>
                <a:close/>
              </a:path>
              <a:path w="2343785" h="282575">
                <a:moveTo>
                  <a:pt x="90043" y="0"/>
                </a:moveTo>
                <a:lnTo>
                  <a:pt x="51657" y="18097"/>
                </a:lnTo>
                <a:lnTo>
                  <a:pt x="23368" y="49530"/>
                </a:lnTo>
                <a:lnTo>
                  <a:pt x="5873" y="91424"/>
                </a:lnTo>
                <a:lnTo>
                  <a:pt x="86" y="139700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281"/>
                </a:lnTo>
                <a:lnTo>
                  <a:pt x="69514" y="274943"/>
                </a:lnTo>
                <a:lnTo>
                  <a:pt x="90043" y="282321"/>
                </a:lnTo>
                <a:lnTo>
                  <a:pt x="93725" y="270890"/>
                </a:lnTo>
                <a:lnTo>
                  <a:pt x="77602" y="263771"/>
                </a:lnTo>
                <a:lnTo>
                  <a:pt x="63706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7252" y="2666822"/>
            <a:ext cx="37553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34110" algn="l"/>
                <a:tab pos="3488690" algn="l"/>
              </a:tabLst>
            </a:pPr>
            <a:r>
              <a:rPr sz="2400" spc="-10" dirty="0">
                <a:latin typeface="Cambria Math"/>
                <a:cs typeface="Cambria Math"/>
              </a:rPr>
              <a:t>𝐶𝑜𝑛𝑐𝑎𝑡</a:t>
            </a:r>
            <a:r>
              <a:rPr sz="2400" dirty="0">
                <a:latin typeface="Cambria Math"/>
                <a:cs typeface="Cambria Math"/>
              </a:rPr>
              <a:t>	ℎ𝑒𝑎𝑑</a:t>
            </a:r>
            <a:r>
              <a:rPr sz="2625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95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ℎ𝑒𝑎𝑑</a:t>
            </a:r>
            <a:r>
              <a:rPr sz="2625" spc="-30" baseline="-15873" dirty="0">
                <a:latin typeface="Cambria Math"/>
                <a:cs typeface="Cambria Math"/>
              </a:rPr>
              <a:t>ℎ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5664" y="3582161"/>
            <a:ext cx="1842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104" baseline="11111" dirty="0">
                <a:latin typeface="Cambria Math"/>
                <a:cs typeface="Cambria Math"/>
              </a:rPr>
              <a:t>𝑑</a:t>
            </a:r>
            <a:r>
              <a:rPr sz="1450" spc="70" dirty="0">
                <a:latin typeface="Cambria Math"/>
                <a:cs typeface="Cambria Math"/>
              </a:rPr>
              <a:t>𝑚𝑜𝑑𝑒𝑙</a:t>
            </a:r>
            <a:r>
              <a:rPr sz="1450" spc="35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=</a:t>
            </a:r>
            <a:r>
              <a:rPr sz="3000" spc="172" baseline="11111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𝑑</a:t>
            </a:r>
            <a:r>
              <a:rPr sz="1450" dirty="0">
                <a:latin typeface="Cambria Math"/>
                <a:cs typeface="Cambria Math"/>
              </a:rPr>
              <a:t>𝑣</a:t>
            </a:r>
            <a:r>
              <a:rPr sz="1450" spc="254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×</a:t>
            </a:r>
            <a:r>
              <a:rPr sz="3000" spc="7" baseline="11111" dirty="0">
                <a:latin typeface="Cambria Math"/>
                <a:cs typeface="Cambria Math"/>
              </a:rPr>
              <a:t> </a:t>
            </a:r>
            <a:r>
              <a:rPr sz="3000" spc="-75" baseline="11111" dirty="0">
                <a:latin typeface="Cambria Math"/>
                <a:cs typeface="Cambria Math"/>
              </a:rPr>
              <a:t>ℎ</a:t>
            </a:r>
            <a:endParaRPr sz="3000" baseline="11111">
              <a:latin typeface="Cambria Math"/>
              <a:cs typeface="Cambria Math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397121" y="4214240"/>
          <a:ext cx="1798319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2671191" y="4732654"/>
            <a:ext cx="1062355" cy="282575"/>
          </a:xfrm>
          <a:custGeom>
            <a:avLst/>
            <a:gdLst/>
            <a:ahLst/>
            <a:cxnLst/>
            <a:rect l="l" t="t" r="r" b="b"/>
            <a:pathLst>
              <a:path w="1062354" h="282575">
                <a:moveTo>
                  <a:pt x="971931" y="0"/>
                </a:moveTo>
                <a:lnTo>
                  <a:pt x="967867" y="11430"/>
                </a:lnTo>
                <a:lnTo>
                  <a:pt x="984230" y="18577"/>
                </a:lnTo>
                <a:lnTo>
                  <a:pt x="998283" y="28416"/>
                </a:lnTo>
                <a:lnTo>
                  <a:pt x="1026816" y="73908"/>
                </a:lnTo>
                <a:lnTo>
                  <a:pt x="1035099" y="115341"/>
                </a:lnTo>
                <a:lnTo>
                  <a:pt x="1036193" y="139827"/>
                </a:lnTo>
                <a:lnTo>
                  <a:pt x="1035145" y="164689"/>
                </a:lnTo>
                <a:lnTo>
                  <a:pt x="1026763" y="207603"/>
                </a:lnTo>
                <a:lnTo>
                  <a:pt x="998283" y="253857"/>
                </a:lnTo>
                <a:lnTo>
                  <a:pt x="968374" y="270891"/>
                </a:lnTo>
                <a:lnTo>
                  <a:pt x="971931" y="282321"/>
                </a:lnTo>
                <a:lnTo>
                  <a:pt x="1010427" y="264302"/>
                </a:lnTo>
                <a:lnTo>
                  <a:pt x="1038732" y="233045"/>
                </a:lnTo>
                <a:lnTo>
                  <a:pt x="1056163" y="191135"/>
                </a:lnTo>
                <a:lnTo>
                  <a:pt x="1061973" y="141224"/>
                </a:lnTo>
                <a:lnTo>
                  <a:pt x="1060538" y="115679"/>
                </a:lnTo>
                <a:lnTo>
                  <a:pt x="1060519" y="115341"/>
                </a:lnTo>
                <a:lnTo>
                  <a:pt x="1048847" y="69482"/>
                </a:lnTo>
                <a:lnTo>
                  <a:pt x="1025723" y="32146"/>
                </a:lnTo>
                <a:lnTo>
                  <a:pt x="992385" y="7381"/>
                </a:lnTo>
                <a:lnTo>
                  <a:pt x="971931" y="0"/>
                </a:lnTo>
                <a:close/>
              </a:path>
              <a:path w="1062354" h="282575">
                <a:moveTo>
                  <a:pt x="90042" y="0"/>
                </a:moveTo>
                <a:lnTo>
                  <a:pt x="51546" y="18097"/>
                </a:lnTo>
                <a:lnTo>
                  <a:pt x="23240" y="49530"/>
                </a:lnTo>
                <a:lnTo>
                  <a:pt x="5810" y="91424"/>
                </a:lnTo>
                <a:lnTo>
                  <a:pt x="78" y="139827"/>
                </a:lnTo>
                <a:lnTo>
                  <a:pt x="0" y="141224"/>
                </a:lnTo>
                <a:lnTo>
                  <a:pt x="5794" y="191135"/>
                </a:lnTo>
                <a:lnTo>
                  <a:pt x="23113" y="233045"/>
                </a:lnTo>
                <a:lnTo>
                  <a:pt x="51482" y="264302"/>
                </a:lnTo>
                <a:lnTo>
                  <a:pt x="90042" y="282321"/>
                </a:lnTo>
                <a:lnTo>
                  <a:pt x="93598" y="270891"/>
                </a:lnTo>
                <a:lnTo>
                  <a:pt x="77475" y="263773"/>
                </a:lnTo>
                <a:lnTo>
                  <a:pt x="63579" y="253857"/>
                </a:lnTo>
                <a:lnTo>
                  <a:pt x="35083" y="207603"/>
                </a:lnTo>
                <a:lnTo>
                  <a:pt x="26701" y="164689"/>
                </a:lnTo>
                <a:lnTo>
                  <a:pt x="25653" y="139827"/>
                </a:lnTo>
                <a:lnTo>
                  <a:pt x="26701" y="115679"/>
                </a:lnTo>
                <a:lnTo>
                  <a:pt x="35083" y="73908"/>
                </a:lnTo>
                <a:lnTo>
                  <a:pt x="63674" y="28416"/>
                </a:lnTo>
                <a:lnTo>
                  <a:pt x="93979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4988" y="4643069"/>
            <a:ext cx="29317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6075" algn="l"/>
                <a:tab pos="2690495" algn="l"/>
              </a:tabLst>
            </a:pPr>
            <a:r>
              <a:rPr sz="2400" spc="-10" dirty="0">
                <a:latin typeface="Cambria Math"/>
                <a:cs typeface="Cambria Math"/>
              </a:rPr>
              <a:t>𝑀𝑢𝑙𝑡𝑖𝐻𝑒𝑎𝑑</a:t>
            </a:r>
            <a:r>
              <a:rPr sz="2400" dirty="0">
                <a:latin typeface="Cambria Math"/>
                <a:cs typeface="Cambria Math"/>
              </a:rPr>
              <a:t>	𝑄,</a:t>
            </a:r>
            <a:r>
              <a:rPr sz="2400" spc="-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𝐾,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𝑉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9340" y="5683707"/>
            <a:ext cx="18427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97" baseline="11111" dirty="0">
                <a:latin typeface="Cambria Math"/>
                <a:cs typeface="Cambria Math"/>
              </a:rPr>
              <a:t>𝑑</a:t>
            </a:r>
            <a:r>
              <a:rPr sz="1450" spc="65" dirty="0">
                <a:latin typeface="Cambria Math"/>
                <a:cs typeface="Cambria Math"/>
              </a:rPr>
              <a:t>𝑚𝑜𝑑𝑒𝑙</a:t>
            </a:r>
            <a:r>
              <a:rPr sz="1450" spc="37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=</a:t>
            </a:r>
            <a:r>
              <a:rPr sz="3000" spc="179" baseline="11111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𝑑</a:t>
            </a:r>
            <a:r>
              <a:rPr sz="1450" dirty="0">
                <a:latin typeface="Cambria Math"/>
                <a:cs typeface="Cambria Math"/>
              </a:rPr>
              <a:t>𝑣</a:t>
            </a:r>
            <a:r>
              <a:rPr sz="1450" spc="26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×</a:t>
            </a:r>
            <a:r>
              <a:rPr sz="3000" spc="7" baseline="11111" dirty="0">
                <a:latin typeface="Cambria Math"/>
                <a:cs typeface="Cambria Math"/>
              </a:rPr>
              <a:t> </a:t>
            </a:r>
            <a:r>
              <a:rPr sz="3000" spc="-75" baseline="11111" dirty="0">
                <a:latin typeface="Cambria Math"/>
                <a:cs typeface="Cambria Math"/>
              </a:rPr>
              <a:t>ℎ</a:t>
            </a:r>
            <a:endParaRPr sz="3000" baseline="11111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306823" y="4213859"/>
            <a:ext cx="2174875" cy="1414780"/>
            <a:chOff x="4306823" y="4213859"/>
            <a:chExt cx="2174875" cy="1414780"/>
          </a:xfrm>
        </p:grpSpPr>
        <p:sp>
          <p:nvSpPr>
            <p:cNvPr id="18" name="object 18"/>
            <p:cNvSpPr/>
            <p:nvPr/>
          </p:nvSpPr>
          <p:spPr>
            <a:xfrm>
              <a:off x="4325873" y="5478017"/>
              <a:ext cx="1955800" cy="131445"/>
            </a:xfrm>
            <a:custGeom>
              <a:avLst/>
              <a:gdLst/>
              <a:ahLst/>
              <a:cxnLst/>
              <a:rect l="l" t="t" r="r" b="b"/>
              <a:pathLst>
                <a:path w="1955800" h="131445">
                  <a:moveTo>
                    <a:pt x="1955291" y="0"/>
                  </a:moveTo>
                  <a:lnTo>
                    <a:pt x="1954424" y="51018"/>
                  </a:lnTo>
                  <a:lnTo>
                    <a:pt x="1952069" y="92678"/>
                  </a:lnTo>
                  <a:lnTo>
                    <a:pt x="1948594" y="120765"/>
                  </a:lnTo>
                  <a:lnTo>
                    <a:pt x="1944370" y="131063"/>
                  </a:lnTo>
                  <a:lnTo>
                    <a:pt x="10922" y="131063"/>
                  </a:lnTo>
                  <a:lnTo>
                    <a:pt x="6643" y="120765"/>
                  </a:lnTo>
                  <a:lnTo>
                    <a:pt x="3175" y="92678"/>
                  </a:lnTo>
                  <a:lnTo>
                    <a:pt x="849" y="51018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37553" y="4232909"/>
              <a:ext cx="125095" cy="1167765"/>
            </a:xfrm>
            <a:custGeom>
              <a:avLst/>
              <a:gdLst/>
              <a:ahLst/>
              <a:cxnLst/>
              <a:rect l="l" t="t" r="r" b="b"/>
              <a:pathLst>
                <a:path w="125095" h="1167764">
                  <a:moveTo>
                    <a:pt x="0" y="0"/>
                  </a:moveTo>
                  <a:lnTo>
                    <a:pt x="48619" y="823"/>
                  </a:lnTo>
                  <a:lnTo>
                    <a:pt x="88344" y="3063"/>
                  </a:lnTo>
                  <a:lnTo>
                    <a:pt x="115139" y="6375"/>
                  </a:lnTo>
                  <a:lnTo>
                    <a:pt x="124968" y="10413"/>
                  </a:lnTo>
                  <a:lnTo>
                    <a:pt x="124968" y="1156970"/>
                  </a:lnTo>
                  <a:lnTo>
                    <a:pt x="115139" y="1161008"/>
                  </a:lnTo>
                  <a:lnTo>
                    <a:pt x="88344" y="1164320"/>
                  </a:lnTo>
                  <a:lnTo>
                    <a:pt x="48619" y="1166560"/>
                  </a:lnTo>
                  <a:lnTo>
                    <a:pt x="0" y="1167383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564248" y="4605909"/>
            <a:ext cx="12198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07110" algn="l"/>
              </a:tabLst>
            </a:pPr>
            <a:r>
              <a:rPr sz="3000" spc="-15" baseline="1388" dirty="0">
                <a:latin typeface="Cambria Math"/>
                <a:cs typeface="Cambria Math"/>
              </a:rPr>
              <a:t>𝑠𝑒𝑞_𝑙𝑒𝑛</a:t>
            </a:r>
            <a:r>
              <a:rPr sz="3000" baseline="1388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×</a:t>
            </a:r>
            <a:endParaRPr sz="2200">
              <a:latin typeface="Cambria Math"/>
              <a:cs typeface="Cambria Math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978775" y="3976115"/>
          <a:ext cx="1798319" cy="163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10078211" y="4634229"/>
            <a:ext cx="793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89" baseline="11111" dirty="0">
                <a:latin typeface="Cambria Math"/>
                <a:cs typeface="Cambria Math"/>
              </a:rPr>
              <a:t>𝑑</a:t>
            </a:r>
            <a:r>
              <a:rPr sz="1450" spc="60" dirty="0">
                <a:latin typeface="Cambria Math"/>
                <a:cs typeface="Cambria Math"/>
              </a:rPr>
              <a:t>𝑚𝑜𝑑𝑒𝑙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885426" y="3996690"/>
            <a:ext cx="125095" cy="1594485"/>
          </a:xfrm>
          <a:custGeom>
            <a:avLst/>
            <a:gdLst/>
            <a:ahLst/>
            <a:cxnLst/>
            <a:rect l="l" t="t" r="r" b="b"/>
            <a:pathLst>
              <a:path w="125095" h="1594485">
                <a:moveTo>
                  <a:pt x="0" y="0"/>
                </a:moveTo>
                <a:lnTo>
                  <a:pt x="48619" y="823"/>
                </a:lnTo>
                <a:lnTo>
                  <a:pt x="88344" y="3063"/>
                </a:lnTo>
                <a:lnTo>
                  <a:pt x="115139" y="6375"/>
                </a:lnTo>
                <a:lnTo>
                  <a:pt x="124968" y="10414"/>
                </a:lnTo>
                <a:lnTo>
                  <a:pt x="124968" y="1583690"/>
                </a:lnTo>
                <a:lnTo>
                  <a:pt x="115139" y="1587728"/>
                </a:lnTo>
                <a:lnTo>
                  <a:pt x="88344" y="1591040"/>
                </a:lnTo>
                <a:lnTo>
                  <a:pt x="48619" y="1593280"/>
                </a:lnTo>
                <a:lnTo>
                  <a:pt x="0" y="1594104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497823" y="5869635"/>
            <a:ext cx="792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82" baseline="11111" dirty="0">
                <a:latin typeface="Cambria Math"/>
                <a:cs typeface="Cambria Math"/>
              </a:rPr>
              <a:t>𝑑</a:t>
            </a:r>
            <a:r>
              <a:rPr sz="1450" spc="55" dirty="0">
                <a:latin typeface="Cambria Math"/>
                <a:cs typeface="Cambria Math"/>
              </a:rPr>
              <a:t>𝑚𝑜𝑑𝑒𝑙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24038" y="5682234"/>
            <a:ext cx="1955800" cy="131445"/>
          </a:xfrm>
          <a:custGeom>
            <a:avLst/>
            <a:gdLst/>
            <a:ahLst/>
            <a:cxnLst/>
            <a:rect l="l" t="t" r="r" b="b"/>
            <a:pathLst>
              <a:path w="1955800" h="131445">
                <a:moveTo>
                  <a:pt x="1955291" y="0"/>
                </a:moveTo>
                <a:lnTo>
                  <a:pt x="1954424" y="51018"/>
                </a:lnTo>
                <a:lnTo>
                  <a:pt x="1952069" y="92678"/>
                </a:lnTo>
                <a:lnTo>
                  <a:pt x="1948594" y="120765"/>
                </a:lnTo>
                <a:lnTo>
                  <a:pt x="1944369" y="131063"/>
                </a:lnTo>
                <a:lnTo>
                  <a:pt x="10921" y="131063"/>
                </a:lnTo>
                <a:lnTo>
                  <a:pt x="6643" y="120765"/>
                </a:lnTo>
                <a:lnTo>
                  <a:pt x="3175" y="92678"/>
                </a:lnTo>
                <a:lnTo>
                  <a:pt x="849" y="51018"/>
                </a:lnTo>
                <a:lnTo>
                  <a:pt x="0" y="0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6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190" dirty="0">
                <a:solidFill>
                  <a:srgbClr val="FFFFFF"/>
                </a:solidFill>
              </a:rPr>
              <a:t> </a:t>
            </a:r>
            <a:r>
              <a:rPr sz="2400" spc="-40" dirty="0">
                <a:solidFill>
                  <a:srgbClr val="FFFFFF"/>
                </a:solidFill>
              </a:rPr>
              <a:t>원리:</a:t>
            </a:r>
            <a:r>
              <a:rPr sz="2400" spc="-180" dirty="0">
                <a:solidFill>
                  <a:srgbClr val="FFFFFF"/>
                </a:solidFill>
              </a:rPr>
              <a:t> </a:t>
            </a:r>
            <a:r>
              <a:rPr sz="2400" spc="-55" dirty="0">
                <a:solidFill>
                  <a:srgbClr val="FFFFFF"/>
                </a:solidFill>
              </a:rPr>
              <a:t>어텐션(Attention)의</a:t>
            </a:r>
            <a:r>
              <a:rPr sz="2400" spc="-204" dirty="0">
                <a:solidFill>
                  <a:srgbClr val="FFFFFF"/>
                </a:solidFill>
              </a:rPr>
              <a:t> </a:t>
            </a:r>
            <a:r>
              <a:rPr sz="2400" spc="-25" dirty="0">
                <a:solidFill>
                  <a:srgbClr val="FFFFFF"/>
                </a:solidFill>
              </a:rPr>
              <a:t>종류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1893" y="1451229"/>
            <a:ext cx="87998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5" dirty="0">
                <a:latin typeface="Malgun Gothic"/>
                <a:cs typeface="Malgun Gothic"/>
              </a:rPr>
              <a:t>트랜스포머에서는</a:t>
            </a:r>
            <a:r>
              <a:rPr sz="2200" spc="-215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세</a:t>
            </a:r>
            <a:r>
              <a:rPr sz="2200" spc="-18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가지</a:t>
            </a:r>
            <a:r>
              <a:rPr sz="2200" spc="-19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종류의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b="1" spc="-70" dirty="0">
                <a:latin typeface="Malgun Gothic"/>
                <a:cs typeface="Malgun Gothic"/>
              </a:rPr>
              <a:t>어텐션(attention)</a:t>
            </a:r>
            <a:r>
              <a:rPr sz="2200" b="1" spc="-229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레이어</a:t>
            </a:r>
            <a:r>
              <a:rPr sz="2200" spc="-225" dirty="0">
                <a:latin typeface="Malgun Gothic"/>
                <a:cs typeface="Malgun Gothic"/>
              </a:rPr>
              <a:t>가</a:t>
            </a:r>
            <a:r>
              <a:rPr sz="2200" spc="-190" dirty="0">
                <a:latin typeface="Malgun Gothic"/>
                <a:cs typeface="Malgun Gothic"/>
              </a:rPr>
              <a:t> </a:t>
            </a:r>
            <a:r>
              <a:rPr sz="2200" spc="-75" dirty="0">
                <a:latin typeface="Malgun Gothic"/>
                <a:cs typeface="Malgun Gothic"/>
              </a:rPr>
              <a:t>사용됩니다.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091" y="2725674"/>
            <a:ext cx="28581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Malgun Gothic"/>
                <a:cs typeface="Malgun Gothic"/>
              </a:rPr>
              <a:t>Encoder</a:t>
            </a:r>
            <a:r>
              <a:rPr sz="2000" b="1" spc="-114" dirty="0">
                <a:latin typeface="Malgun Gothic"/>
                <a:cs typeface="Malgun Gothic"/>
              </a:rPr>
              <a:t> </a:t>
            </a:r>
            <a:r>
              <a:rPr sz="2000" b="1" dirty="0">
                <a:latin typeface="Malgun Gothic"/>
                <a:cs typeface="Malgun Gothic"/>
              </a:rPr>
              <a:t>Self-</a:t>
            </a:r>
            <a:r>
              <a:rPr sz="2000" b="1" spc="-10" dirty="0">
                <a:latin typeface="Malgun Gothic"/>
                <a:cs typeface="Malgun Gothic"/>
              </a:rPr>
              <a:t>Attention: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091" y="3951477"/>
            <a:ext cx="3850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5" dirty="0">
                <a:latin typeface="Malgun Gothic"/>
                <a:cs typeface="Malgun Gothic"/>
              </a:rPr>
              <a:t>Masked</a:t>
            </a:r>
            <a:r>
              <a:rPr sz="2000" b="1" spc="-150" dirty="0">
                <a:latin typeface="Malgun Gothic"/>
                <a:cs typeface="Malgun Gothic"/>
              </a:rPr>
              <a:t> </a:t>
            </a:r>
            <a:r>
              <a:rPr sz="2000" b="1" spc="-25" dirty="0">
                <a:latin typeface="Malgun Gothic"/>
                <a:cs typeface="Malgun Gothic"/>
              </a:rPr>
              <a:t>Decoder</a:t>
            </a:r>
            <a:r>
              <a:rPr sz="2000" b="1" spc="-145" dirty="0">
                <a:latin typeface="Malgun Gothic"/>
                <a:cs typeface="Malgun Gothic"/>
              </a:rPr>
              <a:t> </a:t>
            </a:r>
            <a:r>
              <a:rPr sz="2000" b="1" dirty="0">
                <a:latin typeface="Malgun Gothic"/>
                <a:cs typeface="Malgun Gothic"/>
              </a:rPr>
              <a:t>Self-</a:t>
            </a:r>
            <a:r>
              <a:rPr sz="2000" b="1" spc="-10" dirty="0">
                <a:latin typeface="Malgun Gothic"/>
                <a:cs typeface="Malgun Gothic"/>
              </a:rPr>
              <a:t>Attention: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091" y="5130546"/>
            <a:ext cx="3391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Malgun Gothic"/>
                <a:cs typeface="Malgun Gothic"/>
              </a:rPr>
              <a:t>Encoder-</a:t>
            </a:r>
            <a:r>
              <a:rPr sz="2000" b="1" spc="-30" dirty="0">
                <a:latin typeface="Malgun Gothic"/>
                <a:cs typeface="Malgun Gothic"/>
              </a:rPr>
              <a:t>Decoder</a:t>
            </a:r>
            <a:r>
              <a:rPr sz="2000" b="1" spc="-135" dirty="0">
                <a:latin typeface="Malgun Gothic"/>
                <a:cs typeface="Malgun Gothic"/>
              </a:rPr>
              <a:t> </a:t>
            </a:r>
            <a:r>
              <a:rPr sz="2000" b="1" spc="-10" dirty="0">
                <a:latin typeface="Malgun Gothic"/>
                <a:cs typeface="Malgun Gothic"/>
              </a:rPr>
              <a:t>Attention: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43462" y="3673728"/>
            <a:ext cx="4727575" cy="704850"/>
            <a:chOff x="4843462" y="3673728"/>
            <a:chExt cx="4727575" cy="704850"/>
          </a:xfrm>
        </p:grpSpPr>
        <p:sp>
          <p:nvSpPr>
            <p:cNvPr id="9" name="object 9"/>
            <p:cNvSpPr/>
            <p:nvPr/>
          </p:nvSpPr>
          <p:spPr>
            <a:xfrm>
              <a:off x="4857750" y="3905249"/>
              <a:ext cx="1041400" cy="459105"/>
            </a:xfrm>
            <a:custGeom>
              <a:avLst/>
              <a:gdLst/>
              <a:ahLst/>
              <a:cxnLst/>
              <a:rect l="l" t="t" r="r" b="b"/>
              <a:pathLst>
                <a:path w="1041400" h="459104">
                  <a:moveTo>
                    <a:pt x="1040891" y="0"/>
                  </a:moveTo>
                  <a:lnTo>
                    <a:pt x="0" y="0"/>
                  </a:lnTo>
                  <a:lnTo>
                    <a:pt x="0" y="458724"/>
                  </a:lnTo>
                  <a:lnTo>
                    <a:pt x="1040891" y="458724"/>
                  </a:lnTo>
                  <a:lnTo>
                    <a:pt x="1040891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57750" y="3905249"/>
              <a:ext cx="1041400" cy="459105"/>
            </a:xfrm>
            <a:custGeom>
              <a:avLst/>
              <a:gdLst/>
              <a:ahLst/>
              <a:cxnLst/>
              <a:rect l="l" t="t" r="r" b="b"/>
              <a:pathLst>
                <a:path w="1041400" h="459104">
                  <a:moveTo>
                    <a:pt x="0" y="458724"/>
                  </a:moveTo>
                  <a:lnTo>
                    <a:pt x="1040891" y="458724"/>
                  </a:lnTo>
                  <a:lnTo>
                    <a:pt x="1040891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2857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86550" y="3905249"/>
              <a:ext cx="1041400" cy="459105"/>
            </a:xfrm>
            <a:custGeom>
              <a:avLst/>
              <a:gdLst/>
              <a:ahLst/>
              <a:cxnLst/>
              <a:rect l="l" t="t" r="r" b="b"/>
              <a:pathLst>
                <a:path w="1041400" h="459104">
                  <a:moveTo>
                    <a:pt x="1040892" y="0"/>
                  </a:moveTo>
                  <a:lnTo>
                    <a:pt x="0" y="0"/>
                  </a:lnTo>
                  <a:lnTo>
                    <a:pt x="0" y="458724"/>
                  </a:lnTo>
                  <a:lnTo>
                    <a:pt x="1040892" y="458724"/>
                  </a:lnTo>
                  <a:lnTo>
                    <a:pt x="1040892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86550" y="3905249"/>
              <a:ext cx="1041400" cy="459105"/>
            </a:xfrm>
            <a:custGeom>
              <a:avLst/>
              <a:gdLst/>
              <a:ahLst/>
              <a:cxnLst/>
              <a:rect l="l" t="t" r="r" b="b"/>
              <a:pathLst>
                <a:path w="1041400" h="459104">
                  <a:moveTo>
                    <a:pt x="0" y="458724"/>
                  </a:moveTo>
                  <a:lnTo>
                    <a:pt x="1040892" y="458724"/>
                  </a:lnTo>
                  <a:lnTo>
                    <a:pt x="1040892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2857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15350" y="3905249"/>
              <a:ext cx="1041400" cy="459105"/>
            </a:xfrm>
            <a:custGeom>
              <a:avLst/>
              <a:gdLst/>
              <a:ahLst/>
              <a:cxnLst/>
              <a:rect l="l" t="t" r="r" b="b"/>
              <a:pathLst>
                <a:path w="1041400" h="459104">
                  <a:moveTo>
                    <a:pt x="1040892" y="0"/>
                  </a:moveTo>
                  <a:lnTo>
                    <a:pt x="0" y="0"/>
                  </a:lnTo>
                  <a:lnTo>
                    <a:pt x="0" y="458724"/>
                  </a:lnTo>
                  <a:lnTo>
                    <a:pt x="1040892" y="458724"/>
                  </a:lnTo>
                  <a:lnTo>
                    <a:pt x="1040892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15350" y="3905249"/>
              <a:ext cx="1041400" cy="459105"/>
            </a:xfrm>
            <a:custGeom>
              <a:avLst/>
              <a:gdLst/>
              <a:ahLst/>
              <a:cxnLst/>
              <a:rect l="l" t="t" r="r" b="b"/>
              <a:pathLst>
                <a:path w="1041400" h="459104">
                  <a:moveTo>
                    <a:pt x="0" y="458724"/>
                  </a:moveTo>
                  <a:lnTo>
                    <a:pt x="1040892" y="458724"/>
                  </a:lnTo>
                  <a:lnTo>
                    <a:pt x="1040892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2857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85054" y="3673728"/>
              <a:ext cx="3667125" cy="240665"/>
            </a:xfrm>
            <a:custGeom>
              <a:avLst/>
              <a:gdLst/>
              <a:ahLst/>
              <a:cxnLst/>
              <a:rect l="l" t="t" r="r" b="b"/>
              <a:pathLst>
                <a:path w="3667125" h="240664">
                  <a:moveTo>
                    <a:pt x="159613" y="155397"/>
                  </a:moveTo>
                  <a:lnTo>
                    <a:pt x="159385" y="155397"/>
                  </a:lnTo>
                  <a:lnTo>
                    <a:pt x="157480" y="155905"/>
                  </a:lnTo>
                  <a:lnTo>
                    <a:pt x="159613" y="155397"/>
                  </a:lnTo>
                  <a:close/>
                </a:path>
                <a:path w="3667125" h="240664">
                  <a:moveTo>
                    <a:pt x="241808" y="136906"/>
                  </a:moveTo>
                  <a:lnTo>
                    <a:pt x="241477" y="136906"/>
                  </a:lnTo>
                  <a:lnTo>
                    <a:pt x="238429" y="137566"/>
                  </a:lnTo>
                  <a:lnTo>
                    <a:pt x="241808" y="136906"/>
                  </a:lnTo>
                  <a:close/>
                </a:path>
                <a:path w="3667125" h="240664">
                  <a:moveTo>
                    <a:pt x="3667125" y="237617"/>
                  </a:moveTo>
                  <a:lnTo>
                    <a:pt x="3666934" y="234696"/>
                  </a:lnTo>
                  <a:lnTo>
                    <a:pt x="3666845" y="233426"/>
                  </a:lnTo>
                  <a:lnTo>
                    <a:pt x="3666744" y="231648"/>
                  </a:lnTo>
                  <a:lnTo>
                    <a:pt x="3665575" y="225806"/>
                  </a:lnTo>
                  <a:lnTo>
                    <a:pt x="3665474" y="225298"/>
                  </a:lnTo>
                  <a:lnTo>
                    <a:pt x="3663569" y="218821"/>
                  </a:lnTo>
                  <a:lnTo>
                    <a:pt x="3660902" y="212598"/>
                  </a:lnTo>
                  <a:lnTo>
                    <a:pt x="3657689" y="206679"/>
                  </a:lnTo>
                  <a:lnTo>
                    <a:pt x="3657600" y="206502"/>
                  </a:lnTo>
                  <a:lnTo>
                    <a:pt x="3631946" y="177673"/>
                  </a:lnTo>
                  <a:lnTo>
                    <a:pt x="3597160" y="153631"/>
                  </a:lnTo>
                  <a:lnTo>
                    <a:pt x="3597160" y="176047"/>
                  </a:lnTo>
                  <a:lnTo>
                    <a:pt x="3570351" y="165735"/>
                  </a:lnTo>
                  <a:lnTo>
                    <a:pt x="3502914" y="145034"/>
                  </a:lnTo>
                  <a:lnTo>
                    <a:pt x="3463531" y="135102"/>
                  </a:lnTo>
                  <a:lnTo>
                    <a:pt x="3419602" y="125222"/>
                  </a:lnTo>
                  <a:lnTo>
                    <a:pt x="3372485" y="115570"/>
                  </a:lnTo>
                  <a:lnTo>
                    <a:pt x="3327184" y="107200"/>
                  </a:lnTo>
                  <a:lnTo>
                    <a:pt x="3321685" y="106172"/>
                  </a:lnTo>
                  <a:lnTo>
                    <a:pt x="3267710" y="97155"/>
                  </a:lnTo>
                  <a:lnTo>
                    <a:pt x="3210433" y="88265"/>
                  </a:lnTo>
                  <a:lnTo>
                    <a:pt x="3150362" y="79756"/>
                  </a:lnTo>
                  <a:lnTo>
                    <a:pt x="3021584" y="63627"/>
                  </a:lnTo>
                  <a:lnTo>
                    <a:pt x="2884005" y="49149"/>
                  </a:lnTo>
                  <a:lnTo>
                    <a:pt x="2735453" y="35941"/>
                  </a:lnTo>
                  <a:lnTo>
                    <a:pt x="2580513" y="24638"/>
                  </a:lnTo>
                  <a:lnTo>
                    <a:pt x="2571902" y="24104"/>
                  </a:lnTo>
                  <a:lnTo>
                    <a:pt x="2573007" y="24028"/>
                  </a:lnTo>
                  <a:lnTo>
                    <a:pt x="2572677" y="24028"/>
                  </a:lnTo>
                  <a:lnTo>
                    <a:pt x="2615438" y="21844"/>
                  </a:lnTo>
                  <a:lnTo>
                    <a:pt x="2654312" y="20447"/>
                  </a:lnTo>
                  <a:lnTo>
                    <a:pt x="2651760" y="20447"/>
                  </a:lnTo>
                  <a:lnTo>
                    <a:pt x="2700528" y="19431"/>
                  </a:lnTo>
                  <a:lnTo>
                    <a:pt x="2777210" y="19354"/>
                  </a:lnTo>
                  <a:lnTo>
                    <a:pt x="2785999" y="19431"/>
                  </a:lnTo>
                  <a:lnTo>
                    <a:pt x="2828544" y="20447"/>
                  </a:lnTo>
                  <a:lnTo>
                    <a:pt x="2871089" y="22098"/>
                  </a:lnTo>
                  <a:lnTo>
                    <a:pt x="2913253" y="24257"/>
                  </a:lnTo>
                  <a:lnTo>
                    <a:pt x="2962325" y="27546"/>
                  </a:lnTo>
                  <a:lnTo>
                    <a:pt x="3037586" y="34290"/>
                  </a:lnTo>
                  <a:lnTo>
                    <a:pt x="3084690" y="39484"/>
                  </a:lnTo>
                  <a:lnTo>
                    <a:pt x="3155061" y="48818"/>
                  </a:lnTo>
                  <a:lnTo>
                    <a:pt x="3193427" y="54673"/>
                  </a:lnTo>
                  <a:lnTo>
                    <a:pt x="3231896" y="61214"/>
                  </a:lnTo>
                  <a:lnTo>
                    <a:pt x="3303143" y="75057"/>
                  </a:lnTo>
                  <a:lnTo>
                    <a:pt x="3337026" y="82486"/>
                  </a:lnTo>
                  <a:lnTo>
                    <a:pt x="3337255" y="82486"/>
                  </a:lnTo>
                  <a:lnTo>
                    <a:pt x="3369564" y="90297"/>
                  </a:lnTo>
                  <a:lnTo>
                    <a:pt x="3398278" y="97764"/>
                  </a:lnTo>
                  <a:lnTo>
                    <a:pt x="3400907" y="98501"/>
                  </a:lnTo>
                  <a:lnTo>
                    <a:pt x="3401136" y="98501"/>
                  </a:lnTo>
                  <a:lnTo>
                    <a:pt x="3428860" y="106299"/>
                  </a:lnTo>
                  <a:lnTo>
                    <a:pt x="3430752" y="106883"/>
                  </a:lnTo>
                  <a:lnTo>
                    <a:pt x="3430968" y="106883"/>
                  </a:lnTo>
                  <a:lnTo>
                    <a:pt x="3458972" y="115697"/>
                  </a:lnTo>
                  <a:lnTo>
                    <a:pt x="3483521" y="123875"/>
                  </a:lnTo>
                  <a:lnTo>
                    <a:pt x="3485731" y="124675"/>
                  </a:lnTo>
                  <a:lnTo>
                    <a:pt x="3485959" y="124675"/>
                  </a:lnTo>
                  <a:lnTo>
                    <a:pt x="3510369" y="133731"/>
                  </a:lnTo>
                  <a:lnTo>
                    <a:pt x="3532848" y="142913"/>
                  </a:lnTo>
                  <a:lnTo>
                    <a:pt x="3554996" y="152755"/>
                  </a:lnTo>
                  <a:lnTo>
                    <a:pt x="3555327" y="152971"/>
                  </a:lnTo>
                  <a:lnTo>
                    <a:pt x="3574262" y="162610"/>
                  </a:lnTo>
                  <a:lnTo>
                    <a:pt x="3574681" y="162788"/>
                  </a:lnTo>
                  <a:lnTo>
                    <a:pt x="3574910" y="162941"/>
                  </a:lnTo>
                  <a:lnTo>
                    <a:pt x="3575405" y="163207"/>
                  </a:lnTo>
                  <a:lnTo>
                    <a:pt x="3591242" y="172135"/>
                  </a:lnTo>
                  <a:lnTo>
                    <a:pt x="3597160" y="176047"/>
                  </a:lnTo>
                  <a:lnTo>
                    <a:pt x="3597160" y="153631"/>
                  </a:lnTo>
                  <a:lnTo>
                    <a:pt x="3563366" y="135636"/>
                  </a:lnTo>
                  <a:lnTo>
                    <a:pt x="3517519" y="116078"/>
                  </a:lnTo>
                  <a:lnTo>
                    <a:pt x="3464814" y="97536"/>
                  </a:lnTo>
                  <a:lnTo>
                    <a:pt x="3405759" y="80010"/>
                  </a:lnTo>
                  <a:lnTo>
                    <a:pt x="3341243" y="63881"/>
                  </a:lnTo>
                  <a:lnTo>
                    <a:pt x="3271520" y="49149"/>
                  </a:lnTo>
                  <a:lnTo>
                    <a:pt x="3213354" y="38747"/>
                  </a:lnTo>
                  <a:lnTo>
                    <a:pt x="3197606" y="36068"/>
                  </a:lnTo>
                  <a:lnTo>
                    <a:pt x="3160077" y="30353"/>
                  </a:lnTo>
                  <a:lnTo>
                    <a:pt x="3136442" y="27063"/>
                  </a:lnTo>
                  <a:lnTo>
                    <a:pt x="3120009" y="24765"/>
                  </a:lnTo>
                  <a:lnTo>
                    <a:pt x="3080004" y="19812"/>
                  </a:lnTo>
                  <a:lnTo>
                    <a:pt x="3073057" y="19050"/>
                  </a:lnTo>
                  <a:lnTo>
                    <a:pt x="3039491" y="15367"/>
                  </a:lnTo>
                  <a:lnTo>
                    <a:pt x="2998216" y="11430"/>
                  </a:lnTo>
                  <a:lnTo>
                    <a:pt x="2956560" y="8001"/>
                  </a:lnTo>
                  <a:lnTo>
                    <a:pt x="2914396" y="5207"/>
                  </a:lnTo>
                  <a:lnTo>
                    <a:pt x="2871851" y="3048"/>
                  </a:lnTo>
                  <a:lnTo>
                    <a:pt x="2829179" y="1397"/>
                  </a:lnTo>
                  <a:lnTo>
                    <a:pt x="2786253" y="381"/>
                  </a:lnTo>
                  <a:lnTo>
                    <a:pt x="2743200" y="0"/>
                  </a:lnTo>
                  <a:lnTo>
                    <a:pt x="2700147" y="381"/>
                  </a:lnTo>
                  <a:lnTo>
                    <a:pt x="2651226" y="1397"/>
                  </a:lnTo>
                  <a:lnTo>
                    <a:pt x="2653779" y="1397"/>
                  </a:lnTo>
                  <a:lnTo>
                    <a:pt x="2614549" y="2794"/>
                  </a:lnTo>
                  <a:lnTo>
                    <a:pt x="2572004" y="4953"/>
                  </a:lnTo>
                  <a:lnTo>
                    <a:pt x="2488311" y="10795"/>
                  </a:lnTo>
                  <a:lnTo>
                    <a:pt x="2447036" y="14478"/>
                  </a:lnTo>
                  <a:lnTo>
                    <a:pt x="2430805" y="16154"/>
                  </a:lnTo>
                  <a:lnTo>
                    <a:pt x="2337562" y="11430"/>
                  </a:lnTo>
                  <a:lnTo>
                    <a:pt x="2170176" y="5207"/>
                  </a:lnTo>
                  <a:lnTo>
                    <a:pt x="2000250" y="1397"/>
                  </a:lnTo>
                  <a:lnTo>
                    <a:pt x="1828800" y="0"/>
                  </a:lnTo>
                  <a:lnTo>
                    <a:pt x="1640205" y="1397"/>
                  </a:lnTo>
                  <a:lnTo>
                    <a:pt x="1651482" y="1397"/>
                  </a:lnTo>
                  <a:lnTo>
                    <a:pt x="1487424" y="4953"/>
                  </a:lnTo>
                  <a:lnTo>
                    <a:pt x="1320038" y="10795"/>
                  </a:lnTo>
                  <a:lnTo>
                    <a:pt x="1156716" y="18669"/>
                  </a:lnTo>
                  <a:lnTo>
                    <a:pt x="998855" y="28321"/>
                  </a:lnTo>
                  <a:lnTo>
                    <a:pt x="847471" y="39878"/>
                  </a:lnTo>
                  <a:lnTo>
                    <a:pt x="636143" y="60071"/>
                  </a:lnTo>
                  <a:lnTo>
                    <a:pt x="507365" y="75311"/>
                  </a:lnTo>
                  <a:lnTo>
                    <a:pt x="389890" y="91694"/>
                  </a:lnTo>
                  <a:lnTo>
                    <a:pt x="336042" y="100330"/>
                  </a:lnTo>
                  <a:lnTo>
                    <a:pt x="285242" y="109220"/>
                  </a:lnTo>
                  <a:lnTo>
                    <a:pt x="238125" y="118110"/>
                  </a:lnTo>
                  <a:lnTo>
                    <a:pt x="194564" y="127508"/>
                  </a:lnTo>
                  <a:lnTo>
                    <a:pt x="154813" y="136906"/>
                  </a:lnTo>
                  <a:lnTo>
                    <a:pt x="87376" y="156337"/>
                  </a:lnTo>
                  <a:lnTo>
                    <a:pt x="53555" y="170573"/>
                  </a:lnTo>
                  <a:lnTo>
                    <a:pt x="34925" y="147701"/>
                  </a:lnTo>
                  <a:lnTo>
                    <a:pt x="0" y="225425"/>
                  </a:lnTo>
                  <a:lnTo>
                    <a:pt x="83058" y="206756"/>
                  </a:lnTo>
                  <a:lnTo>
                    <a:pt x="71869" y="193040"/>
                  </a:lnTo>
                  <a:lnTo>
                    <a:pt x="65608" y="185356"/>
                  </a:lnTo>
                  <a:lnTo>
                    <a:pt x="124231" y="164960"/>
                  </a:lnTo>
                  <a:lnTo>
                    <a:pt x="157480" y="155905"/>
                  </a:lnTo>
                  <a:lnTo>
                    <a:pt x="159359" y="155397"/>
                  </a:lnTo>
                  <a:lnTo>
                    <a:pt x="198628" y="146113"/>
                  </a:lnTo>
                  <a:lnTo>
                    <a:pt x="201104" y="145529"/>
                  </a:lnTo>
                  <a:lnTo>
                    <a:pt x="238429" y="137566"/>
                  </a:lnTo>
                  <a:lnTo>
                    <a:pt x="241465" y="136906"/>
                  </a:lnTo>
                  <a:lnTo>
                    <a:pt x="288798" y="127889"/>
                  </a:lnTo>
                  <a:lnTo>
                    <a:pt x="339217" y="119126"/>
                  </a:lnTo>
                  <a:lnTo>
                    <a:pt x="392938" y="110490"/>
                  </a:lnTo>
                  <a:lnTo>
                    <a:pt x="449961" y="102235"/>
                  </a:lnTo>
                  <a:lnTo>
                    <a:pt x="511225" y="94043"/>
                  </a:lnTo>
                  <a:lnTo>
                    <a:pt x="572643" y="86487"/>
                  </a:lnTo>
                  <a:lnTo>
                    <a:pt x="706247" y="72009"/>
                  </a:lnTo>
                  <a:lnTo>
                    <a:pt x="849122" y="58928"/>
                  </a:lnTo>
                  <a:lnTo>
                    <a:pt x="922083" y="53086"/>
                  </a:lnTo>
                  <a:lnTo>
                    <a:pt x="1078230" y="42291"/>
                  </a:lnTo>
                  <a:lnTo>
                    <a:pt x="1320927" y="29718"/>
                  </a:lnTo>
                  <a:lnTo>
                    <a:pt x="1488135" y="24003"/>
                  </a:lnTo>
                  <a:lnTo>
                    <a:pt x="1651863" y="20447"/>
                  </a:lnTo>
                  <a:lnTo>
                    <a:pt x="1640611" y="20447"/>
                  </a:lnTo>
                  <a:lnTo>
                    <a:pt x="1939607" y="19964"/>
                  </a:lnTo>
                  <a:lnTo>
                    <a:pt x="1999996" y="20447"/>
                  </a:lnTo>
                  <a:lnTo>
                    <a:pt x="2169668" y="24257"/>
                  </a:lnTo>
                  <a:lnTo>
                    <a:pt x="2318004" y="29781"/>
                  </a:lnTo>
                  <a:lnTo>
                    <a:pt x="2288794" y="34036"/>
                  </a:lnTo>
                  <a:lnTo>
                    <a:pt x="2251329" y="40005"/>
                  </a:lnTo>
                  <a:lnTo>
                    <a:pt x="2179574" y="53213"/>
                  </a:lnTo>
                  <a:lnTo>
                    <a:pt x="2111870" y="67945"/>
                  </a:lnTo>
                  <a:lnTo>
                    <a:pt x="2050415" y="83693"/>
                  </a:lnTo>
                  <a:lnTo>
                    <a:pt x="1994535" y="100711"/>
                  </a:lnTo>
                  <a:lnTo>
                    <a:pt x="1944763" y="118833"/>
                  </a:lnTo>
                  <a:lnTo>
                    <a:pt x="1903095" y="137668"/>
                  </a:lnTo>
                  <a:lnTo>
                    <a:pt x="1895856" y="141592"/>
                  </a:lnTo>
                  <a:lnTo>
                    <a:pt x="1895856" y="162941"/>
                  </a:lnTo>
                  <a:lnTo>
                    <a:pt x="1895551" y="163207"/>
                  </a:lnTo>
                  <a:lnTo>
                    <a:pt x="1894865" y="163626"/>
                  </a:lnTo>
                  <a:lnTo>
                    <a:pt x="1895856" y="162941"/>
                  </a:lnTo>
                  <a:lnTo>
                    <a:pt x="1895856" y="141592"/>
                  </a:lnTo>
                  <a:lnTo>
                    <a:pt x="1884299" y="147828"/>
                  </a:lnTo>
                  <a:lnTo>
                    <a:pt x="1869351" y="160578"/>
                  </a:lnTo>
                  <a:lnTo>
                    <a:pt x="1844675" y="141732"/>
                  </a:lnTo>
                  <a:lnTo>
                    <a:pt x="1828914" y="224790"/>
                  </a:lnTo>
                  <a:lnTo>
                    <a:pt x="1828800" y="225425"/>
                  </a:lnTo>
                  <a:lnTo>
                    <a:pt x="1905254" y="187960"/>
                  </a:lnTo>
                  <a:lnTo>
                    <a:pt x="1897722" y="182219"/>
                  </a:lnTo>
                  <a:lnTo>
                    <a:pt x="1884845" y="172389"/>
                  </a:lnTo>
                  <a:lnTo>
                    <a:pt x="1929485" y="146100"/>
                  </a:lnTo>
                  <a:lnTo>
                    <a:pt x="1930908" y="145491"/>
                  </a:lnTo>
                  <a:lnTo>
                    <a:pt x="1930781" y="145491"/>
                  </a:lnTo>
                  <a:lnTo>
                    <a:pt x="1930222" y="145757"/>
                  </a:lnTo>
                  <a:lnTo>
                    <a:pt x="1930742" y="145491"/>
                  </a:lnTo>
                  <a:lnTo>
                    <a:pt x="1951812" y="136563"/>
                  </a:lnTo>
                  <a:lnTo>
                    <a:pt x="2000504" y="118833"/>
                  </a:lnTo>
                  <a:lnTo>
                    <a:pt x="2055622" y="101981"/>
                  </a:lnTo>
                  <a:lnTo>
                    <a:pt x="2116836" y="86233"/>
                  </a:lnTo>
                  <a:lnTo>
                    <a:pt x="2151824" y="78346"/>
                  </a:lnTo>
                  <a:lnTo>
                    <a:pt x="2218436" y="65151"/>
                  </a:lnTo>
                  <a:lnTo>
                    <a:pt x="2256447" y="58496"/>
                  </a:lnTo>
                  <a:lnTo>
                    <a:pt x="2329815" y="47244"/>
                  </a:lnTo>
                  <a:lnTo>
                    <a:pt x="2408555" y="37592"/>
                  </a:lnTo>
                  <a:lnTo>
                    <a:pt x="2431084" y="35255"/>
                  </a:lnTo>
                  <a:lnTo>
                    <a:pt x="2499868" y="38735"/>
                  </a:lnTo>
                  <a:lnTo>
                    <a:pt x="2579370" y="43688"/>
                  </a:lnTo>
                  <a:lnTo>
                    <a:pt x="2808478" y="61214"/>
                  </a:lnTo>
                  <a:lnTo>
                    <a:pt x="2880995" y="68072"/>
                  </a:lnTo>
                  <a:lnTo>
                    <a:pt x="3019425" y="82550"/>
                  </a:lnTo>
                  <a:lnTo>
                    <a:pt x="3084957" y="90424"/>
                  </a:lnTo>
                  <a:lnTo>
                    <a:pt x="3147822" y="98679"/>
                  </a:lnTo>
                  <a:lnTo>
                    <a:pt x="3215640" y="108318"/>
                  </a:lnTo>
                  <a:lnTo>
                    <a:pt x="3264789" y="115951"/>
                  </a:lnTo>
                  <a:lnTo>
                    <a:pt x="3316313" y="124625"/>
                  </a:lnTo>
                  <a:lnTo>
                    <a:pt x="3318497" y="125018"/>
                  </a:lnTo>
                  <a:lnTo>
                    <a:pt x="3318726" y="125018"/>
                  </a:lnTo>
                  <a:lnTo>
                    <a:pt x="3372675" y="135077"/>
                  </a:lnTo>
                  <a:lnTo>
                    <a:pt x="3415665" y="143891"/>
                  </a:lnTo>
                  <a:lnTo>
                    <a:pt x="3457041" y="153162"/>
                  </a:lnTo>
                  <a:lnTo>
                    <a:pt x="3458819" y="153606"/>
                  </a:lnTo>
                  <a:lnTo>
                    <a:pt x="3459048" y="153606"/>
                  </a:lnTo>
                  <a:lnTo>
                    <a:pt x="3496056" y="162966"/>
                  </a:lnTo>
                  <a:lnTo>
                    <a:pt x="3498062" y="163525"/>
                  </a:lnTo>
                  <a:lnTo>
                    <a:pt x="3498291" y="163525"/>
                  </a:lnTo>
                  <a:lnTo>
                    <a:pt x="3531044" y="172885"/>
                  </a:lnTo>
                  <a:lnTo>
                    <a:pt x="3533229" y="173596"/>
                  </a:lnTo>
                  <a:lnTo>
                    <a:pt x="3533546" y="173596"/>
                  </a:lnTo>
                  <a:lnTo>
                    <a:pt x="3565067" y="184048"/>
                  </a:lnTo>
                  <a:lnTo>
                    <a:pt x="3590175" y="193738"/>
                  </a:lnTo>
                  <a:lnTo>
                    <a:pt x="3611867" y="203796"/>
                  </a:lnTo>
                  <a:lnTo>
                    <a:pt x="3631704" y="203796"/>
                  </a:lnTo>
                  <a:lnTo>
                    <a:pt x="3631971" y="204089"/>
                  </a:lnTo>
                  <a:lnTo>
                    <a:pt x="3612502" y="204089"/>
                  </a:lnTo>
                  <a:lnTo>
                    <a:pt x="3612311" y="204089"/>
                  </a:lnTo>
                  <a:lnTo>
                    <a:pt x="3628720" y="213855"/>
                  </a:lnTo>
                  <a:lnTo>
                    <a:pt x="3628136" y="213360"/>
                  </a:lnTo>
                  <a:lnTo>
                    <a:pt x="3629406" y="214249"/>
                  </a:lnTo>
                  <a:lnTo>
                    <a:pt x="3628720" y="213855"/>
                  </a:lnTo>
                  <a:lnTo>
                    <a:pt x="3639947" y="223100"/>
                  </a:lnTo>
                  <a:lnTo>
                    <a:pt x="3646106" y="231686"/>
                  </a:lnTo>
                  <a:lnTo>
                    <a:pt x="3648329" y="240538"/>
                  </a:lnTo>
                  <a:lnTo>
                    <a:pt x="3657600" y="238188"/>
                  </a:lnTo>
                  <a:lnTo>
                    <a:pt x="3667125" y="237617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85054" y="3673728"/>
              <a:ext cx="1838325" cy="238760"/>
            </a:xfrm>
            <a:custGeom>
              <a:avLst/>
              <a:gdLst/>
              <a:ahLst/>
              <a:cxnLst/>
              <a:rect l="l" t="t" r="r" b="b"/>
              <a:pathLst>
                <a:path w="1838325" h="238760">
                  <a:moveTo>
                    <a:pt x="1384565" y="38739"/>
                  </a:moveTo>
                  <a:lnTo>
                    <a:pt x="1249973" y="38739"/>
                  </a:lnTo>
                  <a:lnTo>
                    <a:pt x="1288796" y="43561"/>
                  </a:lnTo>
                  <a:lnTo>
                    <a:pt x="1326263" y="48808"/>
                  </a:lnTo>
                  <a:lnTo>
                    <a:pt x="1364632" y="54672"/>
                  </a:lnTo>
                  <a:lnTo>
                    <a:pt x="1403096" y="61214"/>
                  </a:lnTo>
                  <a:lnTo>
                    <a:pt x="1474343" y="75057"/>
                  </a:lnTo>
                  <a:lnTo>
                    <a:pt x="1540764" y="90297"/>
                  </a:lnTo>
                  <a:lnTo>
                    <a:pt x="1602180" y="106879"/>
                  </a:lnTo>
                  <a:lnTo>
                    <a:pt x="1657167" y="124669"/>
                  </a:lnTo>
                  <a:lnTo>
                    <a:pt x="1704047" y="142900"/>
                  </a:lnTo>
                  <a:lnTo>
                    <a:pt x="1726537" y="152961"/>
                  </a:lnTo>
                  <a:lnTo>
                    <a:pt x="1745463" y="162607"/>
                  </a:lnTo>
                  <a:lnTo>
                    <a:pt x="1745885" y="162784"/>
                  </a:lnTo>
                  <a:lnTo>
                    <a:pt x="1746118" y="162941"/>
                  </a:lnTo>
                  <a:lnTo>
                    <a:pt x="1746613" y="163195"/>
                  </a:lnTo>
                  <a:lnTo>
                    <a:pt x="1762448" y="172130"/>
                  </a:lnTo>
                  <a:lnTo>
                    <a:pt x="1777368" y="181959"/>
                  </a:lnTo>
                  <a:lnTo>
                    <a:pt x="1789835" y="191396"/>
                  </a:lnTo>
                  <a:lnTo>
                    <a:pt x="1793611" y="194691"/>
                  </a:lnTo>
                  <a:lnTo>
                    <a:pt x="1796288" y="196977"/>
                  </a:lnTo>
                  <a:lnTo>
                    <a:pt x="1802569" y="203411"/>
                  </a:lnTo>
                  <a:lnTo>
                    <a:pt x="1805521" y="206674"/>
                  </a:lnTo>
                  <a:lnTo>
                    <a:pt x="1805825" y="207235"/>
                  </a:lnTo>
                  <a:lnTo>
                    <a:pt x="1809019" y="211185"/>
                  </a:lnTo>
                  <a:lnTo>
                    <a:pt x="1812290" y="216027"/>
                  </a:lnTo>
                  <a:lnTo>
                    <a:pt x="1812503" y="216382"/>
                  </a:lnTo>
                  <a:lnTo>
                    <a:pt x="1812637" y="216662"/>
                  </a:lnTo>
                  <a:lnTo>
                    <a:pt x="1813820" y="218821"/>
                  </a:lnTo>
                  <a:lnTo>
                    <a:pt x="1814829" y="220472"/>
                  </a:lnTo>
                  <a:lnTo>
                    <a:pt x="1816735" y="224790"/>
                  </a:lnTo>
                  <a:lnTo>
                    <a:pt x="1816925" y="225298"/>
                  </a:lnTo>
                  <a:lnTo>
                    <a:pt x="1817042" y="225806"/>
                  </a:lnTo>
                  <a:lnTo>
                    <a:pt x="1818131" y="229362"/>
                  </a:lnTo>
                  <a:lnTo>
                    <a:pt x="1818567" y="231648"/>
                  </a:lnTo>
                  <a:lnTo>
                    <a:pt x="1819021" y="233426"/>
                  </a:lnTo>
                  <a:lnTo>
                    <a:pt x="1819220" y="237617"/>
                  </a:lnTo>
                  <a:lnTo>
                    <a:pt x="1819275" y="238760"/>
                  </a:lnTo>
                  <a:lnTo>
                    <a:pt x="1838325" y="237617"/>
                  </a:lnTo>
                  <a:lnTo>
                    <a:pt x="1838138" y="234696"/>
                  </a:lnTo>
                  <a:lnTo>
                    <a:pt x="1838057" y="233426"/>
                  </a:lnTo>
                  <a:lnTo>
                    <a:pt x="1820291" y="194691"/>
                  </a:lnTo>
                  <a:lnTo>
                    <a:pt x="1789049" y="166878"/>
                  </a:lnTo>
                  <a:lnTo>
                    <a:pt x="1754759" y="145923"/>
                  </a:lnTo>
                  <a:lnTo>
                    <a:pt x="1712595" y="125857"/>
                  </a:lnTo>
                  <a:lnTo>
                    <a:pt x="1663733" y="106879"/>
                  </a:lnTo>
                  <a:lnTo>
                    <a:pt x="1607312" y="88519"/>
                  </a:lnTo>
                  <a:lnTo>
                    <a:pt x="1545336" y="71755"/>
                  </a:lnTo>
                  <a:lnTo>
                    <a:pt x="1478152" y="56388"/>
                  </a:lnTo>
                  <a:lnTo>
                    <a:pt x="1406271" y="42418"/>
                  </a:lnTo>
                  <a:lnTo>
                    <a:pt x="1384565" y="38739"/>
                  </a:lnTo>
                  <a:close/>
                </a:path>
                <a:path w="1838325" h="238760">
                  <a:moveTo>
                    <a:pt x="15875" y="141732"/>
                  </a:moveTo>
                  <a:lnTo>
                    <a:pt x="120" y="224790"/>
                  </a:lnTo>
                  <a:lnTo>
                    <a:pt x="0" y="225425"/>
                  </a:lnTo>
                  <a:lnTo>
                    <a:pt x="76454" y="187960"/>
                  </a:lnTo>
                  <a:lnTo>
                    <a:pt x="68930" y="182219"/>
                  </a:lnTo>
                  <a:lnTo>
                    <a:pt x="44790" y="182219"/>
                  </a:lnTo>
                  <a:lnTo>
                    <a:pt x="32258" y="167640"/>
                  </a:lnTo>
                  <a:lnTo>
                    <a:pt x="40556" y="160566"/>
                  </a:lnTo>
                  <a:lnTo>
                    <a:pt x="15875" y="141732"/>
                  </a:lnTo>
                  <a:close/>
                </a:path>
                <a:path w="1838325" h="238760">
                  <a:moveTo>
                    <a:pt x="1804433" y="205471"/>
                  </a:moveTo>
                  <a:lnTo>
                    <a:pt x="1805825" y="207235"/>
                  </a:lnTo>
                  <a:lnTo>
                    <a:pt x="1805521" y="206674"/>
                  </a:lnTo>
                  <a:lnTo>
                    <a:pt x="1804433" y="205471"/>
                  </a:lnTo>
                  <a:close/>
                </a:path>
                <a:path w="1838325" h="238760">
                  <a:moveTo>
                    <a:pt x="40556" y="160566"/>
                  </a:moveTo>
                  <a:lnTo>
                    <a:pt x="32258" y="167640"/>
                  </a:lnTo>
                  <a:lnTo>
                    <a:pt x="44790" y="182219"/>
                  </a:lnTo>
                  <a:lnTo>
                    <a:pt x="44586" y="182219"/>
                  </a:lnTo>
                  <a:lnTo>
                    <a:pt x="56046" y="172386"/>
                  </a:lnTo>
                  <a:lnTo>
                    <a:pt x="40556" y="160566"/>
                  </a:lnTo>
                  <a:close/>
                </a:path>
                <a:path w="1838325" h="238760">
                  <a:moveTo>
                    <a:pt x="56046" y="172386"/>
                  </a:moveTo>
                  <a:lnTo>
                    <a:pt x="44586" y="182219"/>
                  </a:lnTo>
                  <a:lnTo>
                    <a:pt x="68930" y="182219"/>
                  </a:lnTo>
                  <a:lnTo>
                    <a:pt x="56046" y="172386"/>
                  </a:lnTo>
                  <a:close/>
                </a:path>
                <a:path w="1838325" h="238760">
                  <a:moveTo>
                    <a:pt x="914400" y="0"/>
                  </a:moveTo>
                  <a:lnTo>
                    <a:pt x="871347" y="381"/>
                  </a:lnTo>
                  <a:lnTo>
                    <a:pt x="822433" y="1397"/>
                  </a:lnTo>
                  <a:lnTo>
                    <a:pt x="824981" y="1397"/>
                  </a:lnTo>
                  <a:lnTo>
                    <a:pt x="785749" y="2794"/>
                  </a:lnTo>
                  <a:lnTo>
                    <a:pt x="743204" y="4953"/>
                  </a:lnTo>
                  <a:lnTo>
                    <a:pt x="659511" y="10795"/>
                  </a:lnTo>
                  <a:lnTo>
                    <a:pt x="618236" y="14478"/>
                  </a:lnTo>
                  <a:lnTo>
                    <a:pt x="577596" y="18669"/>
                  </a:lnTo>
                  <a:lnTo>
                    <a:pt x="537718" y="23368"/>
                  </a:lnTo>
                  <a:lnTo>
                    <a:pt x="498348" y="28448"/>
                  </a:lnTo>
                  <a:lnTo>
                    <a:pt x="459994" y="34036"/>
                  </a:lnTo>
                  <a:lnTo>
                    <a:pt x="386080" y="46355"/>
                  </a:lnTo>
                  <a:lnTo>
                    <a:pt x="316484" y="60325"/>
                  </a:lnTo>
                  <a:lnTo>
                    <a:pt x="251968" y="75565"/>
                  </a:lnTo>
                  <a:lnTo>
                    <a:pt x="192912" y="91948"/>
                  </a:lnTo>
                  <a:lnTo>
                    <a:pt x="140208" y="109601"/>
                  </a:lnTo>
                  <a:lnTo>
                    <a:pt x="94361" y="128016"/>
                  </a:lnTo>
                  <a:lnTo>
                    <a:pt x="55499" y="147828"/>
                  </a:lnTo>
                  <a:lnTo>
                    <a:pt x="40556" y="160566"/>
                  </a:lnTo>
                  <a:lnTo>
                    <a:pt x="56046" y="172386"/>
                  </a:lnTo>
                  <a:lnTo>
                    <a:pt x="65723" y="164084"/>
                  </a:lnTo>
                  <a:lnTo>
                    <a:pt x="65405" y="164084"/>
                  </a:lnTo>
                  <a:lnTo>
                    <a:pt x="67056" y="162941"/>
                  </a:lnTo>
                  <a:lnTo>
                    <a:pt x="67523" y="162941"/>
                  </a:lnTo>
                  <a:lnTo>
                    <a:pt x="81807" y="155233"/>
                  </a:lnTo>
                  <a:lnTo>
                    <a:pt x="100687" y="146093"/>
                  </a:lnTo>
                  <a:lnTo>
                    <a:pt x="101088" y="145923"/>
                  </a:lnTo>
                  <a:lnTo>
                    <a:pt x="101953" y="145485"/>
                  </a:lnTo>
                  <a:lnTo>
                    <a:pt x="123017" y="136559"/>
                  </a:lnTo>
                  <a:lnTo>
                    <a:pt x="146721" y="127592"/>
                  </a:lnTo>
                  <a:lnTo>
                    <a:pt x="146442" y="127592"/>
                  </a:lnTo>
                  <a:lnTo>
                    <a:pt x="171708" y="118823"/>
                  </a:lnTo>
                  <a:lnTo>
                    <a:pt x="171455" y="118823"/>
                  </a:lnTo>
                  <a:lnTo>
                    <a:pt x="198373" y="110308"/>
                  </a:lnTo>
                  <a:lnTo>
                    <a:pt x="198122" y="110308"/>
                  </a:lnTo>
                  <a:lnTo>
                    <a:pt x="226822" y="101981"/>
                  </a:lnTo>
                  <a:lnTo>
                    <a:pt x="256556" y="94043"/>
                  </a:lnTo>
                  <a:lnTo>
                    <a:pt x="256282" y="94043"/>
                  </a:lnTo>
                  <a:lnTo>
                    <a:pt x="288036" y="86233"/>
                  </a:lnTo>
                  <a:lnTo>
                    <a:pt x="320433" y="78921"/>
                  </a:lnTo>
                  <a:lnTo>
                    <a:pt x="320154" y="78921"/>
                  </a:lnTo>
                  <a:lnTo>
                    <a:pt x="354584" y="71882"/>
                  </a:lnTo>
                  <a:lnTo>
                    <a:pt x="389636" y="65151"/>
                  </a:lnTo>
                  <a:lnTo>
                    <a:pt x="425584" y="58844"/>
                  </a:lnTo>
                  <a:lnTo>
                    <a:pt x="425300" y="58844"/>
                  </a:lnTo>
                  <a:lnTo>
                    <a:pt x="500290" y="47352"/>
                  </a:lnTo>
                  <a:lnTo>
                    <a:pt x="579755" y="37592"/>
                  </a:lnTo>
                  <a:lnTo>
                    <a:pt x="620249" y="33389"/>
                  </a:lnTo>
                  <a:lnTo>
                    <a:pt x="660907" y="29740"/>
                  </a:lnTo>
                  <a:lnTo>
                    <a:pt x="660578" y="29740"/>
                  </a:lnTo>
                  <a:lnTo>
                    <a:pt x="744218" y="24020"/>
                  </a:lnTo>
                  <a:lnTo>
                    <a:pt x="743880" y="24020"/>
                  </a:lnTo>
                  <a:lnTo>
                    <a:pt x="786638" y="21844"/>
                  </a:lnTo>
                  <a:lnTo>
                    <a:pt x="825521" y="20447"/>
                  </a:lnTo>
                  <a:lnTo>
                    <a:pt x="822960" y="20447"/>
                  </a:lnTo>
                  <a:lnTo>
                    <a:pt x="871728" y="19431"/>
                  </a:lnTo>
                  <a:lnTo>
                    <a:pt x="871600" y="19431"/>
                  </a:lnTo>
                  <a:lnTo>
                    <a:pt x="1244258" y="19050"/>
                  </a:lnTo>
                  <a:lnTo>
                    <a:pt x="1210691" y="15367"/>
                  </a:lnTo>
                  <a:lnTo>
                    <a:pt x="1169416" y="11430"/>
                  </a:lnTo>
                  <a:lnTo>
                    <a:pt x="1127760" y="8001"/>
                  </a:lnTo>
                  <a:lnTo>
                    <a:pt x="1085596" y="5207"/>
                  </a:lnTo>
                  <a:lnTo>
                    <a:pt x="1043051" y="3048"/>
                  </a:lnTo>
                  <a:lnTo>
                    <a:pt x="1000379" y="1397"/>
                  </a:lnTo>
                  <a:lnTo>
                    <a:pt x="957453" y="381"/>
                  </a:lnTo>
                  <a:lnTo>
                    <a:pt x="914400" y="0"/>
                  </a:lnTo>
                  <a:close/>
                </a:path>
                <a:path w="1838325" h="238760">
                  <a:moveTo>
                    <a:pt x="66759" y="163195"/>
                  </a:moveTo>
                  <a:lnTo>
                    <a:pt x="66074" y="163620"/>
                  </a:lnTo>
                  <a:lnTo>
                    <a:pt x="65405" y="164084"/>
                  </a:lnTo>
                  <a:lnTo>
                    <a:pt x="66263" y="163620"/>
                  </a:lnTo>
                  <a:lnTo>
                    <a:pt x="66759" y="163195"/>
                  </a:lnTo>
                  <a:close/>
                </a:path>
                <a:path w="1838325" h="238760">
                  <a:moveTo>
                    <a:pt x="66263" y="163620"/>
                  </a:moveTo>
                  <a:lnTo>
                    <a:pt x="65405" y="164084"/>
                  </a:lnTo>
                  <a:lnTo>
                    <a:pt x="65723" y="164084"/>
                  </a:lnTo>
                  <a:lnTo>
                    <a:pt x="66263" y="163620"/>
                  </a:lnTo>
                  <a:close/>
                </a:path>
                <a:path w="1838325" h="238760">
                  <a:moveTo>
                    <a:pt x="67523" y="162941"/>
                  </a:moveTo>
                  <a:lnTo>
                    <a:pt x="67056" y="162941"/>
                  </a:lnTo>
                  <a:lnTo>
                    <a:pt x="66263" y="163620"/>
                  </a:lnTo>
                  <a:lnTo>
                    <a:pt x="67523" y="162941"/>
                  </a:lnTo>
                  <a:close/>
                </a:path>
                <a:path w="1838325" h="238760">
                  <a:moveTo>
                    <a:pt x="102113" y="145485"/>
                  </a:moveTo>
                  <a:lnTo>
                    <a:pt x="101984" y="145485"/>
                  </a:lnTo>
                  <a:lnTo>
                    <a:pt x="101057" y="145923"/>
                  </a:lnTo>
                  <a:lnTo>
                    <a:pt x="102113" y="145485"/>
                  </a:lnTo>
                  <a:close/>
                </a:path>
                <a:path w="1838325" h="238760">
                  <a:moveTo>
                    <a:pt x="149727" y="126454"/>
                  </a:moveTo>
                  <a:lnTo>
                    <a:pt x="146442" y="127592"/>
                  </a:lnTo>
                  <a:lnTo>
                    <a:pt x="146721" y="127592"/>
                  </a:lnTo>
                  <a:lnTo>
                    <a:pt x="149727" y="126454"/>
                  </a:lnTo>
                  <a:close/>
                </a:path>
                <a:path w="1838325" h="238760">
                  <a:moveTo>
                    <a:pt x="1654312" y="123705"/>
                  </a:moveTo>
                  <a:lnTo>
                    <a:pt x="1656938" y="124669"/>
                  </a:lnTo>
                  <a:lnTo>
                    <a:pt x="1657190" y="124669"/>
                  </a:lnTo>
                  <a:lnTo>
                    <a:pt x="1654312" y="123705"/>
                  </a:lnTo>
                  <a:close/>
                </a:path>
                <a:path w="1838325" h="238760">
                  <a:moveTo>
                    <a:pt x="174287" y="117928"/>
                  </a:moveTo>
                  <a:lnTo>
                    <a:pt x="171455" y="118823"/>
                  </a:lnTo>
                  <a:lnTo>
                    <a:pt x="171708" y="118823"/>
                  </a:lnTo>
                  <a:lnTo>
                    <a:pt x="174287" y="117928"/>
                  </a:lnTo>
                  <a:close/>
                </a:path>
                <a:path w="1838325" h="238760">
                  <a:moveTo>
                    <a:pt x="200611" y="109601"/>
                  </a:moveTo>
                  <a:lnTo>
                    <a:pt x="198122" y="110308"/>
                  </a:lnTo>
                  <a:lnTo>
                    <a:pt x="198373" y="110308"/>
                  </a:lnTo>
                  <a:lnTo>
                    <a:pt x="200611" y="109601"/>
                  </a:lnTo>
                  <a:close/>
                </a:path>
                <a:path w="1838325" h="238760">
                  <a:moveTo>
                    <a:pt x="1599644" y="106157"/>
                  </a:moveTo>
                  <a:lnTo>
                    <a:pt x="1601955" y="106879"/>
                  </a:lnTo>
                  <a:lnTo>
                    <a:pt x="1602207" y="106879"/>
                  </a:lnTo>
                  <a:lnTo>
                    <a:pt x="1599644" y="106157"/>
                  </a:lnTo>
                  <a:close/>
                </a:path>
                <a:path w="1838325" h="238760">
                  <a:moveTo>
                    <a:pt x="1568700" y="97536"/>
                  </a:moveTo>
                  <a:lnTo>
                    <a:pt x="1572114" y="98490"/>
                  </a:lnTo>
                  <a:lnTo>
                    <a:pt x="1572366" y="98490"/>
                  </a:lnTo>
                  <a:lnTo>
                    <a:pt x="1568700" y="97536"/>
                  </a:lnTo>
                  <a:close/>
                </a:path>
                <a:path w="1838325" h="238760">
                  <a:moveTo>
                    <a:pt x="259771" y="93185"/>
                  </a:moveTo>
                  <a:lnTo>
                    <a:pt x="256282" y="94043"/>
                  </a:lnTo>
                  <a:lnTo>
                    <a:pt x="256556" y="94043"/>
                  </a:lnTo>
                  <a:lnTo>
                    <a:pt x="259771" y="93185"/>
                  </a:lnTo>
                  <a:close/>
                </a:path>
                <a:path w="1838325" h="238760">
                  <a:moveTo>
                    <a:pt x="1505607" y="81848"/>
                  </a:moveTo>
                  <a:lnTo>
                    <a:pt x="1508238" y="82480"/>
                  </a:lnTo>
                  <a:lnTo>
                    <a:pt x="1508490" y="82480"/>
                  </a:lnTo>
                  <a:lnTo>
                    <a:pt x="1505607" y="81848"/>
                  </a:lnTo>
                  <a:close/>
                </a:path>
                <a:path w="1838325" h="238760">
                  <a:moveTo>
                    <a:pt x="323122" y="78314"/>
                  </a:moveTo>
                  <a:lnTo>
                    <a:pt x="320154" y="78921"/>
                  </a:lnTo>
                  <a:lnTo>
                    <a:pt x="320433" y="78921"/>
                  </a:lnTo>
                  <a:lnTo>
                    <a:pt x="323122" y="78314"/>
                  </a:lnTo>
                  <a:close/>
                </a:path>
                <a:path w="1838325" h="238760">
                  <a:moveTo>
                    <a:pt x="427925" y="58433"/>
                  </a:moveTo>
                  <a:lnTo>
                    <a:pt x="425300" y="58844"/>
                  </a:lnTo>
                  <a:lnTo>
                    <a:pt x="425584" y="58844"/>
                  </a:lnTo>
                  <a:lnTo>
                    <a:pt x="427925" y="58433"/>
                  </a:lnTo>
                  <a:close/>
                </a:path>
                <a:path w="1838325" h="238760">
                  <a:moveTo>
                    <a:pt x="501029" y="47352"/>
                  </a:moveTo>
                  <a:lnTo>
                    <a:pt x="500309" y="47352"/>
                  </a:lnTo>
                  <a:lnTo>
                    <a:pt x="495525" y="48067"/>
                  </a:lnTo>
                  <a:lnTo>
                    <a:pt x="501029" y="47352"/>
                  </a:lnTo>
                  <a:close/>
                </a:path>
                <a:path w="1838325" h="238760">
                  <a:moveTo>
                    <a:pt x="1307650" y="27052"/>
                  </a:moveTo>
                  <a:lnTo>
                    <a:pt x="1127797" y="27052"/>
                  </a:lnTo>
                  <a:lnTo>
                    <a:pt x="1167765" y="30353"/>
                  </a:lnTo>
                  <a:lnTo>
                    <a:pt x="1208786" y="34290"/>
                  </a:lnTo>
                  <a:lnTo>
                    <a:pt x="1255922" y="39477"/>
                  </a:lnTo>
                  <a:lnTo>
                    <a:pt x="1249973" y="38739"/>
                  </a:lnTo>
                  <a:lnTo>
                    <a:pt x="1384565" y="38739"/>
                  </a:lnTo>
                  <a:lnTo>
                    <a:pt x="1368805" y="36068"/>
                  </a:lnTo>
                  <a:lnTo>
                    <a:pt x="1331285" y="30353"/>
                  </a:lnTo>
                  <a:lnTo>
                    <a:pt x="1307650" y="27052"/>
                  </a:lnTo>
                  <a:close/>
                </a:path>
                <a:path w="1838325" h="238760">
                  <a:moveTo>
                    <a:pt x="1244258" y="19050"/>
                  </a:moveTo>
                  <a:lnTo>
                    <a:pt x="914526" y="19050"/>
                  </a:lnTo>
                  <a:lnTo>
                    <a:pt x="957199" y="19431"/>
                  </a:lnTo>
                  <a:lnTo>
                    <a:pt x="999744" y="20447"/>
                  </a:lnTo>
                  <a:lnTo>
                    <a:pt x="1042288" y="22098"/>
                  </a:lnTo>
                  <a:lnTo>
                    <a:pt x="1084617" y="24265"/>
                  </a:lnTo>
                  <a:lnTo>
                    <a:pt x="1084452" y="24265"/>
                  </a:lnTo>
                  <a:lnTo>
                    <a:pt x="1133685" y="27537"/>
                  </a:lnTo>
                  <a:lnTo>
                    <a:pt x="1127797" y="27052"/>
                  </a:lnTo>
                  <a:lnTo>
                    <a:pt x="1307650" y="27052"/>
                  </a:lnTo>
                  <a:lnTo>
                    <a:pt x="1291209" y="24765"/>
                  </a:lnTo>
                  <a:lnTo>
                    <a:pt x="1251203" y="19812"/>
                  </a:lnTo>
                  <a:lnTo>
                    <a:pt x="1244258" y="1905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843462" y="4740909"/>
            <a:ext cx="6556375" cy="805180"/>
            <a:chOff x="4843462" y="4740909"/>
            <a:chExt cx="6556375" cy="805180"/>
          </a:xfrm>
        </p:grpSpPr>
        <p:sp>
          <p:nvSpPr>
            <p:cNvPr id="18" name="object 18"/>
            <p:cNvSpPr/>
            <p:nvPr/>
          </p:nvSpPr>
          <p:spPr>
            <a:xfrm>
              <a:off x="4857750" y="5061965"/>
              <a:ext cx="1041400" cy="460375"/>
            </a:xfrm>
            <a:custGeom>
              <a:avLst/>
              <a:gdLst/>
              <a:ahLst/>
              <a:cxnLst/>
              <a:rect l="l" t="t" r="r" b="b"/>
              <a:pathLst>
                <a:path w="1041400" h="460375">
                  <a:moveTo>
                    <a:pt x="1040891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1040891" y="460248"/>
                  </a:lnTo>
                  <a:lnTo>
                    <a:pt x="1040891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57750" y="5061965"/>
              <a:ext cx="1041400" cy="460375"/>
            </a:xfrm>
            <a:custGeom>
              <a:avLst/>
              <a:gdLst/>
              <a:ahLst/>
              <a:cxnLst/>
              <a:rect l="l" t="t" r="r" b="b"/>
              <a:pathLst>
                <a:path w="1041400" h="460375">
                  <a:moveTo>
                    <a:pt x="0" y="460248"/>
                  </a:moveTo>
                  <a:lnTo>
                    <a:pt x="1040891" y="460248"/>
                  </a:lnTo>
                  <a:lnTo>
                    <a:pt x="1040891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285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86550" y="5061965"/>
              <a:ext cx="1041400" cy="460375"/>
            </a:xfrm>
            <a:custGeom>
              <a:avLst/>
              <a:gdLst/>
              <a:ahLst/>
              <a:cxnLst/>
              <a:rect l="l" t="t" r="r" b="b"/>
              <a:pathLst>
                <a:path w="1041400" h="460375">
                  <a:moveTo>
                    <a:pt x="1040892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1040892" y="460248"/>
                  </a:lnTo>
                  <a:lnTo>
                    <a:pt x="104089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86550" y="5061965"/>
              <a:ext cx="1041400" cy="460375"/>
            </a:xfrm>
            <a:custGeom>
              <a:avLst/>
              <a:gdLst/>
              <a:ahLst/>
              <a:cxnLst/>
              <a:rect l="l" t="t" r="r" b="b"/>
              <a:pathLst>
                <a:path w="1041400" h="460375">
                  <a:moveTo>
                    <a:pt x="0" y="460248"/>
                  </a:moveTo>
                  <a:lnTo>
                    <a:pt x="1040892" y="460248"/>
                  </a:lnTo>
                  <a:lnTo>
                    <a:pt x="1040892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285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344150" y="5061965"/>
              <a:ext cx="1041400" cy="460375"/>
            </a:xfrm>
            <a:custGeom>
              <a:avLst/>
              <a:gdLst/>
              <a:ahLst/>
              <a:cxnLst/>
              <a:rect l="l" t="t" r="r" b="b"/>
              <a:pathLst>
                <a:path w="1041400" h="460375">
                  <a:moveTo>
                    <a:pt x="1040892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1040892" y="460248"/>
                  </a:lnTo>
                  <a:lnTo>
                    <a:pt x="1040892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344150" y="5061965"/>
              <a:ext cx="1041400" cy="460375"/>
            </a:xfrm>
            <a:custGeom>
              <a:avLst/>
              <a:gdLst/>
              <a:ahLst/>
              <a:cxnLst/>
              <a:rect l="l" t="t" r="r" b="b"/>
              <a:pathLst>
                <a:path w="1041400" h="460375">
                  <a:moveTo>
                    <a:pt x="0" y="460248"/>
                  </a:moveTo>
                  <a:lnTo>
                    <a:pt x="1040892" y="460248"/>
                  </a:lnTo>
                  <a:lnTo>
                    <a:pt x="1040892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2857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15350" y="5072633"/>
              <a:ext cx="1041400" cy="459105"/>
            </a:xfrm>
            <a:custGeom>
              <a:avLst/>
              <a:gdLst/>
              <a:ahLst/>
              <a:cxnLst/>
              <a:rect l="l" t="t" r="r" b="b"/>
              <a:pathLst>
                <a:path w="1041400" h="459104">
                  <a:moveTo>
                    <a:pt x="1040892" y="0"/>
                  </a:moveTo>
                  <a:lnTo>
                    <a:pt x="0" y="0"/>
                  </a:lnTo>
                  <a:lnTo>
                    <a:pt x="0" y="458723"/>
                  </a:lnTo>
                  <a:lnTo>
                    <a:pt x="1040892" y="458723"/>
                  </a:lnTo>
                  <a:lnTo>
                    <a:pt x="104089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15350" y="5072633"/>
              <a:ext cx="1041400" cy="459105"/>
            </a:xfrm>
            <a:custGeom>
              <a:avLst/>
              <a:gdLst/>
              <a:ahLst/>
              <a:cxnLst/>
              <a:rect l="l" t="t" r="r" b="b"/>
              <a:pathLst>
                <a:path w="1041400" h="459104">
                  <a:moveTo>
                    <a:pt x="0" y="458723"/>
                  </a:moveTo>
                  <a:lnTo>
                    <a:pt x="1040892" y="458723"/>
                  </a:lnTo>
                  <a:lnTo>
                    <a:pt x="1040892" y="0"/>
                  </a:lnTo>
                  <a:lnTo>
                    <a:pt x="0" y="0"/>
                  </a:lnTo>
                  <a:lnTo>
                    <a:pt x="0" y="458723"/>
                  </a:lnTo>
                  <a:close/>
                </a:path>
              </a:pathLst>
            </a:custGeom>
            <a:ln w="285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85054" y="4740909"/>
              <a:ext cx="5495925" cy="330835"/>
            </a:xfrm>
            <a:custGeom>
              <a:avLst/>
              <a:gdLst/>
              <a:ahLst/>
              <a:cxnLst/>
              <a:rect l="l" t="t" r="r" b="b"/>
              <a:pathLst>
                <a:path w="5495925" h="330835">
                  <a:moveTo>
                    <a:pt x="297065" y="198856"/>
                  </a:moveTo>
                  <a:lnTo>
                    <a:pt x="296633" y="198856"/>
                  </a:lnTo>
                  <a:lnTo>
                    <a:pt x="292862" y="199707"/>
                  </a:lnTo>
                  <a:lnTo>
                    <a:pt x="297065" y="198856"/>
                  </a:lnTo>
                  <a:close/>
                </a:path>
                <a:path w="5495925" h="330835">
                  <a:moveTo>
                    <a:pt x="1988413" y="244932"/>
                  </a:moveTo>
                  <a:lnTo>
                    <a:pt x="1988185" y="244932"/>
                  </a:lnTo>
                  <a:lnTo>
                    <a:pt x="1986280" y="245440"/>
                  </a:lnTo>
                  <a:lnTo>
                    <a:pt x="1988413" y="244932"/>
                  </a:lnTo>
                  <a:close/>
                </a:path>
                <a:path w="5495925" h="330835">
                  <a:moveTo>
                    <a:pt x="2070608" y="226441"/>
                  </a:moveTo>
                  <a:lnTo>
                    <a:pt x="2070277" y="226441"/>
                  </a:lnTo>
                  <a:lnTo>
                    <a:pt x="2067229" y="227101"/>
                  </a:lnTo>
                  <a:lnTo>
                    <a:pt x="2070608" y="226441"/>
                  </a:lnTo>
                  <a:close/>
                </a:path>
                <a:path w="5495925" h="330835">
                  <a:moveTo>
                    <a:pt x="5495798" y="326517"/>
                  </a:moveTo>
                  <a:lnTo>
                    <a:pt x="5495658" y="325386"/>
                  </a:lnTo>
                  <a:lnTo>
                    <a:pt x="5495480" y="323850"/>
                  </a:lnTo>
                  <a:lnTo>
                    <a:pt x="5495214" y="321564"/>
                  </a:lnTo>
                  <a:lnTo>
                    <a:pt x="5494794" y="318008"/>
                  </a:lnTo>
                  <a:lnTo>
                    <a:pt x="5494147" y="316357"/>
                  </a:lnTo>
                  <a:lnTo>
                    <a:pt x="5492254" y="311785"/>
                  </a:lnTo>
                  <a:lnTo>
                    <a:pt x="5491734" y="310515"/>
                  </a:lnTo>
                  <a:lnTo>
                    <a:pt x="5490845" y="308356"/>
                  </a:lnTo>
                  <a:lnTo>
                    <a:pt x="5488800" y="305181"/>
                  </a:lnTo>
                  <a:lnTo>
                    <a:pt x="5485130" y="299466"/>
                  </a:lnTo>
                  <a:lnTo>
                    <a:pt x="5482704" y="296887"/>
                  </a:lnTo>
                  <a:lnTo>
                    <a:pt x="5482082" y="295402"/>
                  </a:lnTo>
                  <a:lnTo>
                    <a:pt x="5478894" y="289547"/>
                  </a:lnTo>
                  <a:lnTo>
                    <a:pt x="5478780" y="289306"/>
                  </a:lnTo>
                  <a:lnTo>
                    <a:pt x="5453126" y="260604"/>
                  </a:lnTo>
                  <a:lnTo>
                    <a:pt x="5404739" y="228727"/>
                  </a:lnTo>
                  <a:lnTo>
                    <a:pt x="5393563" y="223113"/>
                  </a:lnTo>
                  <a:lnTo>
                    <a:pt x="5393563" y="244436"/>
                  </a:lnTo>
                  <a:lnTo>
                    <a:pt x="5375021" y="237490"/>
                  </a:lnTo>
                  <a:lnTo>
                    <a:pt x="5365293" y="234200"/>
                  </a:lnTo>
                  <a:lnTo>
                    <a:pt x="5353685" y="230251"/>
                  </a:lnTo>
                  <a:lnTo>
                    <a:pt x="5330825" y="223012"/>
                  </a:lnTo>
                  <a:lnTo>
                    <a:pt x="5280406" y="208661"/>
                  </a:lnTo>
                  <a:lnTo>
                    <a:pt x="5193411" y="187706"/>
                  </a:lnTo>
                  <a:lnTo>
                    <a:pt x="5128260" y="174117"/>
                  </a:lnTo>
                  <a:lnTo>
                    <a:pt x="5073993" y="163791"/>
                  </a:lnTo>
                  <a:lnTo>
                    <a:pt x="5073993" y="183197"/>
                  </a:lnTo>
                  <a:lnTo>
                    <a:pt x="5039233" y="177800"/>
                  </a:lnTo>
                  <a:lnTo>
                    <a:pt x="4979162" y="169291"/>
                  </a:lnTo>
                  <a:lnTo>
                    <a:pt x="4850384" y="153162"/>
                  </a:lnTo>
                  <a:lnTo>
                    <a:pt x="4712805" y="138684"/>
                  </a:lnTo>
                  <a:lnTo>
                    <a:pt x="4564253" y="125476"/>
                  </a:lnTo>
                  <a:lnTo>
                    <a:pt x="4409313" y="114173"/>
                  </a:lnTo>
                  <a:lnTo>
                    <a:pt x="4349661" y="110464"/>
                  </a:lnTo>
                  <a:lnTo>
                    <a:pt x="4352417" y="110236"/>
                  </a:lnTo>
                  <a:lnTo>
                    <a:pt x="4394327" y="107315"/>
                  </a:lnTo>
                  <a:lnTo>
                    <a:pt x="4436618" y="105029"/>
                  </a:lnTo>
                  <a:lnTo>
                    <a:pt x="4478909" y="103263"/>
                  </a:lnTo>
                  <a:lnTo>
                    <a:pt x="4485005" y="103136"/>
                  </a:lnTo>
                  <a:lnTo>
                    <a:pt x="4626597" y="118198"/>
                  </a:lnTo>
                  <a:lnTo>
                    <a:pt x="4722368" y="129794"/>
                  </a:lnTo>
                  <a:lnTo>
                    <a:pt x="4812411" y="141605"/>
                  </a:lnTo>
                  <a:lnTo>
                    <a:pt x="4897882" y="153924"/>
                  </a:lnTo>
                  <a:lnTo>
                    <a:pt x="4978527" y="166497"/>
                  </a:lnTo>
                  <a:lnTo>
                    <a:pt x="5054219" y="179451"/>
                  </a:lnTo>
                  <a:lnTo>
                    <a:pt x="5073993" y="183197"/>
                  </a:lnTo>
                  <a:lnTo>
                    <a:pt x="5073993" y="163791"/>
                  </a:lnTo>
                  <a:lnTo>
                    <a:pt x="4981575" y="147701"/>
                  </a:lnTo>
                  <a:lnTo>
                    <a:pt x="4900676" y="135001"/>
                  </a:lnTo>
                  <a:lnTo>
                    <a:pt x="4814951" y="122682"/>
                  </a:lnTo>
                  <a:lnTo>
                    <a:pt x="4724781" y="110871"/>
                  </a:lnTo>
                  <a:lnTo>
                    <a:pt x="4667555" y="103962"/>
                  </a:lnTo>
                  <a:lnTo>
                    <a:pt x="4695406" y="105029"/>
                  </a:lnTo>
                  <a:lnTo>
                    <a:pt x="4694618" y="105029"/>
                  </a:lnTo>
                  <a:lnTo>
                    <a:pt x="4734306" y="107061"/>
                  </a:lnTo>
                  <a:lnTo>
                    <a:pt x="4776216" y="109855"/>
                  </a:lnTo>
                  <a:lnTo>
                    <a:pt x="4817618" y="113284"/>
                  </a:lnTo>
                  <a:lnTo>
                    <a:pt x="4858639" y="117221"/>
                  </a:lnTo>
                  <a:lnTo>
                    <a:pt x="4899025" y="121539"/>
                  </a:lnTo>
                  <a:lnTo>
                    <a:pt x="4938649" y="126492"/>
                  </a:lnTo>
                  <a:lnTo>
                    <a:pt x="4977638" y="131826"/>
                  </a:lnTo>
                  <a:lnTo>
                    <a:pt x="5015738" y="137795"/>
                  </a:lnTo>
                  <a:lnTo>
                    <a:pt x="5089017" y="150749"/>
                  </a:lnTo>
                  <a:lnTo>
                    <a:pt x="5158232" y="165303"/>
                  </a:lnTo>
                  <a:lnTo>
                    <a:pt x="5157952" y="165303"/>
                  </a:lnTo>
                  <a:lnTo>
                    <a:pt x="5160861" y="165938"/>
                  </a:lnTo>
                  <a:lnTo>
                    <a:pt x="5190617" y="173101"/>
                  </a:lnTo>
                  <a:lnTo>
                    <a:pt x="5222100" y="181305"/>
                  </a:lnTo>
                  <a:lnTo>
                    <a:pt x="5221910" y="181305"/>
                  </a:lnTo>
                  <a:lnTo>
                    <a:pt x="5225021" y="182130"/>
                  </a:lnTo>
                  <a:lnTo>
                    <a:pt x="5251945" y="189699"/>
                  </a:lnTo>
                  <a:lnTo>
                    <a:pt x="5251805" y="189699"/>
                  </a:lnTo>
                  <a:lnTo>
                    <a:pt x="5253215" y="190106"/>
                  </a:lnTo>
                  <a:lnTo>
                    <a:pt x="5307825" y="207822"/>
                  </a:lnTo>
                  <a:lnTo>
                    <a:pt x="5354256" y="225806"/>
                  </a:lnTo>
                  <a:lnTo>
                    <a:pt x="5376138" y="235673"/>
                  </a:lnTo>
                  <a:lnTo>
                    <a:pt x="5377485" y="236283"/>
                  </a:lnTo>
                  <a:lnTo>
                    <a:pt x="5376494" y="235788"/>
                  </a:lnTo>
                  <a:lnTo>
                    <a:pt x="5377485" y="236283"/>
                  </a:lnTo>
                  <a:lnTo>
                    <a:pt x="5393563" y="244436"/>
                  </a:lnTo>
                  <a:lnTo>
                    <a:pt x="5393563" y="223113"/>
                  </a:lnTo>
                  <a:lnTo>
                    <a:pt x="5338699" y="198882"/>
                  </a:lnTo>
                  <a:lnTo>
                    <a:pt x="5285994" y="180340"/>
                  </a:lnTo>
                  <a:lnTo>
                    <a:pt x="5226939" y="162941"/>
                  </a:lnTo>
                  <a:lnTo>
                    <a:pt x="5162423" y="146685"/>
                  </a:lnTo>
                  <a:lnTo>
                    <a:pt x="5092700" y="132080"/>
                  </a:lnTo>
                  <a:lnTo>
                    <a:pt x="5018786" y="118999"/>
                  </a:lnTo>
                  <a:lnTo>
                    <a:pt x="4980432" y="113030"/>
                  </a:lnTo>
                  <a:lnTo>
                    <a:pt x="4941189" y="107569"/>
                  </a:lnTo>
                  <a:lnTo>
                    <a:pt x="4901184" y="102616"/>
                  </a:lnTo>
                  <a:lnTo>
                    <a:pt x="4895393" y="101981"/>
                  </a:lnTo>
                  <a:lnTo>
                    <a:pt x="4860671" y="98171"/>
                  </a:lnTo>
                  <a:lnTo>
                    <a:pt x="4777740" y="90805"/>
                  </a:lnTo>
                  <a:lnTo>
                    <a:pt x="4737582" y="88265"/>
                  </a:lnTo>
                  <a:lnTo>
                    <a:pt x="4737938" y="88265"/>
                  </a:lnTo>
                  <a:lnTo>
                    <a:pt x="4695393" y="85979"/>
                  </a:lnTo>
                  <a:lnTo>
                    <a:pt x="4696574" y="85979"/>
                  </a:lnTo>
                  <a:lnTo>
                    <a:pt x="4607433" y="83185"/>
                  </a:lnTo>
                  <a:lnTo>
                    <a:pt x="4564380" y="82931"/>
                  </a:lnTo>
                  <a:lnTo>
                    <a:pt x="4521327" y="83312"/>
                  </a:lnTo>
                  <a:lnTo>
                    <a:pt x="4486999" y="84124"/>
                  </a:lnTo>
                  <a:lnTo>
                    <a:pt x="4429506" y="77978"/>
                  </a:lnTo>
                  <a:lnTo>
                    <a:pt x="4214749" y="58801"/>
                  </a:lnTo>
                  <a:lnTo>
                    <a:pt x="3987927" y="41656"/>
                  </a:lnTo>
                  <a:lnTo>
                    <a:pt x="3629406" y="21082"/>
                  </a:lnTo>
                  <a:lnTo>
                    <a:pt x="3582441" y="19062"/>
                  </a:lnTo>
                  <a:lnTo>
                    <a:pt x="3255137" y="7112"/>
                  </a:lnTo>
                  <a:lnTo>
                    <a:pt x="3000121" y="1778"/>
                  </a:lnTo>
                  <a:lnTo>
                    <a:pt x="2743200" y="0"/>
                  </a:lnTo>
                  <a:lnTo>
                    <a:pt x="2466505" y="1778"/>
                  </a:lnTo>
                  <a:lnTo>
                    <a:pt x="2480056" y="1778"/>
                  </a:lnTo>
                  <a:lnTo>
                    <a:pt x="2231263" y="6858"/>
                  </a:lnTo>
                  <a:lnTo>
                    <a:pt x="1980311" y="15113"/>
                  </a:lnTo>
                  <a:lnTo>
                    <a:pt x="1735455" y="26289"/>
                  </a:lnTo>
                  <a:lnTo>
                    <a:pt x="1383792" y="47879"/>
                  </a:lnTo>
                  <a:lnTo>
                    <a:pt x="1162685" y="65405"/>
                  </a:lnTo>
                  <a:lnTo>
                    <a:pt x="954659" y="84963"/>
                  </a:lnTo>
                  <a:lnTo>
                    <a:pt x="761746" y="106426"/>
                  </a:lnTo>
                  <a:lnTo>
                    <a:pt x="671449" y="117856"/>
                  </a:lnTo>
                  <a:lnTo>
                    <a:pt x="585724" y="129667"/>
                  </a:lnTo>
                  <a:lnTo>
                    <a:pt x="504825" y="141859"/>
                  </a:lnTo>
                  <a:lnTo>
                    <a:pt x="428879" y="154305"/>
                  </a:lnTo>
                  <a:lnTo>
                    <a:pt x="358140" y="167132"/>
                  </a:lnTo>
                  <a:lnTo>
                    <a:pt x="292989" y="180213"/>
                  </a:lnTo>
                  <a:lnTo>
                    <a:pt x="233553" y="193548"/>
                  </a:lnTo>
                  <a:lnTo>
                    <a:pt x="179959" y="207137"/>
                  </a:lnTo>
                  <a:lnTo>
                    <a:pt x="132715" y="220980"/>
                  </a:lnTo>
                  <a:lnTo>
                    <a:pt x="91948" y="235077"/>
                  </a:lnTo>
                  <a:lnTo>
                    <a:pt x="56769" y="249809"/>
                  </a:lnTo>
                  <a:lnTo>
                    <a:pt x="48717" y="255905"/>
                  </a:lnTo>
                  <a:lnTo>
                    <a:pt x="27686" y="234442"/>
                  </a:lnTo>
                  <a:lnTo>
                    <a:pt x="0" y="314960"/>
                  </a:lnTo>
                  <a:lnTo>
                    <a:pt x="81026" y="288798"/>
                  </a:lnTo>
                  <a:lnTo>
                    <a:pt x="70421" y="278003"/>
                  </a:lnTo>
                  <a:lnTo>
                    <a:pt x="62166" y="269595"/>
                  </a:lnTo>
                  <a:lnTo>
                    <a:pt x="97688" y="253250"/>
                  </a:lnTo>
                  <a:lnTo>
                    <a:pt x="138455" y="239217"/>
                  </a:lnTo>
                  <a:lnTo>
                    <a:pt x="185039" y="225552"/>
                  </a:lnTo>
                  <a:lnTo>
                    <a:pt x="237998" y="212090"/>
                  </a:lnTo>
                  <a:lnTo>
                    <a:pt x="292862" y="199707"/>
                  </a:lnTo>
                  <a:lnTo>
                    <a:pt x="296621" y="198856"/>
                  </a:lnTo>
                  <a:lnTo>
                    <a:pt x="361823" y="185801"/>
                  </a:lnTo>
                  <a:lnTo>
                    <a:pt x="432181" y="173101"/>
                  </a:lnTo>
                  <a:lnTo>
                    <a:pt x="507873" y="160655"/>
                  </a:lnTo>
                  <a:lnTo>
                    <a:pt x="588518" y="148463"/>
                  </a:lnTo>
                  <a:lnTo>
                    <a:pt x="764032" y="125349"/>
                  </a:lnTo>
                  <a:lnTo>
                    <a:pt x="956792" y="103886"/>
                  </a:lnTo>
                  <a:lnTo>
                    <a:pt x="1257388" y="76644"/>
                  </a:lnTo>
                  <a:lnTo>
                    <a:pt x="1499743" y="59055"/>
                  </a:lnTo>
                  <a:lnTo>
                    <a:pt x="1857883" y="39243"/>
                  </a:lnTo>
                  <a:lnTo>
                    <a:pt x="2231771" y="25908"/>
                  </a:lnTo>
                  <a:lnTo>
                    <a:pt x="2480437" y="20828"/>
                  </a:lnTo>
                  <a:lnTo>
                    <a:pt x="2466771" y="20828"/>
                  </a:lnTo>
                  <a:lnTo>
                    <a:pt x="2900146" y="20154"/>
                  </a:lnTo>
                  <a:lnTo>
                    <a:pt x="2999867" y="20828"/>
                  </a:lnTo>
                  <a:lnTo>
                    <a:pt x="3260687" y="26289"/>
                  </a:lnTo>
                  <a:lnTo>
                    <a:pt x="3258362" y="26289"/>
                  </a:lnTo>
                  <a:lnTo>
                    <a:pt x="3505327" y="34671"/>
                  </a:lnTo>
                  <a:lnTo>
                    <a:pt x="3628517" y="40132"/>
                  </a:lnTo>
                  <a:lnTo>
                    <a:pt x="3986657" y="60706"/>
                  </a:lnTo>
                  <a:lnTo>
                    <a:pt x="4213225" y="77724"/>
                  </a:lnTo>
                  <a:lnTo>
                    <a:pt x="4357675" y="90728"/>
                  </a:lnTo>
                  <a:lnTo>
                    <a:pt x="4351020" y="91186"/>
                  </a:lnTo>
                  <a:lnTo>
                    <a:pt x="4309364" y="94742"/>
                  </a:lnTo>
                  <a:lnTo>
                    <a:pt x="4268089" y="98806"/>
                  </a:lnTo>
                  <a:lnTo>
                    <a:pt x="4227449" y="103505"/>
                  </a:lnTo>
                  <a:lnTo>
                    <a:pt x="4224337" y="103911"/>
                  </a:lnTo>
                  <a:lnTo>
                    <a:pt x="4166362" y="100965"/>
                  </a:lnTo>
                  <a:lnTo>
                    <a:pt x="3998976" y="94742"/>
                  </a:lnTo>
                  <a:lnTo>
                    <a:pt x="3829050" y="90932"/>
                  </a:lnTo>
                  <a:lnTo>
                    <a:pt x="3657600" y="89535"/>
                  </a:lnTo>
                  <a:lnTo>
                    <a:pt x="3486150" y="90805"/>
                  </a:lnTo>
                  <a:lnTo>
                    <a:pt x="3316224" y="94488"/>
                  </a:lnTo>
                  <a:lnTo>
                    <a:pt x="3148838" y="100330"/>
                  </a:lnTo>
                  <a:lnTo>
                    <a:pt x="2985516" y="108204"/>
                  </a:lnTo>
                  <a:lnTo>
                    <a:pt x="2827655" y="117856"/>
                  </a:lnTo>
                  <a:lnTo>
                    <a:pt x="2676271" y="129413"/>
                  </a:lnTo>
                  <a:lnTo>
                    <a:pt x="2464943" y="149606"/>
                  </a:lnTo>
                  <a:lnTo>
                    <a:pt x="2336165" y="164846"/>
                  </a:lnTo>
                  <a:lnTo>
                    <a:pt x="2218690" y="181229"/>
                  </a:lnTo>
                  <a:lnTo>
                    <a:pt x="2164842" y="189865"/>
                  </a:lnTo>
                  <a:lnTo>
                    <a:pt x="2114042" y="198755"/>
                  </a:lnTo>
                  <a:lnTo>
                    <a:pt x="2066925" y="207645"/>
                  </a:lnTo>
                  <a:lnTo>
                    <a:pt x="2023364" y="217043"/>
                  </a:lnTo>
                  <a:lnTo>
                    <a:pt x="1983613" y="226441"/>
                  </a:lnTo>
                  <a:lnTo>
                    <a:pt x="1916176" y="245872"/>
                  </a:lnTo>
                  <a:lnTo>
                    <a:pt x="1882355" y="260108"/>
                  </a:lnTo>
                  <a:lnTo>
                    <a:pt x="1863725" y="237236"/>
                  </a:lnTo>
                  <a:lnTo>
                    <a:pt x="1828800" y="314960"/>
                  </a:lnTo>
                  <a:lnTo>
                    <a:pt x="1911858" y="296291"/>
                  </a:lnTo>
                  <a:lnTo>
                    <a:pt x="1900669" y="282575"/>
                  </a:lnTo>
                  <a:lnTo>
                    <a:pt x="1894408" y="274891"/>
                  </a:lnTo>
                  <a:lnTo>
                    <a:pt x="1953031" y="254495"/>
                  </a:lnTo>
                  <a:lnTo>
                    <a:pt x="1986280" y="245440"/>
                  </a:lnTo>
                  <a:lnTo>
                    <a:pt x="1988159" y="244932"/>
                  </a:lnTo>
                  <a:lnTo>
                    <a:pt x="2027428" y="235648"/>
                  </a:lnTo>
                  <a:lnTo>
                    <a:pt x="2029904" y="235064"/>
                  </a:lnTo>
                  <a:lnTo>
                    <a:pt x="2067229" y="227101"/>
                  </a:lnTo>
                  <a:lnTo>
                    <a:pt x="2070265" y="226441"/>
                  </a:lnTo>
                  <a:lnTo>
                    <a:pt x="2117598" y="217424"/>
                  </a:lnTo>
                  <a:lnTo>
                    <a:pt x="2168017" y="208661"/>
                  </a:lnTo>
                  <a:lnTo>
                    <a:pt x="2221738" y="200025"/>
                  </a:lnTo>
                  <a:lnTo>
                    <a:pt x="2278761" y="191770"/>
                  </a:lnTo>
                  <a:lnTo>
                    <a:pt x="2338578" y="183769"/>
                  </a:lnTo>
                  <a:lnTo>
                    <a:pt x="2401443" y="176022"/>
                  </a:lnTo>
                  <a:lnTo>
                    <a:pt x="2535047" y="161544"/>
                  </a:lnTo>
                  <a:lnTo>
                    <a:pt x="2677922" y="148463"/>
                  </a:lnTo>
                  <a:lnTo>
                    <a:pt x="2750883" y="142621"/>
                  </a:lnTo>
                  <a:lnTo>
                    <a:pt x="2907030" y="131826"/>
                  </a:lnTo>
                  <a:lnTo>
                    <a:pt x="3149727" y="119253"/>
                  </a:lnTo>
                  <a:lnTo>
                    <a:pt x="3316935" y="113538"/>
                  </a:lnTo>
                  <a:lnTo>
                    <a:pt x="3486531" y="109855"/>
                  </a:lnTo>
                  <a:lnTo>
                    <a:pt x="3761587" y="109448"/>
                  </a:lnTo>
                  <a:lnTo>
                    <a:pt x="3828796" y="109982"/>
                  </a:lnTo>
                  <a:lnTo>
                    <a:pt x="3998468" y="113792"/>
                  </a:lnTo>
                  <a:lnTo>
                    <a:pt x="4122369" y="118414"/>
                  </a:lnTo>
                  <a:lnTo>
                    <a:pt x="4109847" y="120396"/>
                  </a:lnTo>
                  <a:lnTo>
                    <a:pt x="4072382" y="127000"/>
                  </a:lnTo>
                  <a:lnTo>
                    <a:pt x="4000500" y="141478"/>
                  </a:lnTo>
                  <a:lnTo>
                    <a:pt x="3933317" y="157607"/>
                  </a:lnTo>
                  <a:lnTo>
                    <a:pt x="3871341" y="175133"/>
                  </a:lnTo>
                  <a:lnTo>
                    <a:pt x="3815461" y="193929"/>
                  </a:lnTo>
                  <a:lnTo>
                    <a:pt x="3766185" y="213741"/>
                  </a:lnTo>
                  <a:lnTo>
                    <a:pt x="3723894" y="234696"/>
                  </a:lnTo>
                  <a:lnTo>
                    <a:pt x="3688588" y="257175"/>
                  </a:lnTo>
                  <a:lnTo>
                    <a:pt x="3684790" y="262039"/>
                  </a:lnTo>
                  <a:lnTo>
                    <a:pt x="3660140" y="245745"/>
                  </a:lnTo>
                  <a:lnTo>
                    <a:pt x="3649980" y="330327"/>
                  </a:lnTo>
                  <a:lnTo>
                    <a:pt x="3723767" y="287782"/>
                  </a:lnTo>
                  <a:lnTo>
                    <a:pt x="3716845" y="283210"/>
                  </a:lnTo>
                  <a:lnTo>
                    <a:pt x="3700780" y="272605"/>
                  </a:lnTo>
                  <a:lnTo>
                    <a:pt x="3701224" y="272034"/>
                  </a:lnTo>
                  <a:lnTo>
                    <a:pt x="3701872" y="271195"/>
                  </a:lnTo>
                  <a:lnTo>
                    <a:pt x="3703624" y="270002"/>
                  </a:lnTo>
                  <a:lnTo>
                    <a:pt x="3716197" y="261416"/>
                  </a:lnTo>
                  <a:lnTo>
                    <a:pt x="3751453" y="241719"/>
                  </a:lnTo>
                  <a:lnTo>
                    <a:pt x="3796334" y="221716"/>
                  </a:lnTo>
                  <a:lnTo>
                    <a:pt x="3847401" y="202831"/>
                  </a:lnTo>
                  <a:lnTo>
                    <a:pt x="3904945" y="185026"/>
                  </a:lnTo>
                  <a:lnTo>
                    <a:pt x="3906926" y="184492"/>
                  </a:lnTo>
                  <a:lnTo>
                    <a:pt x="3934625" y="177012"/>
                  </a:lnTo>
                  <a:lnTo>
                    <a:pt x="4004564" y="160147"/>
                  </a:lnTo>
                  <a:lnTo>
                    <a:pt x="4075811" y="145796"/>
                  </a:lnTo>
                  <a:lnTo>
                    <a:pt x="4150995" y="133096"/>
                  </a:lnTo>
                  <a:lnTo>
                    <a:pt x="4189984" y="127508"/>
                  </a:lnTo>
                  <a:lnTo>
                    <a:pt x="4225061" y="123037"/>
                  </a:lnTo>
                  <a:lnTo>
                    <a:pt x="4328668" y="128270"/>
                  </a:lnTo>
                  <a:lnTo>
                    <a:pt x="4408170" y="133223"/>
                  </a:lnTo>
                  <a:lnTo>
                    <a:pt x="4637278" y="150749"/>
                  </a:lnTo>
                  <a:lnTo>
                    <a:pt x="4709795" y="157607"/>
                  </a:lnTo>
                  <a:lnTo>
                    <a:pt x="4848225" y="172085"/>
                  </a:lnTo>
                  <a:lnTo>
                    <a:pt x="4913757" y="179959"/>
                  </a:lnTo>
                  <a:lnTo>
                    <a:pt x="4976622" y="188214"/>
                  </a:lnTo>
                  <a:lnTo>
                    <a:pt x="5036566" y="196723"/>
                  </a:lnTo>
                  <a:lnTo>
                    <a:pt x="5093589" y="205486"/>
                  </a:lnTo>
                  <a:lnTo>
                    <a:pt x="5145113" y="214160"/>
                  </a:lnTo>
                  <a:lnTo>
                    <a:pt x="5147297" y="214553"/>
                  </a:lnTo>
                  <a:lnTo>
                    <a:pt x="5147526" y="214553"/>
                  </a:lnTo>
                  <a:lnTo>
                    <a:pt x="5201475" y="224612"/>
                  </a:lnTo>
                  <a:lnTo>
                    <a:pt x="5244465" y="233426"/>
                  </a:lnTo>
                  <a:lnTo>
                    <a:pt x="5285841" y="242697"/>
                  </a:lnTo>
                  <a:lnTo>
                    <a:pt x="5287619" y="243141"/>
                  </a:lnTo>
                  <a:lnTo>
                    <a:pt x="5287848" y="243141"/>
                  </a:lnTo>
                  <a:lnTo>
                    <a:pt x="5324856" y="252501"/>
                  </a:lnTo>
                  <a:lnTo>
                    <a:pt x="5326862" y="253060"/>
                  </a:lnTo>
                  <a:lnTo>
                    <a:pt x="5327091" y="253060"/>
                  </a:lnTo>
                  <a:lnTo>
                    <a:pt x="5359844" y="262420"/>
                  </a:lnTo>
                  <a:lnTo>
                    <a:pt x="5362029" y="263131"/>
                  </a:lnTo>
                  <a:lnTo>
                    <a:pt x="5362346" y="263131"/>
                  </a:lnTo>
                  <a:lnTo>
                    <a:pt x="5393868" y="273583"/>
                  </a:lnTo>
                  <a:lnTo>
                    <a:pt x="5418975" y="283273"/>
                  </a:lnTo>
                  <a:lnTo>
                    <a:pt x="5440667" y="293331"/>
                  </a:lnTo>
                  <a:lnTo>
                    <a:pt x="5449405" y="293331"/>
                  </a:lnTo>
                  <a:lnTo>
                    <a:pt x="5449811" y="293624"/>
                  </a:lnTo>
                  <a:lnTo>
                    <a:pt x="5441302" y="293624"/>
                  </a:lnTo>
                  <a:lnTo>
                    <a:pt x="5441112" y="293624"/>
                  </a:lnTo>
                  <a:lnTo>
                    <a:pt x="5457520" y="303390"/>
                  </a:lnTo>
                  <a:lnTo>
                    <a:pt x="5456936" y="302895"/>
                  </a:lnTo>
                  <a:lnTo>
                    <a:pt x="5458206" y="303784"/>
                  </a:lnTo>
                  <a:lnTo>
                    <a:pt x="5457520" y="303390"/>
                  </a:lnTo>
                  <a:lnTo>
                    <a:pt x="5468086" y="312102"/>
                  </a:lnTo>
                  <a:lnTo>
                    <a:pt x="5468569" y="314579"/>
                  </a:lnTo>
                  <a:lnTo>
                    <a:pt x="5469001" y="316230"/>
                  </a:lnTo>
                  <a:lnTo>
                    <a:pt x="5469204" y="320548"/>
                  </a:lnTo>
                  <a:lnTo>
                    <a:pt x="5469255" y="321564"/>
                  </a:lnTo>
                  <a:lnTo>
                    <a:pt x="5474906" y="321271"/>
                  </a:lnTo>
                  <a:lnTo>
                    <a:pt x="5477129" y="330073"/>
                  </a:lnTo>
                  <a:lnTo>
                    <a:pt x="5486400" y="327723"/>
                  </a:lnTo>
                  <a:lnTo>
                    <a:pt x="5495798" y="326517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4536" y="2175636"/>
            <a:ext cx="4905992" cy="1010856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85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40" dirty="0">
                <a:solidFill>
                  <a:srgbClr val="FFFFFF"/>
                </a:solidFill>
              </a:rPr>
              <a:t>원리: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55" dirty="0">
                <a:solidFill>
                  <a:srgbClr val="FFFFFF"/>
                </a:solidFill>
              </a:rPr>
              <a:t>Self-</a:t>
            </a:r>
            <a:r>
              <a:rPr sz="2400" spc="-10" dirty="0">
                <a:solidFill>
                  <a:srgbClr val="FFFFFF"/>
                </a:solidFill>
              </a:rPr>
              <a:t>Attention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1893" y="1283467"/>
            <a:ext cx="10385425" cy="103124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latin typeface="Malgun Gothic"/>
                <a:cs typeface="Malgun Gothic"/>
              </a:rPr>
              <a:t>Self-</a:t>
            </a:r>
            <a:r>
              <a:rPr sz="2200" spc="-10" dirty="0">
                <a:latin typeface="Malgun Gothic"/>
                <a:cs typeface="Malgun Gothic"/>
              </a:rPr>
              <a:t>Attention은</a:t>
            </a:r>
            <a:r>
              <a:rPr sz="2200" spc="-14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인코더와</a:t>
            </a:r>
            <a:r>
              <a:rPr sz="2200" spc="-14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디코더</a:t>
            </a:r>
            <a:r>
              <a:rPr sz="2200" spc="-14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모두에서</a:t>
            </a:r>
            <a:r>
              <a:rPr sz="2200" spc="-155" dirty="0">
                <a:latin typeface="Malgun Gothic"/>
                <a:cs typeface="Malgun Gothic"/>
              </a:rPr>
              <a:t> </a:t>
            </a:r>
            <a:r>
              <a:rPr sz="2200" spc="-10" dirty="0">
                <a:latin typeface="Malgun Gothic"/>
                <a:cs typeface="Malgun Gothic"/>
              </a:rPr>
              <a:t>사용됩니다.</a:t>
            </a:r>
            <a:endParaRPr sz="2200">
              <a:latin typeface="Malgun Gothic"/>
              <a:cs typeface="Malgun Gothic"/>
            </a:endParaRPr>
          </a:p>
          <a:p>
            <a:pPr marL="756285" lvl="1" indent="-28638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</a:tabLst>
            </a:pPr>
            <a:r>
              <a:rPr sz="2200" spc="-220" dirty="0">
                <a:latin typeface="Malgun Gothic"/>
                <a:cs typeface="Malgun Gothic"/>
              </a:rPr>
              <a:t>매번</a:t>
            </a:r>
            <a:r>
              <a:rPr sz="2200" spc="-240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입력</a:t>
            </a:r>
            <a:r>
              <a:rPr sz="2200" b="1" spc="-229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문장에서</a:t>
            </a:r>
            <a:r>
              <a:rPr sz="2200" b="1" spc="-229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각</a:t>
            </a:r>
            <a:r>
              <a:rPr sz="2200" b="1" spc="-229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단어가</a:t>
            </a:r>
            <a:r>
              <a:rPr sz="2200" b="1" spc="-225" dirty="0">
                <a:latin typeface="Malgun Gothic"/>
                <a:cs typeface="Malgun Gothic"/>
              </a:rPr>
              <a:t> 다른</a:t>
            </a:r>
            <a:r>
              <a:rPr sz="2200" b="1" spc="-229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어떤 단어와</a:t>
            </a:r>
            <a:r>
              <a:rPr sz="2200" b="1" spc="-245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연관성이</a:t>
            </a:r>
            <a:r>
              <a:rPr sz="2200" b="1" spc="-225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높은</a:t>
            </a:r>
            <a:r>
              <a:rPr sz="2200" b="1" spc="-229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지 </a:t>
            </a:r>
            <a:r>
              <a:rPr sz="2200" spc="-220" dirty="0">
                <a:latin typeface="Malgun Gothic"/>
                <a:cs typeface="Malgun Gothic"/>
              </a:rPr>
              <a:t>계산할</a:t>
            </a:r>
            <a:r>
              <a:rPr sz="2200" spc="-245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수</a:t>
            </a:r>
            <a:r>
              <a:rPr sz="2200" spc="-215" dirty="0">
                <a:latin typeface="Malgun Gothic"/>
                <a:cs typeface="Malgun Gothic"/>
              </a:rPr>
              <a:t> </a:t>
            </a:r>
            <a:r>
              <a:rPr sz="2200" spc="-10" dirty="0">
                <a:latin typeface="Malgun Gothic"/>
                <a:cs typeface="Malgun Gothic"/>
              </a:rPr>
              <a:t>있습니다.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35474" y="3701669"/>
            <a:ext cx="4003675" cy="894080"/>
          </a:xfrm>
          <a:custGeom>
            <a:avLst/>
            <a:gdLst/>
            <a:ahLst/>
            <a:cxnLst/>
            <a:rect l="l" t="t" r="r" b="b"/>
            <a:pathLst>
              <a:path w="4003675" h="894079">
                <a:moveTo>
                  <a:pt x="4003675" y="110998"/>
                </a:moveTo>
                <a:lnTo>
                  <a:pt x="3996499" y="96647"/>
                </a:lnTo>
                <a:lnTo>
                  <a:pt x="3960876" y="25273"/>
                </a:lnTo>
                <a:lnTo>
                  <a:pt x="3917950" y="110998"/>
                </a:lnTo>
                <a:lnTo>
                  <a:pt x="3946525" y="110998"/>
                </a:lnTo>
                <a:lnTo>
                  <a:pt x="3946525" y="861822"/>
                </a:lnTo>
                <a:lnTo>
                  <a:pt x="696214" y="31102"/>
                </a:lnTo>
                <a:lnTo>
                  <a:pt x="697115" y="27559"/>
                </a:lnTo>
                <a:lnTo>
                  <a:pt x="703326" y="3429"/>
                </a:lnTo>
                <a:lnTo>
                  <a:pt x="609600" y="23749"/>
                </a:lnTo>
                <a:lnTo>
                  <a:pt x="681990" y="86487"/>
                </a:lnTo>
                <a:lnTo>
                  <a:pt x="689102" y="58788"/>
                </a:lnTo>
                <a:lnTo>
                  <a:pt x="3214306" y="704189"/>
                </a:lnTo>
                <a:lnTo>
                  <a:pt x="86791" y="27901"/>
                </a:lnTo>
                <a:lnTo>
                  <a:pt x="87439" y="24892"/>
                </a:lnTo>
                <a:lnTo>
                  <a:pt x="92837" y="0"/>
                </a:lnTo>
                <a:lnTo>
                  <a:pt x="0" y="23749"/>
                </a:lnTo>
                <a:lnTo>
                  <a:pt x="74676" y="83820"/>
                </a:lnTo>
                <a:lnTo>
                  <a:pt x="80733" y="55854"/>
                </a:lnTo>
                <a:lnTo>
                  <a:pt x="3957320" y="894080"/>
                </a:lnTo>
                <a:lnTo>
                  <a:pt x="3959987" y="881583"/>
                </a:lnTo>
                <a:lnTo>
                  <a:pt x="3960584" y="879221"/>
                </a:lnTo>
                <a:lnTo>
                  <a:pt x="3975100" y="879221"/>
                </a:lnTo>
                <a:lnTo>
                  <a:pt x="3975100" y="110998"/>
                </a:lnTo>
                <a:lnTo>
                  <a:pt x="4003675" y="11099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60372" y="3276727"/>
            <a:ext cx="3196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algun Gothic"/>
                <a:cs typeface="Malgun Gothic"/>
              </a:rPr>
              <a:t>A</a:t>
            </a:r>
            <a:r>
              <a:rPr sz="2400" spc="-225" dirty="0">
                <a:latin typeface="Malgun Gothic"/>
                <a:cs typeface="Malgun Gothic"/>
              </a:rPr>
              <a:t> </a:t>
            </a:r>
            <a:r>
              <a:rPr sz="2400" spc="-50" dirty="0">
                <a:latin typeface="Malgun Gothic"/>
                <a:cs typeface="Malgun Gothic"/>
              </a:rPr>
              <a:t>boy</a:t>
            </a:r>
            <a:r>
              <a:rPr sz="2400" spc="-225" dirty="0">
                <a:latin typeface="Malgun Gothic"/>
                <a:cs typeface="Malgun Gothic"/>
              </a:rPr>
              <a:t> </a:t>
            </a:r>
            <a:r>
              <a:rPr sz="2400" spc="-30" dirty="0">
                <a:latin typeface="Malgun Gothic"/>
                <a:cs typeface="Malgun Gothic"/>
              </a:rPr>
              <a:t>who</a:t>
            </a:r>
            <a:r>
              <a:rPr sz="2400" spc="-210" dirty="0">
                <a:latin typeface="Malgun Gothic"/>
                <a:cs typeface="Malgun Gothic"/>
              </a:rPr>
              <a:t> </a:t>
            </a:r>
            <a:r>
              <a:rPr sz="2400" spc="55" dirty="0">
                <a:latin typeface="Malgun Gothic"/>
                <a:cs typeface="Malgun Gothic"/>
              </a:rPr>
              <a:t>is</a:t>
            </a:r>
            <a:r>
              <a:rPr sz="2400" spc="-225" dirty="0">
                <a:latin typeface="Malgun Gothic"/>
                <a:cs typeface="Malgun Gothic"/>
              </a:rPr>
              <a:t> </a:t>
            </a:r>
            <a:r>
              <a:rPr sz="2400" spc="-40" dirty="0">
                <a:latin typeface="Malgun Gothic"/>
                <a:cs typeface="Malgun Gothic"/>
              </a:rPr>
              <a:t>looking</a:t>
            </a:r>
            <a:r>
              <a:rPr sz="2400" spc="-240" dirty="0">
                <a:latin typeface="Malgun Gothic"/>
                <a:cs typeface="Malgun Gothic"/>
              </a:rPr>
              <a:t> </a:t>
            </a:r>
            <a:r>
              <a:rPr sz="2400" spc="35" dirty="0">
                <a:latin typeface="Malgun Gothic"/>
                <a:cs typeface="Malgun Gothic"/>
              </a:rPr>
              <a:t>at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80203" y="3262884"/>
            <a:ext cx="546100" cy="462280"/>
          </a:xfrm>
          <a:prstGeom prst="rect">
            <a:avLst/>
          </a:prstGeom>
          <a:solidFill>
            <a:srgbClr val="DEEBF7">
              <a:alpha val="50195"/>
            </a:srgbClr>
          </a:solidFill>
        </p:spPr>
        <p:txBody>
          <a:bodyPr vert="horz" wrap="square" lIns="0" tIns="26669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9"/>
              </a:spcBef>
            </a:pPr>
            <a:r>
              <a:rPr sz="2400" spc="-25" dirty="0">
                <a:latin typeface="Malgun Gothic"/>
                <a:cs typeface="Malgun Gothic"/>
              </a:rPr>
              <a:t>the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5796" y="3262884"/>
            <a:ext cx="637540" cy="462280"/>
          </a:xfrm>
          <a:prstGeom prst="rect">
            <a:avLst/>
          </a:prstGeom>
          <a:solidFill>
            <a:srgbClr val="9DC3E6">
              <a:alpha val="50195"/>
            </a:srgbClr>
          </a:solidFill>
        </p:spPr>
        <p:txBody>
          <a:bodyPr vert="horz" wrap="square" lIns="0" tIns="26669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209"/>
              </a:spcBef>
            </a:pPr>
            <a:r>
              <a:rPr sz="2400" spc="-20" dirty="0">
                <a:latin typeface="Malgun Gothic"/>
                <a:cs typeface="Malgun Gothic"/>
              </a:rPr>
              <a:t>tree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7593" y="3276727"/>
            <a:ext cx="2851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Malgun Gothic"/>
                <a:cs typeface="Malgun Gothic"/>
              </a:rPr>
              <a:t>is</a:t>
            </a:r>
            <a:r>
              <a:rPr sz="2400" spc="-8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surprised</a:t>
            </a:r>
            <a:r>
              <a:rPr sz="2400" spc="-70" dirty="0">
                <a:latin typeface="Malgun Gothic"/>
                <a:cs typeface="Malgun Gothic"/>
              </a:rPr>
              <a:t> </a:t>
            </a:r>
            <a:r>
              <a:rPr sz="2400" spc="-10" dirty="0">
                <a:latin typeface="Malgun Gothic"/>
                <a:cs typeface="Malgun Gothic"/>
              </a:rPr>
              <a:t>because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61476" y="3264408"/>
            <a:ext cx="266700" cy="462280"/>
          </a:xfrm>
          <a:prstGeom prst="rect">
            <a:avLst/>
          </a:prstGeom>
          <a:solidFill>
            <a:srgbClr val="BCD6ED">
              <a:alpha val="50195"/>
            </a:srgbClr>
          </a:solidFill>
        </p:spPr>
        <p:txBody>
          <a:bodyPr vert="horz" wrap="square" lIns="0" tIns="2476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95"/>
              </a:spcBef>
            </a:pPr>
            <a:r>
              <a:rPr sz="2400" spc="-25" dirty="0">
                <a:latin typeface="Malgun Gothic"/>
                <a:cs typeface="Malgun Gothic"/>
              </a:rPr>
              <a:t>it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4160" y="3276727"/>
            <a:ext cx="16757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Malgun Gothic"/>
                <a:cs typeface="Malgun Gothic"/>
              </a:rPr>
              <a:t>was</a:t>
            </a:r>
            <a:r>
              <a:rPr sz="2400" spc="-245" dirty="0">
                <a:latin typeface="Malgun Gothic"/>
                <a:cs typeface="Malgun Gothic"/>
              </a:rPr>
              <a:t> </a:t>
            </a:r>
            <a:r>
              <a:rPr sz="2400" spc="-30" dirty="0">
                <a:latin typeface="Malgun Gothic"/>
                <a:cs typeface="Malgun Gothic"/>
              </a:rPr>
              <a:t>too</a:t>
            </a:r>
            <a:r>
              <a:rPr sz="2400" spc="-260" dirty="0">
                <a:latin typeface="Malgun Gothic"/>
                <a:cs typeface="Malgun Gothic"/>
              </a:rPr>
              <a:t> </a:t>
            </a:r>
            <a:r>
              <a:rPr sz="2400" spc="-20" dirty="0">
                <a:latin typeface="Malgun Gothic"/>
                <a:cs typeface="Malgun Gothic"/>
              </a:rPr>
              <a:t>tall.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0372" y="4594682"/>
            <a:ext cx="72796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algun Gothic"/>
                <a:cs typeface="Malgun Gothic"/>
              </a:rPr>
              <a:t>A</a:t>
            </a:r>
            <a:r>
              <a:rPr sz="2400" spc="-185" dirty="0">
                <a:latin typeface="Malgun Gothic"/>
                <a:cs typeface="Malgun Gothic"/>
              </a:rPr>
              <a:t> </a:t>
            </a:r>
            <a:r>
              <a:rPr sz="2400" spc="-50" dirty="0">
                <a:latin typeface="Malgun Gothic"/>
                <a:cs typeface="Malgun Gothic"/>
              </a:rPr>
              <a:t>boy</a:t>
            </a:r>
            <a:r>
              <a:rPr sz="2400" spc="-185" dirty="0">
                <a:latin typeface="Malgun Gothic"/>
                <a:cs typeface="Malgun Gothic"/>
              </a:rPr>
              <a:t> </a:t>
            </a:r>
            <a:r>
              <a:rPr sz="2400" spc="-25" dirty="0">
                <a:latin typeface="Malgun Gothic"/>
                <a:cs typeface="Malgun Gothic"/>
              </a:rPr>
              <a:t>who</a:t>
            </a:r>
            <a:r>
              <a:rPr sz="2400" spc="-170" dirty="0">
                <a:latin typeface="Malgun Gothic"/>
                <a:cs typeface="Malgun Gothic"/>
              </a:rPr>
              <a:t> </a:t>
            </a:r>
            <a:r>
              <a:rPr sz="2400" spc="55" dirty="0">
                <a:latin typeface="Malgun Gothic"/>
                <a:cs typeface="Malgun Gothic"/>
              </a:rPr>
              <a:t>is</a:t>
            </a:r>
            <a:r>
              <a:rPr sz="2400" spc="-170" dirty="0">
                <a:latin typeface="Malgun Gothic"/>
                <a:cs typeface="Malgun Gothic"/>
              </a:rPr>
              <a:t> </a:t>
            </a:r>
            <a:r>
              <a:rPr sz="2400" spc="-40" dirty="0">
                <a:latin typeface="Malgun Gothic"/>
                <a:cs typeface="Malgun Gothic"/>
              </a:rPr>
              <a:t>looking</a:t>
            </a:r>
            <a:r>
              <a:rPr sz="2400" spc="-195" dirty="0">
                <a:latin typeface="Malgun Gothic"/>
                <a:cs typeface="Malgun Gothic"/>
              </a:rPr>
              <a:t> </a:t>
            </a:r>
            <a:r>
              <a:rPr sz="2400" spc="60" dirty="0">
                <a:latin typeface="Malgun Gothic"/>
                <a:cs typeface="Malgun Gothic"/>
              </a:rPr>
              <a:t>at</a:t>
            </a:r>
            <a:r>
              <a:rPr sz="2400" spc="-19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the</a:t>
            </a:r>
            <a:r>
              <a:rPr sz="2400" spc="-17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tree</a:t>
            </a:r>
            <a:r>
              <a:rPr sz="2400" spc="-165" dirty="0">
                <a:latin typeface="Malgun Gothic"/>
                <a:cs typeface="Malgun Gothic"/>
              </a:rPr>
              <a:t> </a:t>
            </a:r>
            <a:r>
              <a:rPr sz="2400" spc="55" dirty="0">
                <a:latin typeface="Malgun Gothic"/>
                <a:cs typeface="Malgun Gothic"/>
              </a:rPr>
              <a:t>is</a:t>
            </a:r>
            <a:r>
              <a:rPr sz="2400" spc="-19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surprised</a:t>
            </a:r>
            <a:r>
              <a:rPr sz="2400" spc="-175" dirty="0">
                <a:latin typeface="Malgun Gothic"/>
                <a:cs typeface="Malgun Gothic"/>
              </a:rPr>
              <a:t> </a:t>
            </a:r>
            <a:r>
              <a:rPr sz="2400" spc="-10" dirty="0">
                <a:latin typeface="Malgun Gothic"/>
                <a:cs typeface="Malgun Gothic"/>
              </a:rPr>
              <a:t>because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61476" y="4581144"/>
            <a:ext cx="266700" cy="462280"/>
          </a:xfrm>
          <a:prstGeom prst="rect">
            <a:avLst/>
          </a:prstGeom>
          <a:solidFill>
            <a:srgbClr val="5B9BD4">
              <a:alpha val="50195"/>
            </a:srgbClr>
          </a:solidFill>
        </p:spPr>
        <p:txBody>
          <a:bodyPr vert="horz" wrap="square" lIns="0" tIns="26034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04"/>
              </a:spcBef>
            </a:pPr>
            <a:r>
              <a:rPr sz="2400" spc="-25" dirty="0">
                <a:latin typeface="Malgun Gothic"/>
                <a:cs typeface="Malgun Gothic"/>
              </a:rPr>
              <a:t>it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55041" y="4594682"/>
            <a:ext cx="16744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Malgun Gothic"/>
                <a:cs typeface="Malgun Gothic"/>
              </a:rPr>
              <a:t>was</a:t>
            </a:r>
            <a:r>
              <a:rPr sz="2400" spc="-245" dirty="0">
                <a:latin typeface="Malgun Gothic"/>
                <a:cs typeface="Malgun Gothic"/>
              </a:rPr>
              <a:t> </a:t>
            </a:r>
            <a:r>
              <a:rPr sz="2400" spc="-30" dirty="0">
                <a:latin typeface="Malgun Gothic"/>
                <a:cs typeface="Malgun Gothic"/>
              </a:rPr>
              <a:t>too</a:t>
            </a:r>
            <a:r>
              <a:rPr sz="2400" spc="-254" dirty="0">
                <a:latin typeface="Malgun Gothic"/>
                <a:cs typeface="Malgun Gothic"/>
              </a:rPr>
              <a:t> </a:t>
            </a:r>
            <a:r>
              <a:rPr sz="2400" spc="-20" dirty="0">
                <a:latin typeface="Malgun Gothic"/>
                <a:cs typeface="Malgun Gothic"/>
              </a:rPr>
              <a:t>tall.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D7451650-C577-21C2-8ED9-5A518CE20928}"/>
              </a:ext>
            </a:extLst>
          </p:cNvPr>
          <p:cNvSpPr txBox="1"/>
          <p:nvPr/>
        </p:nvSpPr>
        <p:spPr>
          <a:xfrm>
            <a:off x="0" y="6463749"/>
            <a:ext cx="899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RNN</a:t>
            </a:r>
            <a:r>
              <a:rPr lang="ko-KR" altLang="en-US" dirty="0">
                <a:hlinkClick r:id="rId3"/>
              </a:rPr>
              <a:t>이 문장을 이해하는 방법은 사람과 어떻게 다를까</a:t>
            </a:r>
            <a:r>
              <a:rPr lang="en-US" altLang="ko-KR" dirty="0">
                <a:hlinkClick r:id="rId3"/>
              </a:rPr>
              <a:t>? </a:t>
            </a:r>
            <a:endParaRPr lang="ko-KR" alt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딥러닝</a:t>
            </a:r>
            <a:r>
              <a:rPr sz="2400" spc="-215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기반의</a:t>
            </a:r>
            <a:r>
              <a:rPr sz="2400" spc="-215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기계 번역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225" dirty="0" err="1">
                <a:solidFill>
                  <a:srgbClr val="FFFFFF"/>
                </a:solidFill>
              </a:rPr>
              <a:t>발전</a:t>
            </a:r>
            <a:r>
              <a:rPr sz="2400" spc="-215" dirty="0">
                <a:solidFill>
                  <a:srgbClr val="FFFFFF"/>
                </a:solidFill>
              </a:rPr>
              <a:t> </a:t>
            </a:r>
            <a:r>
              <a:rPr sz="2400" spc="-25" dirty="0" err="1">
                <a:solidFill>
                  <a:srgbClr val="FFFFFF"/>
                </a:solidFill>
              </a:rPr>
              <a:t>과정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95718" y="1244650"/>
            <a:ext cx="10558145" cy="1778000"/>
            <a:chOff x="795718" y="2918460"/>
            <a:chExt cx="10558145" cy="1778000"/>
          </a:xfrm>
        </p:grpSpPr>
        <p:sp>
          <p:nvSpPr>
            <p:cNvPr id="6" name="object 6"/>
            <p:cNvSpPr/>
            <p:nvPr/>
          </p:nvSpPr>
          <p:spPr>
            <a:xfrm>
              <a:off x="890777" y="3797046"/>
              <a:ext cx="10378440" cy="0"/>
            </a:xfrm>
            <a:custGeom>
              <a:avLst/>
              <a:gdLst/>
              <a:ahLst/>
              <a:cxnLst/>
              <a:rect l="l" t="t" r="r" b="b"/>
              <a:pathLst>
                <a:path w="10378440">
                  <a:moveTo>
                    <a:pt x="0" y="0"/>
                  </a:moveTo>
                  <a:lnTo>
                    <a:pt x="3558159" y="0"/>
                  </a:lnTo>
                </a:path>
                <a:path w="10378440">
                  <a:moveTo>
                    <a:pt x="3615309" y="0"/>
                  </a:moveTo>
                  <a:lnTo>
                    <a:pt x="10378440" y="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2838" y="3675126"/>
              <a:ext cx="243839" cy="2438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32838" y="367512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39" h="243839">
                  <a:moveTo>
                    <a:pt x="0" y="121919"/>
                  </a:moveTo>
                  <a:lnTo>
                    <a:pt x="9584" y="74473"/>
                  </a:lnTo>
                  <a:lnTo>
                    <a:pt x="35718" y="35718"/>
                  </a:lnTo>
                  <a:lnTo>
                    <a:pt x="74473" y="9584"/>
                  </a:lnTo>
                  <a:lnTo>
                    <a:pt x="121919" y="0"/>
                  </a:lnTo>
                  <a:lnTo>
                    <a:pt x="169366" y="9584"/>
                  </a:lnTo>
                  <a:lnTo>
                    <a:pt x="208121" y="35718"/>
                  </a:lnTo>
                  <a:lnTo>
                    <a:pt x="234255" y="74473"/>
                  </a:lnTo>
                  <a:lnTo>
                    <a:pt x="243839" y="121919"/>
                  </a:lnTo>
                  <a:lnTo>
                    <a:pt x="234255" y="169366"/>
                  </a:lnTo>
                  <a:lnTo>
                    <a:pt x="208121" y="208121"/>
                  </a:lnTo>
                  <a:lnTo>
                    <a:pt x="169366" y="234255"/>
                  </a:lnTo>
                  <a:lnTo>
                    <a:pt x="121919" y="243840"/>
                  </a:lnTo>
                  <a:lnTo>
                    <a:pt x="74473" y="234255"/>
                  </a:lnTo>
                  <a:lnTo>
                    <a:pt x="35718" y="208121"/>
                  </a:lnTo>
                  <a:lnTo>
                    <a:pt x="9584" y="169366"/>
                  </a:lnTo>
                  <a:lnTo>
                    <a:pt x="0" y="121919"/>
                  </a:lnTo>
                  <a:close/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6265" y="3675126"/>
              <a:ext cx="243839" cy="2438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176265" y="367512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39" h="243839">
                  <a:moveTo>
                    <a:pt x="0" y="121919"/>
                  </a:moveTo>
                  <a:lnTo>
                    <a:pt x="9584" y="74473"/>
                  </a:lnTo>
                  <a:lnTo>
                    <a:pt x="35718" y="35718"/>
                  </a:lnTo>
                  <a:lnTo>
                    <a:pt x="74473" y="9584"/>
                  </a:lnTo>
                  <a:lnTo>
                    <a:pt x="121920" y="0"/>
                  </a:lnTo>
                  <a:lnTo>
                    <a:pt x="169366" y="9584"/>
                  </a:lnTo>
                  <a:lnTo>
                    <a:pt x="208121" y="35718"/>
                  </a:lnTo>
                  <a:lnTo>
                    <a:pt x="234255" y="74473"/>
                  </a:lnTo>
                  <a:lnTo>
                    <a:pt x="243839" y="121919"/>
                  </a:lnTo>
                  <a:lnTo>
                    <a:pt x="234255" y="169366"/>
                  </a:lnTo>
                  <a:lnTo>
                    <a:pt x="208121" y="208121"/>
                  </a:lnTo>
                  <a:lnTo>
                    <a:pt x="169366" y="234255"/>
                  </a:lnTo>
                  <a:lnTo>
                    <a:pt x="121920" y="243840"/>
                  </a:lnTo>
                  <a:lnTo>
                    <a:pt x="74473" y="234255"/>
                  </a:lnTo>
                  <a:lnTo>
                    <a:pt x="35718" y="208121"/>
                  </a:lnTo>
                  <a:lnTo>
                    <a:pt x="9584" y="169366"/>
                  </a:lnTo>
                  <a:lnTo>
                    <a:pt x="0" y="121919"/>
                  </a:lnTo>
                  <a:close/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75882" y="3675126"/>
              <a:ext cx="243840" cy="24384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675882" y="367512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39">
                  <a:moveTo>
                    <a:pt x="0" y="121919"/>
                  </a:moveTo>
                  <a:lnTo>
                    <a:pt x="9584" y="74473"/>
                  </a:lnTo>
                  <a:lnTo>
                    <a:pt x="35718" y="35718"/>
                  </a:lnTo>
                  <a:lnTo>
                    <a:pt x="74473" y="9584"/>
                  </a:lnTo>
                  <a:lnTo>
                    <a:pt x="121920" y="0"/>
                  </a:lnTo>
                  <a:lnTo>
                    <a:pt x="169366" y="9584"/>
                  </a:lnTo>
                  <a:lnTo>
                    <a:pt x="208121" y="35718"/>
                  </a:lnTo>
                  <a:lnTo>
                    <a:pt x="234255" y="74473"/>
                  </a:lnTo>
                  <a:lnTo>
                    <a:pt x="243840" y="121919"/>
                  </a:lnTo>
                  <a:lnTo>
                    <a:pt x="234255" y="169366"/>
                  </a:lnTo>
                  <a:lnTo>
                    <a:pt x="208121" y="208121"/>
                  </a:lnTo>
                  <a:lnTo>
                    <a:pt x="169366" y="234255"/>
                  </a:lnTo>
                  <a:lnTo>
                    <a:pt x="121920" y="243840"/>
                  </a:lnTo>
                  <a:lnTo>
                    <a:pt x="74473" y="234255"/>
                  </a:lnTo>
                  <a:lnTo>
                    <a:pt x="35718" y="208121"/>
                  </a:lnTo>
                  <a:lnTo>
                    <a:pt x="9584" y="169366"/>
                  </a:lnTo>
                  <a:lnTo>
                    <a:pt x="0" y="121919"/>
                  </a:lnTo>
                  <a:close/>
                </a:path>
              </a:pathLst>
            </a:custGeom>
            <a:ln w="2857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92234" y="3675126"/>
              <a:ext cx="243840" cy="24384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492234" y="367512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39">
                  <a:moveTo>
                    <a:pt x="0" y="121919"/>
                  </a:moveTo>
                  <a:lnTo>
                    <a:pt x="9584" y="74473"/>
                  </a:lnTo>
                  <a:lnTo>
                    <a:pt x="35718" y="35718"/>
                  </a:lnTo>
                  <a:lnTo>
                    <a:pt x="74473" y="9584"/>
                  </a:lnTo>
                  <a:lnTo>
                    <a:pt x="121920" y="0"/>
                  </a:lnTo>
                  <a:lnTo>
                    <a:pt x="169366" y="9584"/>
                  </a:lnTo>
                  <a:lnTo>
                    <a:pt x="208121" y="35718"/>
                  </a:lnTo>
                  <a:lnTo>
                    <a:pt x="234255" y="74473"/>
                  </a:lnTo>
                  <a:lnTo>
                    <a:pt x="243840" y="121919"/>
                  </a:lnTo>
                  <a:lnTo>
                    <a:pt x="234255" y="169366"/>
                  </a:lnTo>
                  <a:lnTo>
                    <a:pt x="208121" y="208121"/>
                  </a:lnTo>
                  <a:lnTo>
                    <a:pt x="169366" y="234255"/>
                  </a:lnTo>
                  <a:lnTo>
                    <a:pt x="121920" y="243840"/>
                  </a:lnTo>
                  <a:lnTo>
                    <a:pt x="74473" y="234255"/>
                  </a:lnTo>
                  <a:lnTo>
                    <a:pt x="35718" y="208121"/>
                  </a:lnTo>
                  <a:lnTo>
                    <a:pt x="9584" y="169366"/>
                  </a:lnTo>
                  <a:lnTo>
                    <a:pt x="0" y="121919"/>
                  </a:lnTo>
                  <a:close/>
                </a:path>
              </a:pathLst>
            </a:custGeom>
            <a:ln w="2857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7294" y="3675126"/>
              <a:ext cx="243839" cy="24384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490722" y="3675126"/>
              <a:ext cx="4820920" cy="243840"/>
            </a:xfrm>
            <a:custGeom>
              <a:avLst/>
              <a:gdLst/>
              <a:ahLst/>
              <a:cxnLst/>
              <a:rect l="l" t="t" r="r" b="b"/>
              <a:pathLst>
                <a:path w="4820920" h="243839">
                  <a:moveTo>
                    <a:pt x="4576572" y="121919"/>
                  </a:moveTo>
                  <a:lnTo>
                    <a:pt x="4586156" y="74473"/>
                  </a:lnTo>
                  <a:lnTo>
                    <a:pt x="4612290" y="35718"/>
                  </a:lnTo>
                  <a:lnTo>
                    <a:pt x="4651045" y="9584"/>
                  </a:lnTo>
                  <a:lnTo>
                    <a:pt x="4698492" y="0"/>
                  </a:lnTo>
                  <a:lnTo>
                    <a:pt x="4745938" y="9584"/>
                  </a:lnTo>
                  <a:lnTo>
                    <a:pt x="4784693" y="35718"/>
                  </a:lnTo>
                  <a:lnTo>
                    <a:pt x="4810827" y="74473"/>
                  </a:lnTo>
                  <a:lnTo>
                    <a:pt x="4820411" y="121919"/>
                  </a:lnTo>
                  <a:lnTo>
                    <a:pt x="4810827" y="169366"/>
                  </a:lnTo>
                  <a:lnTo>
                    <a:pt x="4784693" y="208121"/>
                  </a:lnTo>
                  <a:lnTo>
                    <a:pt x="4745938" y="234255"/>
                  </a:lnTo>
                  <a:lnTo>
                    <a:pt x="4698492" y="243840"/>
                  </a:lnTo>
                  <a:lnTo>
                    <a:pt x="4651045" y="234255"/>
                  </a:lnTo>
                  <a:lnTo>
                    <a:pt x="4612290" y="208121"/>
                  </a:lnTo>
                  <a:lnTo>
                    <a:pt x="4586156" y="169366"/>
                  </a:lnTo>
                  <a:lnTo>
                    <a:pt x="4576572" y="121919"/>
                  </a:lnTo>
                  <a:close/>
                </a:path>
                <a:path w="4820920" h="243839">
                  <a:moveTo>
                    <a:pt x="0" y="121919"/>
                  </a:moveTo>
                  <a:lnTo>
                    <a:pt x="9584" y="74473"/>
                  </a:lnTo>
                  <a:lnTo>
                    <a:pt x="35718" y="35718"/>
                  </a:lnTo>
                  <a:lnTo>
                    <a:pt x="74473" y="9584"/>
                  </a:lnTo>
                  <a:lnTo>
                    <a:pt x="121919" y="0"/>
                  </a:lnTo>
                  <a:lnTo>
                    <a:pt x="169366" y="9584"/>
                  </a:lnTo>
                  <a:lnTo>
                    <a:pt x="208121" y="35718"/>
                  </a:lnTo>
                  <a:lnTo>
                    <a:pt x="234255" y="74473"/>
                  </a:lnTo>
                  <a:lnTo>
                    <a:pt x="243839" y="121919"/>
                  </a:lnTo>
                  <a:lnTo>
                    <a:pt x="234255" y="169366"/>
                  </a:lnTo>
                  <a:lnTo>
                    <a:pt x="208121" y="208121"/>
                  </a:lnTo>
                  <a:lnTo>
                    <a:pt x="169366" y="234255"/>
                  </a:lnTo>
                  <a:lnTo>
                    <a:pt x="121919" y="243840"/>
                  </a:lnTo>
                  <a:lnTo>
                    <a:pt x="74473" y="234255"/>
                  </a:lnTo>
                  <a:lnTo>
                    <a:pt x="35718" y="208121"/>
                  </a:lnTo>
                  <a:lnTo>
                    <a:pt x="9584" y="169366"/>
                  </a:lnTo>
                  <a:lnTo>
                    <a:pt x="0" y="121919"/>
                  </a:lnTo>
                  <a:close/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0722" y="3675126"/>
              <a:ext cx="243839" cy="24384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0005" y="3675126"/>
              <a:ext cx="243840" cy="24384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10005" y="367512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39">
                  <a:moveTo>
                    <a:pt x="0" y="121919"/>
                  </a:moveTo>
                  <a:lnTo>
                    <a:pt x="9580" y="74473"/>
                  </a:lnTo>
                  <a:lnTo>
                    <a:pt x="35709" y="35718"/>
                  </a:lnTo>
                  <a:lnTo>
                    <a:pt x="74462" y="9584"/>
                  </a:lnTo>
                  <a:lnTo>
                    <a:pt x="121919" y="0"/>
                  </a:lnTo>
                  <a:lnTo>
                    <a:pt x="169377" y="9584"/>
                  </a:lnTo>
                  <a:lnTo>
                    <a:pt x="208130" y="35718"/>
                  </a:lnTo>
                  <a:lnTo>
                    <a:pt x="234259" y="74473"/>
                  </a:lnTo>
                  <a:lnTo>
                    <a:pt x="243840" y="121919"/>
                  </a:lnTo>
                  <a:lnTo>
                    <a:pt x="234259" y="169366"/>
                  </a:lnTo>
                  <a:lnTo>
                    <a:pt x="208130" y="208121"/>
                  </a:lnTo>
                  <a:lnTo>
                    <a:pt x="169377" y="234255"/>
                  </a:lnTo>
                  <a:lnTo>
                    <a:pt x="121919" y="243840"/>
                  </a:lnTo>
                  <a:lnTo>
                    <a:pt x="74462" y="234255"/>
                  </a:lnTo>
                  <a:lnTo>
                    <a:pt x="35709" y="208121"/>
                  </a:lnTo>
                  <a:lnTo>
                    <a:pt x="9580" y="169366"/>
                  </a:lnTo>
                  <a:lnTo>
                    <a:pt x="0" y="121919"/>
                  </a:lnTo>
                  <a:close/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95482" y="3675126"/>
              <a:ext cx="243840" cy="24384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1095482" y="367512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39">
                  <a:moveTo>
                    <a:pt x="0" y="121919"/>
                  </a:moveTo>
                  <a:lnTo>
                    <a:pt x="9584" y="74473"/>
                  </a:lnTo>
                  <a:lnTo>
                    <a:pt x="35718" y="35718"/>
                  </a:lnTo>
                  <a:lnTo>
                    <a:pt x="74473" y="9584"/>
                  </a:lnTo>
                  <a:lnTo>
                    <a:pt x="121920" y="0"/>
                  </a:lnTo>
                  <a:lnTo>
                    <a:pt x="169366" y="9584"/>
                  </a:lnTo>
                  <a:lnTo>
                    <a:pt x="208121" y="35718"/>
                  </a:lnTo>
                  <a:lnTo>
                    <a:pt x="234255" y="74473"/>
                  </a:lnTo>
                  <a:lnTo>
                    <a:pt x="243840" y="121919"/>
                  </a:lnTo>
                  <a:lnTo>
                    <a:pt x="234255" y="169366"/>
                  </a:lnTo>
                  <a:lnTo>
                    <a:pt x="208121" y="208121"/>
                  </a:lnTo>
                  <a:lnTo>
                    <a:pt x="169366" y="234255"/>
                  </a:lnTo>
                  <a:lnTo>
                    <a:pt x="121920" y="243840"/>
                  </a:lnTo>
                  <a:lnTo>
                    <a:pt x="74473" y="234255"/>
                  </a:lnTo>
                  <a:lnTo>
                    <a:pt x="35718" y="208121"/>
                  </a:lnTo>
                  <a:lnTo>
                    <a:pt x="9584" y="169366"/>
                  </a:lnTo>
                  <a:lnTo>
                    <a:pt x="0" y="121919"/>
                  </a:lnTo>
                  <a:close/>
                </a:path>
              </a:pathLst>
            </a:custGeom>
            <a:ln w="2857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77511" y="2918460"/>
              <a:ext cx="0" cy="1778000"/>
            </a:xfrm>
            <a:custGeom>
              <a:avLst/>
              <a:gdLst/>
              <a:ahLst/>
              <a:cxnLst/>
              <a:rect l="l" t="t" r="r" b="b"/>
              <a:pathLst>
                <a:path h="1778000">
                  <a:moveTo>
                    <a:pt x="0" y="0"/>
                  </a:moveTo>
                  <a:lnTo>
                    <a:pt x="0" y="1777745"/>
                  </a:lnTo>
                </a:path>
              </a:pathLst>
            </a:custGeom>
            <a:ln w="57150">
              <a:solidFill>
                <a:srgbClr val="C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830057" y="2379775"/>
            <a:ext cx="71818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4130">
              <a:lnSpc>
                <a:spcPct val="101099"/>
              </a:lnSpc>
              <a:spcBef>
                <a:spcPts val="75"/>
              </a:spcBef>
            </a:pPr>
            <a:r>
              <a:rPr sz="1800" spc="-10" dirty="0">
                <a:latin typeface="Malgun Gothic"/>
                <a:cs typeface="Malgun Gothic"/>
              </a:rPr>
              <a:t>GPT-</a:t>
            </a:r>
            <a:r>
              <a:rPr sz="1800" spc="35" dirty="0">
                <a:latin typeface="Malgun Gothic"/>
                <a:cs typeface="Malgun Gothic"/>
              </a:rPr>
              <a:t>1 </a:t>
            </a:r>
            <a:r>
              <a:rPr sz="1800" spc="45" dirty="0">
                <a:latin typeface="Malgun Gothic"/>
                <a:cs typeface="Malgun Gothic"/>
              </a:rPr>
              <a:t>(2018)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67902" y="2379775"/>
            <a:ext cx="149415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59740">
              <a:lnSpc>
                <a:spcPct val="101099"/>
              </a:lnSpc>
              <a:spcBef>
                <a:spcPts val="75"/>
              </a:spcBef>
            </a:pPr>
            <a:r>
              <a:rPr sz="1800" spc="40" dirty="0">
                <a:latin typeface="Malgun Gothic"/>
                <a:cs typeface="Malgun Gothic"/>
              </a:rPr>
              <a:t>BERT </a:t>
            </a:r>
            <a:r>
              <a:rPr sz="1800" spc="-25" dirty="0">
                <a:latin typeface="Malgun Gothic"/>
                <a:cs typeface="Malgun Gothic"/>
              </a:rPr>
              <a:t>(NAACL</a:t>
            </a:r>
            <a:r>
              <a:rPr sz="1800" spc="-155" dirty="0">
                <a:latin typeface="Malgun Gothic"/>
                <a:cs typeface="Malgun Gothic"/>
              </a:rPr>
              <a:t> </a:t>
            </a:r>
            <a:r>
              <a:rPr sz="1800" spc="60" dirty="0">
                <a:latin typeface="Malgun Gothic"/>
                <a:cs typeface="Malgun Gothic"/>
              </a:rPr>
              <a:t>2019)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38417" y="2379775"/>
            <a:ext cx="132016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3180" marR="5080" indent="-30480">
              <a:lnSpc>
                <a:spcPct val="101099"/>
              </a:lnSpc>
              <a:spcBef>
                <a:spcPts val="75"/>
              </a:spcBef>
            </a:pPr>
            <a:r>
              <a:rPr sz="1800" spc="-10" dirty="0">
                <a:latin typeface="Malgun Gothic"/>
                <a:cs typeface="Malgun Gothic"/>
              </a:rPr>
              <a:t>Transformer </a:t>
            </a:r>
            <a:r>
              <a:rPr sz="1800" spc="-20" dirty="0">
                <a:latin typeface="Malgun Gothic"/>
                <a:cs typeface="Malgun Gothic"/>
              </a:rPr>
              <a:t>(NIPS</a:t>
            </a:r>
            <a:r>
              <a:rPr sz="1800" spc="-155" dirty="0">
                <a:latin typeface="Malgun Gothic"/>
                <a:cs typeface="Malgun Gothic"/>
              </a:rPr>
              <a:t> </a:t>
            </a:r>
            <a:r>
              <a:rPr sz="1800" spc="50" dirty="0">
                <a:latin typeface="Malgun Gothic"/>
                <a:cs typeface="Malgun Gothic"/>
              </a:rPr>
              <a:t>2017)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75378" y="2379775"/>
            <a:ext cx="124015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14300">
              <a:lnSpc>
                <a:spcPct val="101099"/>
              </a:lnSpc>
              <a:spcBef>
                <a:spcPts val="75"/>
              </a:spcBef>
            </a:pPr>
            <a:r>
              <a:rPr sz="1800" spc="-10" dirty="0">
                <a:latin typeface="Malgun Gothic"/>
                <a:cs typeface="Malgun Gothic"/>
              </a:rPr>
              <a:t>Attention </a:t>
            </a:r>
            <a:r>
              <a:rPr sz="1800" dirty="0">
                <a:latin typeface="Malgun Gothic"/>
                <a:cs typeface="Malgun Gothic"/>
              </a:rPr>
              <a:t>(ICLR</a:t>
            </a:r>
            <a:r>
              <a:rPr sz="1800" spc="-130" dirty="0">
                <a:latin typeface="Malgun Gothic"/>
                <a:cs typeface="Malgun Gothic"/>
              </a:rPr>
              <a:t> </a:t>
            </a:r>
            <a:r>
              <a:rPr sz="1800" spc="60" dirty="0">
                <a:latin typeface="Malgun Gothic"/>
                <a:cs typeface="Malgun Gothic"/>
              </a:rPr>
              <a:t>2015)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94458" y="2379775"/>
            <a:ext cx="71818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55880">
              <a:lnSpc>
                <a:spcPct val="101099"/>
              </a:lnSpc>
              <a:spcBef>
                <a:spcPts val="75"/>
              </a:spcBef>
            </a:pPr>
            <a:r>
              <a:rPr sz="1800" spc="-20" dirty="0">
                <a:latin typeface="Malgun Gothic"/>
                <a:cs typeface="Malgun Gothic"/>
              </a:rPr>
              <a:t>LSTM </a:t>
            </a:r>
            <a:r>
              <a:rPr sz="1800" spc="45" dirty="0">
                <a:latin typeface="Malgun Gothic"/>
                <a:cs typeface="Malgun Gothic"/>
              </a:rPr>
              <a:t>(1997)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83229" y="2379775"/>
            <a:ext cx="125857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52400">
              <a:lnSpc>
                <a:spcPct val="101099"/>
              </a:lnSpc>
              <a:spcBef>
                <a:spcPts val="75"/>
              </a:spcBef>
            </a:pPr>
            <a:r>
              <a:rPr sz="1800" spc="-10" dirty="0">
                <a:latin typeface="Malgun Gothic"/>
                <a:cs typeface="Malgun Gothic"/>
              </a:rPr>
              <a:t>Seq2Seq </a:t>
            </a:r>
            <a:r>
              <a:rPr sz="1800" spc="-20" dirty="0">
                <a:latin typeface="Malgun Gothic"/>
                <a:cs typeface="Malgun Gothic"/>
              </a:rPr>
              <a:t>(NIPS</a:t>
            </a:r>
            <a:r>
              <a:rPr sz="1800" spc="-155" dirty="0">
                <a:latin typeface="Malgun Gothic"/>
                <a:cs typeface="Malgun Gothic"/>
              </a:rPr>
              <a:t> </a:t>
            </a:r>
            <a:r>
              <a:rPr sz="1800" spc="50" dirty="0">
                <a:latin typeface="Malgun Gothic"/>
                <a:cs typeface="Malgun Gothic"/>
              </a:rPr>
              <a:t>2014)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2211" y="2379775"/>
            <a:ext cx="71818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18745">
              <a:lnSpc>
                <a:spcPct val="101099"/>
              </a:lnSpc>
              <a:spcBef>
                <a:spcPts val="75"/>
              </a:spcBef>
            </a:pPr>
            <a:r>
              <a:rPr sz="1800" spc="-25" dirty="0">
                <a:latin typeface="Malgun Gothic"/>
                <a:cs typeface="Malgun Gothic"/>
              </a:rPr>
              <a:t>RNN </a:t>
            </a:r>
            <a:r>
              <a:rPr sz="1800" spc="45" dirty="0">
                <a:latin typeface="Malgun Gothic"/>
                <a:cs typeface="Malgun Gothic"/>
              </a:rPr>
              <a:t>(1986)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30" name="object 30"/>
          <p:cNvGrpSpPr/>
          <p:nvPr/>
        </p:nvGrpSpPr>
        <p:grpSpPr>
          <a:xfrm rot="10800000">
            <a:off x="5129150" y="1704965"/>
            <a:ext cx="331550" cy="432478"/>
            <a:chOff x="3424173" y="4765294"/>
            <a:chExt cx="431800" cy="563245"/>
          </a:xfrm>
          <a:solidFill>
            <a:srgbClr val="FF0000"/>
          </a:solidFill>
        </p:grpSpPr>
        <p:sp>
          <p:nvSpPr>
            <p:cNvPr id="31" name="object 31"/>
            <p:cNvSpPr/>
            <p:nvPr/>
          </p:nvSpPr>
          <p:spPr>
            <a:xfrm>
              <a:off x="3430523" y="4771644"/>
              <a:ext cx="419100" cy="550545"/>
            </a:xfrm>
            <a:custGeom>
              <a:avLst/>
              <a:gdLst/>
              <a:ahLst/>
              <a:cxnLst/>
              <a:rect l="l" t="t" r="r" b="b"/>
              <a:pathLst>
                <a:path w="419100" h="550545">
                  <a:moveTo>
                    <a:pt x="209550" y="0"/>
                  </a:moveTo>
                  <a:lnTo>
                    <a:pt x="0" y="209549"/>
                  </a:lnTo>
                  <a:lnTo>
                    <a:pt x="104775" y="209549"/>
                  </a:lnTo>
                  <a:lnTo>
                    <a:pt x="104775" y="550163"/>
                  </a:lnTo>
                  <a:lnTo>
                    <a:pt x="314325" y="550163"/>
                  </a:lnTo>
                  <a:lnTo>
                    <a:pt x="314325" y="209549"/>
                  </a:lnTo>
                  <a:lnTo>
                    <a:pt x="419100" y="209549"/>
                  </a:lnTo>
                  <a:lnTo>
                    <a:pt x="2095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30523" y="4771644"/>
              <a:ext cx="419100" cy="550545"/>
            </a:xfrm>
            <a:custGeom>
              <a:avLst/>
              <a:gdLst/>
              <a:ahLst/>
              <a:cxnLst/>
              <a:rect l="l" t="t" r="r" b="b"/>
              <a:pathLst>
                <a:path w="419100" h="550545">
                  <a:moveTo>
                    <a:pt x="419100" y="209549"/>
                  </a:moveTo>
                  <a:lnTo>
                    <a:pt x="314325" y="209549"/>
                  </a:lnTo>
                  <a:lnTo>
                    <a:pt x="314325" y="550163"/>
                  </a:lnTo>
                  <a:lnTo>
                    <a:pt x="104775" y="550163"/>
                  </a:lnTo>
                  <a:lnTo>
                    <a:pt x="104775" y="209549"/>
                  </a:lnTo>
                  <a:lnTo>
                    <a:pt x="0" y="209549"/>
                  </a:lnTo>
                  <a:lnTo>
                    <a:pt x="209550" y="0"/>
                  </a:lnTo>
                  <a:lnTo>
                    <a:pt x="419100" y="209549"/>
                  </a:lnTo>
                  <a:close/>
                </a:path>
              </a:pathLst>
            </a:custGeom>
            <a:grpFill/>
            <a:ln w="12700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615310" y="3471303"/>
            <a:ext cx="204978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C00000"/>
                </a:solidFill>
                <a:latin typeface="Malgun Gothic"/>
                <a:cs typeface="Malgun Gothic"/>
              </a:rPr>
              <a:t>고정된</a:t>
            </a:r>
            <a:r>
              <a:rPr sz="1800" b="1" spc="-160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800" b="1" spc="-25" dirty="0">
                <a:solidFill>
                  <a:srgbClr val="C00000"/>
                </a:solidFill>
                <a:latin typeface="Malgun Gothic"/>
                <a:cs typeface="Malgun Gothic"/>
              </a:rPr>
              <a:t>크기</a:t>
            </a:r>
            <a:r>
              <a:rPr sz="1800" spc="-25" dirty="0">
                <a:latin typeface="Malgun Gothic"/>
                <a:cs typeface="Malgun Gothic"/>
              </a:rPr>
              <a:t>의</a:t>
            </a:r>
            <a:endParaRPr sz="18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800" b="1" spc="-20" dirty="0">
                <a:latin typeface="Malgun Gothic"/>
                <a:cs typeface="Malgun Gothic"/>
              </a:rPr>
              <a:t>context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10" dirty="0">
                <a:latin typeface="Malgun Gothic"/>
                <a:cs typeface="Malgun Gothic"/>
              </a:rPr>
              <a:t>vector</a:t>
            </a:r>
            <a:r>
              <a:rPr sz="1800" b="1" spc="-105" dirty="0">
                <a:latin typeface="Malgun Gothic"/>
                <a:cs typeface="Malgun Gothic"/>
              </a:rPr>
              <a:t> </a:t>
            </a:r>
            <a:r>
              <a:rPr sz="1800" spc="-60" dirty="0">
                <a:latin typeface="Malgun Gothic"/>
                <a:cs typeface="Malgun Gothic"/>
              </a:rPr>
              <a:t>사용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737861" y="3182924"/>
            <a:ext cx="6607175" cy="471805"/>
            <a:chOff x="4737861" y="4856734"/>
            <a:chExt cx="6607175" cy="471805"/>
          </a:xfrm>
        </p:grpSpPr>
        <p:sp>
          <p:nvSpPr>
            <p:cNvPr id="35" name="object 35"/>
            <p:cNvSpPr/>
            <p:nvPr/>
          </p:nvSpPr>
          <p:spPr>
            <a:xfrm>
              <a:off x="4744211" y="4863084"/>
              <a:ext cx="6594475" cy="459105"/>
            </a:xfrm>
            <a:custGeom>
              <a:avLst/>
              <a:gdLst/>
              <a:ahLst/>
              <a:cxnLst/>
              <a:rect l="l" t="t" r="r" b="b"/>
              <a:pathLst>
                <a:path w="6594475" h="459104">
                  <a:moveTo>
                    <a:pt x="6364986" y="0"/>
                  </a:moveTo>
                  <a:lnTo>
                    <a:pt x="6364986" y="114681"/>
                  </a:lnTo>
                  <a:lnTo>
                    <a:pt x="0" y="114681"/>
                  </a:lnTo>
                  <a:lnTo>
                    <a:pt x="0" y="344043"/>
                  </a:lnTo>
                  <a:lnTo>
                    <a:pt x="6364986" y="344043"/>
                  </a:lnTo>
                  <a:lnTo>
                    <a:pt x="6364986" y="458724"/>
                  </a:lnTo>
                  <a:lnTo>
                    <a:pt x="6594348" y="229362"/>
                  </a:lnTo>
                  <a:lnTo>
                    <a:pt x="636498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44211" y="4863084"/>
              <a:ext cx="6594475" cy="459105"/>
            </a:xfrm>
            <a:custGeom>
              <a:avLst/>
              <a:gdLst/>
              <a:ahLst/>
              <a:cxnLst/>
              <a:rect l="l" t="t" r="r" b="b"/>
              <a:pathLst>
                <a:path w="6594475" h="459104">
                  <a:moveTo>
                    <a:pt x="6364986" y="458724"/>
                  </a:moveTo>
                  <a:lnTo>
                    <a:pt x="6364986" y="344043"/>
                  </a:lnTo>
                  <a:lnTo>
                    <a:pt x="0" y="344043"/>
                  </a:lnTo>
                  <a:lnTo>
                    <a:pt x="0" y="114681"/>
                  </a:lnTo>
                  <a:lnTo>
                    <a:pt x="6364986" y="114681"/>
                  </a:lnTo>
                  <a:lnTo>
                    <a:pt x="6364986" y="0"/>
                  </a:lnTo>
                  <a:lnTo>
                    <a:pt x="6594348" y="229362"/>
                  </a:lnTo>
                  <a:lnTo>
                    <a:pt x="6364986" y="458724"/>
                  </a:lnTo>
                  <a:close/>
                </a:path>
              </a:pathLst>
            </a:custGeom>
            <a:ln w="12700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512689" y="3734662"/>
            <a:ext cx="4942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latin typeface="Malgun Gothic"/>
                <a:cs typeface="Malgun Gothic"/>
              </a:rPr>
              <a:t>입력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175" dirty="0">
                <a:latin typeface="Malgun Gothic"/>
                <a:cs typeface="Malgun Gothic"/>
              </a:rPr>
              <a:t>시퀀스</a:t>
            </a:r>
            <a:r>
              <a:rPr sz="1800" b="1" spc="-150" dirty="0">
                <a:latin typeface="Malgun Gothic"/>
                <a:cs typeface="Malgun Gothic"/>
              </a:rPr>
              <a:t> </a:t>
            </a:r>
            <a:r>
              <a:rPr sz="1800" b="1" spc="-175" dirty="0">
                <a:latin typeface="Malgun Gothic"/>
                <a:cs typeface="Malgun Gothic"/>
              </a:rPr>
              <a:t>전체</a:t>
            </a:r>
            <a:r>
              <a:rPr sz="1800" spc="-175" dirty="0">
                <a:latin typeface="Malgun Gothic"/>
                <a:cs typeface="Malgun Gothic"/>
              </a:rPr>
              <a:t>에서</a:t>
            </a:r>
            <a:r>
              <a:rPr sz="1800" spc="-135" dirty="0">
                <a:latin typeface="Malgun Gothic"/>
                <a:cs typeface="Malgun Gothic"/>
              </a:rPr>
              <a:t> </a:t>
            </a:r>
            <a:r>
              <a:rPr sz="1800" spc="-175" dirty="0">
                <a:latin typeface="Malgun Gothic"/>
                <a:cs typeface="Malgun Gothic"/>
              </a:rPr>
              <a:t>정보를</a:t>
            </a:r>
            <a:r>
              <a:rPr sz="1800" spc="-155" dirty="0">
                <a:latin typeface="Malgun Gothic"/>
                <a:cs typeface="Malgun Gothic"/>
              </a:rPr>
              <a:t> </a:t>
            </a:r>
            <a:r>
              <a:rPr sz="1800" spc="-175" dirty="0">
                <a:latin typeface="Malgun Gothic"/>
                <a:cs typeface="Malgun Gothic"/>
              </a:rPr>
              <a:t>추출하는</a:t>
            </a:r>
            <a:r>
              <a:rPr sz="1800" spc="-150" dirty="0">
                <a:latin typeface="Malgun Gothic"/>
                <a:cs typeface="Malgun Gothic"/>
              </a:rPr>
              <a:t> </a:t>
            </a:r>
            <a:r>
              <a:rPr sz="1800" spc="-175" dirty="0">
                <a:latin typeface="Malgun Gothic"/>
                <a:cs typeface="Malgun Gothic"/>
              </a:rPr>
              <a:t>방향으로</a:t>
            </a:r>
            <a:r>
              <a:rPr sz="1800" spc="-155" dirty="0">
                <a:latin typeface="Malgun Gothic"/>
                <a:cs typeface="Malgun Gothic"/>
              </a:rPr>
              <a:t> </a:t>
            </a:r>
            <a:r>
              <a:rPr sz="1800" spc="-120" dirty="0">
                <a:latin typeface="Malgun Gothic"/>
                <a:cs typeface="Malgun Gothic"/>
              </a:rPr>
              <a:t>발전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858881" y="2379775"/>
            <a:ext cx="71818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4130">
              <a:lnSpc>
                <a:spcPct val="101099"/>
              </a:lnSpc>
              <a:spcBef>
                <a:spcPts val="75"/>
              </a:spcBef>
            </a:pPr>
            <a:r>
              <a:rPr sz="1800" spc="-10" dirty="0">
                <a:latin typeface="Malgun Gothic"/>
                <a:cs typeface="Malgun Gothic"/>
              </a:rPr>
              <a:t>GPT-</a:t>
            </a:r>
            <a:r>
              <a:rPr sz="1800" spc="35" dirty="0">
                <a:latin typeface="Malgun Gothic"/>
                <a:cs typeface="Malgun Gothic"/>
              </a:rPr>
              <a:t>3 </a:t>
            </a:r>
            <a:r>
              <a:rPr sz="1800" spc="45" dirty="0">
                <a:latin typeface="Malgun Gothic"/>
                <a:cs typeface="Malgun Gothic"/>
              </a:rPr>
              <a:t>(2020)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39" name="object 30">
            <a:extLst>
              <a:ext uri="{FF2B5EF4-FFF2-40B4-BE49-F238E27FC236}">
                <a16:creationId xmlns:a16="http://schemas.microsoft.com/office/drawing/2014/main" id="{E82BC611-B48F-7E8C-F54C-85078ADC7FA3}"/>
              </a:ext>
            </a:extLst>
          </p:cNvPr>
          <p:cNvGrpSpPr/>
          <p:nvPr/>
        </p:nvGrpSpPr>
        <p:grpSpPr>
          <a:xfrm>
            <a:off x="3468660" y="3022650"/>
            <a:ext cx="310098" cy="404495"/>
            <a:chOff x="3424173" y="4765294"/>
            <a:chExt cx="431800" cy="563245"/>
          </a:xfrm>
        </p:grpSpPr>
        <p:sp>
          <p:nvSpPr>
            <p:cNvPr id="40" name="object 31">
              <a:extLst>
                <a:ext uri="{FF2B5EF4-FFF2-40B4-BE49-F238E27FC236}">
                  <a16:creationId xmlns:a16="http://schemas.microsoft.com/office/drawing/2014/main" id="{56B3A517-B145-8665-75D7-0D618C46ADFC}"/>
                </a:ext>
              </a:extLst>
            </p:cNvPr>
            <p:cNvSpPr/>
            <p:nvPr/>
          </p:nvSpPr>
          <p:spPr>
            <a:xfrm>
              <a:off x="3430523" y="4771644"/>
              <a:ext cx="419100" cy="550545"/>
            </a:xfrm>
            <a:custGeom>
              <a:avLst/>
              <a:gdLst/>
              <a:ahLst/>
              <a:cxnLst/>
              <a:rect l="l" t="t" r="r" b="b"/>
              <a:pathLst>
                <a:path w="419100" h="550545">
                  <a:moveTo>
                    <a:pt x="209550" y="0"/>
                  </a:moveTo>
                  <a:lnTo>
                    <a:pt x="0" y="209549"/>
                  </a:lnTo>
                  <a:lnTo>
                    <a:pt x="104775" y="209549"/>
                  </a:lnTo>
                  <a:lnTo>
                    <a:pt x="104775" y="550163"/>
                  </a:lnTo>
                  <a:lnTo>
                    <a:pt x="314325" y="550163"/>
                  </a:lnTo>
                  <a:lnTo>
                    <a:pt x="314325" y="209549"/>
                  </a:lnTo>
                  <a:lnTo>
                    <a:pt x="419100" y="209549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2">
              <a:extLst>
                <a:ext uri="{FF2B5EF4-FFF2-40B4-BE49-F238E27FC236}">
                  <a16:creationId xmlns:a16="http://schemas.microsoft.com/office/drawing/2014/main" id="{B6D12899-B346-4255-693D-EE224AD1488D}"/>
                </a:ext>
              </a:extLst>
            </p:cNvPr>
            <p:cNvSpPr/>
            <p:nvPr/>
          </p:nvSpPr>
          <p:spPr>
            <a:xfrm>
              <a:off x="3430523" y="4771644"/>
              <a:ext cx="419100" cy="550545"/>
            </a:xfrm>
            <a:custGeom>
              <a:avLst/>
              <a:gdLst/>
              <a:ahLst/>
              <a:cxnLst/>
              <a:rect l="l" t="t" r="r" b="b"/>
              <a:pathLst>
                <a:path w="419100" h="550545">
                  <a:moveTo>
                    <a:pt x="419100" y="209549"/>
                  </a:moveTo>
                  <a:lnTo>
                    <a:pt x="314325" y="209549"/>
                  </a:lnTo>
                  <a:lnTo>
                    <a:pt x="314325" y="550163"/>
                  </a:lnTo>
                  <a:lnTo>
                    <a:pt x="104775" y="550163"/>
                  </a:lnTo>
                  <a:lnTo>
                    <a:pt x="104775" y="209549"/>
                  </a:lnTo>
                  <a:lnTo>
                    <a:pt x="0" y="209549"/>
                  </a:lnTo>
                  <a:lnTo>
                    <a:pt x="209550" y="0"/>
                  </a:lnTo>
                  <a:lnTo>
                    <a:pt x="419100" y="209549"/>
                  </a:lnTo>
                  <a:close/>
                </a:path>
              </a:pathLst>
            </a:custGeom>
            <a:ln w="12700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26">
            <a:extLst>
              <a:ext uri="{FF2B5EF4-FFF2-40B4-BE49-F238E27FC236}">
                <a16:creationId xmlns:a16="http://schemas.microsoft.com/office/drawing/2014/main" id="{8AE64359-24B4-6030-AD9F-5EABCCDF764C}"/>
              </a:ext>
            </a:extLst>
          </p:cNvPr>
          <p:cNvSpPr txBox="1"/>
          <p:nvPr/>
        </p:nvSpPr>
        <p:spPr>
          <a:xfrm>
            <a:off x="4572000" y="1166750"/>
            <a:ext cx="1240155" cy="54957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14300" algn="ctr">
              <a:lnSpc>
                <a:spcPct val="101099"/>
              </a:lnSpc>
              <a:spcBef>
                <a:spcPts val="75"/>
              </a:spcBef>
            </a:pPr>
            <a:r>
              <a:rPr lang="en-US" dirty="0">
                <a:latin typeface="Malgun Gothic"/>
                <a:cs typeface="Malgun Gothic"/>
              </a:rPr>
              <a:t>We are here!!!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44" name="object 4">
            <a:extLst>
              <a:ext uri="{FF2B5EF4-FFF2-40B4-BE49-F238E27FC236}">
                <a16:creationId xmlns:a16="http://schemas.microsoft.com/office/drawing/2014/main" id="{FF236182-12F1-6325-17A7-E7E99E452224}"/>
              </a:ext>
            </a:extLst>
          </p:cNvPr>
          <p:cNvSpPr txBox="1"/>
          <p:nvPr/>
        </p:nvSpPr>
        <p:spPr>
          <a:xfrm>
            <a:off x="4634412" y="4551489"/>
            <a:ext cx="7772400" cy="94897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lvl="1" indent="-342900">
              <a:spcBef>
                <a:spcPts val="1300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en-US" altLang="ko-KR" sz="2000" dirty="0">
                <a:latin typeface="Malgun Gothic"/>
                <a:cs typeface="Malgun Gothic"/>
              </a:rPr>
              <a:t>Transformer</a:t>
            </a:r>
            <a:r>
              <a:rPr lang="ko-KR" altLang="en-US" sz="2000" dirty="0">
                <a:latin typeface="Malgun Gothic"/>
                <a:cs typeface="Malgun Gothic"/>
              </a:rPr>
              <a:t>는 </a:t>
            </a:r>
            <a:r>
              <a:rPr lang="en-US" altLang="ko-KR" sz="2000" dirty="0">
                <a:latin typeface="Malgun Gothic"/>
                <a:cs typeface="Malgun Gothic"/>
              </a:rPr>
              <a:t>GPT, BERT </a:t>
            </a:r>
            <a:r>
              <a:rPr lang="ko-KR" altLang="en-US" sz="2000" dirty="0">
                <a:latin typeface="Malgun Gothic"/>
                <a:cs typeface="Malgun Gothic"/>
              </a:rPr>
              <a:t>등의 </a:t>
            </a:r>
            <a:r>
              <a:rPr lang="en-US" altLang="ko-KR" sz="2000" dirty="0">
                <a:latin typeface="Malgun Gothic"/>
                <a:cs typeface="Malgun Gothic"/>
              </a:rPr>
              <a:t>LLM </a:t>
            </a:r>
            <a:r>
              <a:rPr lang="ko-KR" altLang="en-US" sz="2000" dirty="0">
                <a:latin typeface="Malgun Gothic"/>
                <a:cs typeface="Malgun Gothic"/>
              </a:rPr>
              <a:t>분야에서 활용되며</a:t>
            </a:r>
            <a:r>
              <a:rPr lang="en-US" altLang="ko-KR" sz="2000" dirty="0">
                <a:latin typeface="Malgun Gothic"/>
                <a:cs typeface="Malgun Gothic"/>
              </a:rPr>
              <a:t>,</a:t>
            </a:r>
          </a:p>
          <a:p>
            <a:pPr marL="12700" lvl="1">
              <a:spcBef>
                <a:spcPts val="1300"/>
              </a:spcBef>
              <a:tabLst>
                <a:tab pos="299085" algn="l"/>
              </a:tabLst>
            </a:pPr>
            <a:r>
              <a:rPr lang="en-US" altLang="ko-KR" sz="2000" dirty="0">
                <a:latin typeface="Malgun Gothic"/>
                <a:cs typeface="Malgun Gothic"/>
              </a:rPr>
              <a:t>Image </a:t>
            </a:r>
            <a:r>
              <a:rPr lang="ko-KR" altLang="en-US" sz="2000" dirty="0">
                <a:latin typeface="Malgun Gothic"/>
                <a:cs typeface="Malgun Gothic"/>
              </a:rPr>
              <a:t>분야에서는 </a:t>
            </a:r>
            <a:r>
              <a:rPr lang="en-US" altLang="ko-KR" sz="2000" dirty="0">
                <a:latin typeface="Malgun Gothic"/>
                <a:cs typeface="Malgun Gothic"/>
              </a:rPr>
              <a:t>Vit, Dall-E </a:t>
            </a:r>
            <a:r>
              <a:rPr lang="ko-KR" altLang="en-US" sz="2000" dirty="0">
                <a:latin typeface="Malgun Gothic"/>
                <a:cs typeface="Malgun Gothic"/>
              </a:rPr>
              <a:t>등에도 영향을 미침</a:t>
            </a:r>
            <a:r>
              <a:rPr lang="en-US" altLang="ko-KR" sz="2000" dirty="0">
                <a:latin typeface="Malgun Gothic"/>
                <a:cs typeface="Malgun Gothic"/>
              </a:rPr>
              <a:t>.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DBEA885-BEEF-A42C-2B11-C620D41832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085941"/>
            <a:ext cx="6919722" cy="2769593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4FE6F278-D569-9AC5-A8B6-F08B65ED567B}"/>
              </a:ext>
            </a:extLst>
          </p:cNvPr>
          <p:cNvSpPr/>
          <p:nvPr/>
        </p:nvSpPr>
        <p:spPr>
          <a:xfrm>
            <a:off x="535591" y="1447800"/>
            <a:ext cx="3744054" cy="1582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C27EDF-8CB7-5316-F695-74C562F08817}"/>
              </a:ext>
            </a:extLst>
          </p:cNvPr>
          <p:cNvSpPr txBox="1"/>
          <p:nvPr/>
        </p:nvSpPr>
        <p:spPr>
          <a:xfrm>
            <a:off x="1292684" y="1545743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RNN</a:t>
            </a:r>
            <a:r>
              <a:rPr lang="ko-KR" altLang="en-US" dirty="0"/>
              <a:t> 기반 메커니즘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 animBg="1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기존</a:t>
            </a:r>
            <a:r>
              <a:rPr sz="2400" spc="-215" dirty="0">
                <a:solidFill>
                  <a:srgbClr val="FFFFFF"/>
                </a:solidFill>
              </a:rPr>
              <a:t> </a:t>
            </a:r>
            <a:r>
              <a:rPr sz="2400" spc="50" dirty="0">
                <a:solidFill>
                  <a:srgbClr val="FFFFFF"/>
                </a:solidFill>
              </a:rPr>
              <a:t>Seq2Seq</a:t>
            </a:r>
            <a:r>
              <a:rPr sz="2400" spc="-195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모델들의</a:t>
            </a:r>
            <a:r>
              <a:rPr sz="2400" spc="-204" dirty="0">
                <a:solidFill>
                  <a:srgbClr val="FFFFFF"/>
                </a:solidFill>
              </a:rPr>
              <a:t> </a:t>
            </a:r>
            <a:r>
              <a:rPr sz="2400" spc="-25" dirty="0">
                <a:solidFill>
                  <a:srgbClr val="FFFFFF"/>
                </a:solidFill>
              </a:rPr>
              <a:t>한계점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1893" y="1283467"/>
            <a:ext cx="7347584" cy="103124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99085" algn="l"/>
              </a:tabLst>
            </a:pPr>
            <a:r>
              <a:rPr sz="2200" b="1" spc="-25" dirty="0">
                <a:latin typeface="Malgun Gothic"/>
                <a:cs typeface="Malgun Gothic"/>
              </a:rPr>
              <a:t>context</a:t>
            </a:r>
            <a:r>
              <a:rPr sz="2200" b="1" spc="-210" dirty="0">
                <a:latin typeface="Malgun Gothic"/>
                <a:cs typeface="Malgun Gothic"/>
              </a:rPr>
              <a:t> </a:t>
            </a:r>
            <a:r>
              <a:rPr sz="2200" b="1" spc="-10" dirty="0">
                <a:latin typeface="Malgun Gothic"/>
                <a:cs typeface="Malgun Gothic"/>
              </a:rPr>
              <a:t>vector</a:t>
            </a:r>
            <a:r>
              <a:rPr sz="2200" b="1" spc="-190" dirty="0">
                <a:latin typeface="Malgun Gothic"/>
                <a:cs typeface="Malgun Gothic"/>
              </a:rPr>
              <a:t> </a:t>
            </a:r>
            <a:r>
              <a:rPr sz="2200" spc="-90" dirty="0">
                <a:latin typeface="Cambria Math"/>
                <a:cs typeface="Cambria Math"/>
              </a:rPr>
              <a:t>𝑣</a:t>
            </a:r>
            <a:r>
              <a:rPr sz="2200" spc="-90" dirty="0">
                <a:latin typeface="Malgun Gothic"/>
                <a:cs typeface="Malgun Gothic"/>
              </a:rPr>
              <a:t>에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소스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문장의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5" dirty="0" err="1">
                <a:latin typeface="Malgun Gothic"/>
                <a:cs typeface="Malgun Gothic"/>
              </a:rPr>
              <a:t>정보를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10" dirty="0" err="1">
                <a:latin typeface="Malgun Gothic"/>
                <a:cs typeface="Malgun Gothic"/>
              </a:rPr>
              <a:t>압축</a:t>
            </a:r>
            <a:endParaRPr sz="2200" dirty="0">
              <a:latin typeface="Malgun Gothic"/>
              <a:cs typeface="Malgun Gothic"/>
            </a:endParaRPr>
          </a:p>
          <a:p>
            <a:pPr marL="756285" lvl="1" indent="-28638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</a:tabLst>
            </a:pPr>
            <a:r>
              <a:rPr sz="2200" b="1" spc="-70" dirty="0">
                <a:latin typeface="Malgun Gothic"/>
                <a:cs typeface="Malgun Gothic"/>
              </a:rPr>
              <a:t>병목(bottleneck)이</a:t>
            </a:r>
            <a:r>
              <a:rPr sz="2200" b="1" spc="-220" dirty="0">
                <a:latin typeface="Malgun Gothic"/>
                <a:cs typeface="Malgun Gothic"/>
              </a:rPr>
              <a:t> 발생</a:t>
            </a:r>
            <a:r>
              <a:rPr sz="2200" spc="-220" dirty="0">
                <a:latin typeface="Malgun Gothic"/>
                <a:cs typeface="Malgun Gothic"/>
              </a:rPr>
              <a:t>하여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성능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0" dirty="0" err="1">
                <a:latin typeface="Malgun Gothic"/>
                <a:cs typeface="Malgun Gothic"/>
              </a:rPr>
              <a:t>하락의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0" dirty="0" err="1">
                <a:latin typeface="Malgun Gothic"/>
                <a:cs typeface="Malgun Gothic"/>
              </a:rPr>
              <a:t>원인</a:t>
            </a:r>
            <a:r>
              <a:rPr lang="ko-KR" altLang="en-US" sz="2200" spc="-220" dirty="0">
                <a:latin typeface="Malgun Gothic"/>
                <a:cs typeface="Malgun Gothic"/>
              </a:rPr>
              <a:t>이 됨</a:t>
            </a:r>
            <a:r>
              <a:rPr sz="2200" spc="-25" dirty="0">
                <a:latin typeface="Malgun Gothic"/>
                <a:cs typeface="Malgun Gothic"/>
              </a:rPr>
              <a:t>.</a:t>
            </a:r>
            <a:endParaRPr sz="22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678" y="6485331"/>
            <a:ext cx="798657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algun Gothic"/>
                <a:cs typeface="Malgun Gothic"/>
              </a:rPr>
              <a:t>Sequence</a:t>
            </a:r>
            <a:r>
              <a:rPr sz="1600" spc="-75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to</a:t>
            </a:r>
            <a:r>
              <a:rPr sz="1600" spc="-114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Sequence</a:t>
            </a:r>
            <a:r>
              <a:rPr sz="1600" spc="-75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Learning</a:t>
            </a:r>
            <a:r>
              <a:rPr sz="1600" spc="-114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with</a:t>
            </a:r>
            <a:r>
              <a:rPr sz="1600" spc="-100" dirty="0">
                <a:latin typeface="Malgun Gothic"/>
                <a:cs typeface="Malgun Gothic"/>
              </a:rPr>
              <a:t> </a:t>
            </a:r>
            <a:r>
              <a:rPr sz="1600" spc="-35" dirty="0">
                <a:latin typeface="Malgun Gothic"/>
                <a:cs typeface="Malgun Gothic"/>
              </a:rPr>
              <a:t>Neural</a:t>
            </a:r>
            <a:r>
              <a:rPr sz="1600" spc="-11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Networks</a:t>
            </a:r>
            <a:r>
              <a:rPr sz="1600" spc="-110" dirty="0">
                <a:latin typeface="Malgun Gothic"/>
                <a:cs typeface="Malgun Gothic"/>
              </a:rPr>
              <a:t> </a:t>
            </a:r>
            <a:r>
              <a:rPr sz="1600" spc="-20" dirty="0">
                <a:latin typeface="Malgun Gothic"/>
                <a:cs typeface="Malgun Gothic"/>
              </a:rPr>
              <a:t>(NIPS</a:t>
            </a:r>
            <a:r>
              <a:rPr sz="1600" spc="-110" dirty="0">
                <a:latin typeface="Malgun Gothic"/>
                <a:cs typeface="Malgun Gothic"/>
              </a:rPr>
              <a:t> </a:t>
            </a:r>
            <a:r>
              <a:rPr sz="1600" spc="40" dirty="0">
                <a:latin typeface="Malgun Gothic"/>
                <a:cs typeface="Malgun Gothic"/>
              </a:rPr>
              <a:t>2014)</a:t>
            </a:r>
            <a:r>
              <a:rPr lang="en-US" sz="1600" spc="40" dirty="0">
                <a:latin typeface="Malgun Gothic"/>
                <a:cs typeface="Malgun Gothic"/>
              </a:rPr>
              <a:t> / GPT </a:t>
            </a:r>
            <a:r>
              <a:rPr lang="ko-KR" altLang="en-US" sz="1600" spc="40" dirty="0">
                <a:latin typeface="Malgun Gothic"/>
                <a:cs typeface="Malgun Gothic"/>
              </a:rPr>
              <a:t>해석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0975" y="4395215"/>
            <a:ext cx="835660" cy="44386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271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730"/>
              </a:spcBef>
            </a:pPr>
            <a:r>
              <a:rPr sz="1500" spc="-25" dirty="0">
                <a:latin typeface="Malgun Gothic"/>
                <a:cs typeface="Malgun Gothic"/>
              </a:rPr>
              <a:t>임베딩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2076" y="4395215"/>
            <a:ext cx="836930" cy="44386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271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730"/>
              </a:spcBef>
            </a:pPr>
            <a:r>
              <a:rPr sz="1500" spc="-25" dirty="0">
                <a:latin typeface="Malgun Gothic"/>
                <a:cs typeface="Malgun Gothic"/>
              </a:rPr>
              <a:t>임베딩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26891" y="4395215"/>
            <a:ext cx="836930" cy="44386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271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730"/>
              </a:spcBef>
            </a:pPr>
            <a:r>
              <a:rPr sz="1500" spc="-25" dirty="0">
                <a:latin typeface="Malgun Gothic"/>
                <a:cs typeface="Malgun Gothic"/>
              </a:rPr>
              <a:t>임베딩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0371" y="4395215"/>
            <a:ext cx="836930" cy="44386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271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730"/>
              </a:spcBef>
            </a:pPr>
            <a:r>
              <a:rPr sz="1500" spc="-25" dirty="0">
                <a:latin typeface="Malgun Gothic"/>
                <a:cs typeface="Malgun Gothic"/>
              </a:rPr>
              <a:t>임베딩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5202" y="5182870"/>
            <a:ext cx="666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Malgun Gothic"/>
                <a:cs typeface="Malgun Gothic"/>
              </a:rPr>
              <a:t>&lt;sos&gt;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7579" y="5182870"/>
            <a:ext cx="650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Malgun Gothic"/>
                <a:cs typeface="Malgun Gothic"/>
              </a:rPr>
              <a:t>guten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06266" y="5182870"/>
            <a:ext cx="688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Malgun Gothic"/>
                <a:cs typeface="Malgun Gothic"/>
              </a:rPr>
              <a:t>abend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1525" y="5182870"/>
            <a:ext cx="680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latin typeface="Malgun Gothic"/>
                <a:cs typeface="Malgun Gothic"/>
              </a:rPr>
              <a:t>&lt;eos&gt;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12163" y="4839461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200" y="95250"/>
                </a:moveTo>
                <a:lnTo>
                  <a:pt x="38100" y="95250"/>
                </a:lnTo>
                <a:lnTo>
                  <a:pt x="38100" y="325246"/>
                </a:lnTo>
                <a:lnTo>
                  <a:pt x="76200" y="325246"/>
                </a:lnTo>
                <a:lnTo>
                  <a:pt x="76200" y="95250"/>
                </a:lnTo>
                <a:close/>
              </a:path>
              <a:path w="114300" h="32575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2575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12164" y="4086605"/>
            <a:ext cx="3668395" cy="309245"/>
          </a:xfrm>
          <a:custGeom>
            <a:avLst/>
            <a:gdLst/>
            <a:ahLst/>
            <a:cxnLst/>
            <a:rect l="l" t="t" r="r" b="b"/>
            <a:pathLst>
              <a:path w="3668395" h="309245">
                <a:moveTo>
                  <a:pt x="114300" y="123444"/>
                </a:moveTo>
                <a:lnTo>
                  <a:pt x="104775" y="104394"/>
                </a:lnTo>
                <a:lnTo>
                  <a:pt x="57150" y="9144"/>
                </a:lnTo>
                <a:lnTo>
                  <a:pt x="0" y="123444"/>
                </a:lnTo>
                <a:lnTo>
                  <a:pt x="38100" y="123444"/>
                </a:lnTo>
                <a:lnTo>
                  <a:pt x="38100" y="308864"/>
                </a:lnTo>
                <a:lnTo>
                  <a:pt x="76200" y="308864"/>
                </a:lnTo>
                <a:lnTo>
                  <a:pt x="76200" y="123444"/>
                </a:lnTo>
                <a:lnTo>
                  <a:pt x="114300" y="123444"/>
                </a:lnTo>
                <a:close/>
              </a:path>
              <a:path w="3668395" h="309245">
                <a:moveTo>
                  <a:pt x="1295400" y="114300"/>
                </a:moveTo>
                <a:lnTo>
                  <a:pt x="1285875" y="95250"/>
                </a:lnTo>
                <a:lnTo>
                  <a:pt x="1238250" y="0"/>
                </a:lnTo>
                <a:lnTo>
                  <a:pt x="1181100" y="114300"/>
                </a:lnTo>
                <a:lnTo>
                  <a:pt x="1219200" y="114300"/>
                </a:lnTo>
                <a:lnTo>
                  <a:pt x="1219200" y="308737"/>
                </a:lnTo>
                <a:lnTo>
                  <a:pt x="1257300" y="308737"/>
                </a:lnTo>
                <a:lnTo>
                  <a:pt x="1257300" y="114300"/>
                </a:lnTo>
                <a:lnTo>
                  <a:pt x="1295400" y="114300"/>
                </a:lnTo>
                <a:close/>
              </a:path>
              <a:path w="3668395" h="309245">
                <a:moveTo>
                  <a:pt x="2487549" y="122428"/>
                </a:moveTo>
                <a:lnTo>
                  <a:pt x="2477947" y="104013"/>
                </a:lnTo>
                <a:lnTo>
                  <a:pt x="2428494" y="9144"/>
                </a:lnTo>
                <a:lnTo>
                  <a:pt x="2373249" y="124460"/>
                </a:lnTo>
                <a:lnTo>
                  <a:pt x="2411412" y="123786"/>
                </a:lnTo>
                <a:lnTo>
                  <a:pt x="2414511" y="308610"/>
                </a:lnTo>
                <a:lnTo>
                  <a:pt x="2414524" y="309245"/>
                </a:lnTo>
                <a:lnTo>
                  <a:pt x="2452624" y="308610"/>
                </a:lnTo>
                <a:lnTo>
                  <a:pt x="2449525" y="124460"/>
                </a:lnTo>
                <a:lnTo>
                  <a:pt x="2449512" y="123113"/>
                </a:lnTo>
                <a:lnTo>
                  <a:pt x="2487549" y="122428"/>
                </a:lnTo>
                <a:close/>
              </a:path>
              <a:path w="3668395" h="309245">
                <a:moveTo>
                  <a:pt x="3667887" y="124206"/>
                </a:moveTo>
                <a:lnTo>
                  <a:pt x="3658184" y="104140"/>
                </a:lnTo>
                <a:lnTo>
                  <a:pt x="3612261" y="9144"/>
                </a:lnTo>
                <a:lnTo>
                  <a:pt x="3553587" y="122682"/>
                </a:lnTo>
                <a:lnTo>
                  <a:pt x="3591661" y="123190"/>
                </a:lnTo>
                <a:lnTo>
                  <a:pt x="3591928" y="104648"/>
                </a:lnTo>
                <a:lnTo>
                  <a:pt x="3591674" y="122682"/>
                </a:lnTo>
                <a:lnTo>
                  <a:pt x="3591661" y="123190"/>
                </a:lnTo>
                <a:lnTo>
                  <a:pt x="3589020" y="308610"/>
                </a:lnTo>
                <a:lnTo>
                  <a:pt x="3627120" y="309118"/>
                </a:lnTo>
                <a:lnTo>
                  <a:pt x="3629761" y="124206"/>
                </a:lnTo>
                <a:lnTo>
                  <a:pt x="3629761" y="123698"/>
                </a:lnTo>
                <a:lnTo>
                  <a:pt x="3667887" y="12420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94026" y="4839461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199" y="114173"/>
                </a:moveTo>
                <a:lnTo>
                  <a:pt x="38099" y="114427"/>
                </a:lnTo>
                <a:lnTo>
                  <a:pt x="39495" y="325119"/>
                </a:lnTo>
                <a:lnTo>
                  <a:pt x="39497" y="325374"/>
                </a:lnTo>
                <a:lnTo>
                  <a:pt x="77597" y="325119"/>
                </a:lnTo>
                <a:lnTo>
                  <a:pt x="76202" y="114681"/>
                </a:lnTo>
                <a:lnTo>
                  <a:pt x="76199" y="114173"/>
                </a:lnTo>
                <a:close/>
              </a:path>
              <a:path w="114300" h="325754">
                <a:moveTo>
                  <a:pt x="56387" y="0"/>
                </a:moveTo>
                <a:lnTo>
                  <a:pt x="374" y="113918"/>
                </a:lnTo>
                <a:lnTo>
                  <a:pt x="249" y="114173"/>
                </a:lnTo>
                <a:lnTo>
                  <a:pt x="124" y="114427"/>
                </a:lnTo>
                <a:lnTo>
                  <a:pt x="0" y="114681"/>
                </a:lnTo>
                <a:lnTo>
                  <a:pt x="38099" y="114427"/>
                </a:lnTo>
                <a:lnTo>
                  <a:pt x="37973" y="95376"/>
                </a:lnTo>
                <a:lnTo>
                  <a:pt x="104744" y="95123"/>
                </a:lnTo>
                <a:lnTo>
                  <a:pt x="56387" y="0"/>
                </a:lnTo>
                <a:close/>
              </a:path>
              <a:path w="114300" h="325754">
                <a:moveTo>
                  <a:pt x="76073" y="95123"/>
                </a:moveTo>
                <a:lnTo>
                  <a:pt x="37973" y="95376"/>
                </a:lnTo>
                <a:lnTo>
                  <a:pt x="38099" y="114427"/>
                </a:lnTo>
                <a:lnTo>
                  <a:pt x="76199" y="114173"/>
                </a:lnTo>
                <a:lnTo>
                  <a:pt x="76073" y="95123"/>
                </a:lnTo>
                <a:close/>
              </a:path>
              <a:path w="114300" h="325754">
                <a:moveTo>
                  <a:pt x="104744" y="95123"/>
                </a:moveTo>
                <a:lnTo>
                  <a:pt x="76073" y="95123"/>
                </a:lnTo>
                <a:lnTo>
                  <a:pt x="76199" y="114173"/>
                </a:lnTo>
                <a:lnTo>
                  <a:pt x="114300" y="113918"/>
                </a:lnTo>
                <a:lnTo>
                  <a:pt x="104744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91001" y="4839461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176" y="114003"/>
                </a:moveTo>
                <a:lnTo>
                  <a:pt x="38076" y="114469"/>
                </a:lnTo>
                <a:lnTo>
                  <a:pt x="40633" y="324993"/>
                </a:lnTo>
                <a:lnTo>
                  <a:pt x="40639" y="325500"/>
                </a:lnTo>
                <a:lnTo>
                  <a:pt x="78739" y="324993"/>
                </a:lnTo>
                <a:lnTo>
                  <a:pt x="76188" y="114935"/>
                </a:lnTo>
                <a:lnTo>
                  <a:pt x="76176" y="114003"/>
                </a:lnTo>
                <a:close/>
              </a:path>
              <a:path w="114300" h="325754">
                <a:moveTo>
                  <a:pt x="55752" y="0"/>
                </a:moveTo>
                <a:lnTo>
                  <a:pt x="0" y="114935"/>
                </a:lnTo>
                <a:lnTo>
                  <a:pt x="38076" y="114469"/>
                </a:lnTo>
                <a:lnTo>
                  <a:pt x="37846" y="95504"/>
                </a:lnTo>
                <a:lnTo>
                  <a:pt x="75946" y="94995"/>
                </a:lnTo>
                <a:lnTo>
                  <a:pt x="104738" y="94995"/>
                </a:lnTo>
                <a:lnTo>
                  <a:pt x="55752" y="0"/>
                </a:lnTo>
                <a:close/>
              </a:path>
              <a:path w="114300" h="325754">
                <a:moveTo>
                  <a:pt x="75946" y="94995"/>
                </a:moveTo>
                <a:lnTo>
                  <a:pt x="37846" y="95504"/>
                </a:lnTo>
                <a:lnTo>
                  <a:pt x="38065" y="113537"/>
                </a:lnTo>
                <a:lnTo>
                  <a:pt x="38076" y="114469"/>
                </a:lnTo>
                <a:lnTo>
                  <a:pt x="76176" y="114003"/>
                </a:lnTo>
                <a:lnTo>
                  <a:pt x="75952" y="95504"/>
                </a:lnTo>
                <a:lnTo>
                  <a:pt x="75946" y="94995"/>
                </a:lnTo>
                <a:close/>
              </a:path>
              <a:path w="114300" h="325754">
                <a:moveTo>
                  <a:pt x="104738" y="94995"/>
                </a:moveTo>
                <a:lnTo>
                  <a:pt x="75946" y="94995"/>
                </a:lnTo>
                <a:lnTo>
                  <a:pt x="76171" y="113537"/>
                </a:lnTo>
                <a:lnTo>
                  <a:pt x="76176" y="114003"/>
                </a:lnTo>
                <a:lnTo>
                  <a:pt x="114300" y="113537"/>
                </a:lnTo>
                <a:lnTo>
                  <a:pt x="104738" y="9499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63972" y="4839461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209" y="114172"/>
                </a:moveTo>
                <a:lnTo>
                  <a:pt x="38109" y="114426"/>
                </a:lnTo>
                <a:lnTo>
                  <a:pt x="39622" y="325119"/>
                </a:lnTo>
                <a:lnTo>
                  <a:pt x="39624" y="325374"/>
                </a:lnTo>
                <a:lnTo>
                  <a:pt x="77724" y="325119"/>
                </a:lnTo>
                <a:lnTo>
                  <a:pt x="76213" y="114681"/>
                </a:lnTo>
                <a:lnTo>
                  <a:pt x="76209" y="114172"/>
                </a:lnTo>
                <a:close/>
              </a:path>
              <a:path w="114300" h="325754">
                <a:moveTo>
                  <a:pt x="56261" y="0"/>
                </a:moveTo>
                <a:lnTo>
                  <a:pt x="373" y="113918"/>
                </a:lnTo>
                <a:lnTo>
                  <a:pt x="249" y="114172"/>
                </a:lnTo>
                <a:lnTo>
                  <a:pt x="124" y="114426"/>
                </a:lnTo>
                <a:lnTo>
                  <a:pt x="0" y="114681"/>
                </a:lnTo>
                <a:lnTo>
                  <a:pt x="38109" y="114426"/>
                </a:lnTo>
                <a:lnTo>
                  <a:pt x="37973" y="95376"/>
                </a:lnTo>
                <a:lnTo>
                  <a:pt x="104723" y="95123"/>
                </a:lnTo>
                <a:lnTo>
                  <a:pt x="56261" y="0"/>
                </a:lnTo>
                <a:close/>
              </a:path>
              <a:path w="114300" h="325754">
                <a:moveTo>
                  <a:pt x="76073" y="95123"/>
                </a:moveTo>
                <a:lnTo>
                  <a:pt x="37973" y="95376"/>
                </a:lnTo>
                <a:lnTo>
                  <a:pt x="38106" y="113918"/>
                </a:lnTo>
                <a:lnTo>
                  <a:pt x="38109" y="114426"/>
                </a:lnTo>
                <a:lnTo>
                  <a:pt x="76209" y="114172"/>
                </a:lnTo>
                <a:lnTo>
                  <a:pt x="76074" y="95376"/>
                </a:lnTo>
                <a:lnTo>
                  <a:pt x="76073" y="95123"/>
                </a:lnTo>
                <a:close/>
              </a:path>
              <a:path w="114300" h="325754">
                <a:moveTo>
                  <a:pt x="104723" y="95123"/>
                </a:moveTo>
                <a:lnTo>
                  <a:pt x="76073" y="95123"/>
                </a:lnTo>
                <a:lnTo>
                  <a:pt x="76207" y="113918"/>
                </a:lnTo>
                <a:lnTo>
                  <a:pt x="76209" y="114172"/>
                </a:lnTo>
                <a:lnTo>
                  <a:pt x="114300" y="113918"/>
                </a:lnTo>
                <a:lnTo>
                  <a:pt x="104723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13776" y="4389120"/>
            <a:ext cx="836930" cy="44386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271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730"/>
              </a:spcBef>
            </a:pPr>
            <a:r>
              <a:rPr sz="1500" spc="-25" dirty="0">
                <a:latin typeface="Malgun Gothic"/>
                <a:cs typeface="Malgun Gothic"/>
              </a:rPr>
              <a:t>임베딩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23831" y="4389120"/>
            <a:ext cx="836930" cy="44386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271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730"/>
              </a:spcBef>
            </a:pPr>
            <a:r>
              <a:rPr sz="1500" spc="-25" dirty="0">
                <a:latin typeface="Malgun Gothic"/>
                <a:cs typeface="Malgun Gothic"/>
              </a:rPr>
              <a:t>임베딩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547604" y="4389120"/>
            <a:ext cx="836930" cy="44386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271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730"/>
              </a:spcBef>
            </a:pPr>
            <a:r>
              <a:rPr sz="1500" spc="-25" dirty="0">
                <a:latin typeface="Malgun Gothic"/>
                <a:cs typeface="Malgun Gothic"/>
              </a:rPr>
              <a:t>임베딩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99501" y="5176773"/>
            <a:ext cx="666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Malgun Gothic"/>
                <a:cs typeface="Malgun Gothic"/>
              </a:rPr>
              <a:t>&lt;sos&gt;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62261" y="5176773"/>
            <a:ext cx="566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Malgun Gothic"/>
                <a:cs typeface="Malgun Gothic"/>
              </a:rPr>
              <a:t>good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533380" y="5176773"/>
            <a:ext cx="870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Malgun Gothic"/>
                <a:cs typeface="Malgun Gothic"/>
              </a:rPr>
              <a:t>evening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74964" y="4833365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200" y="95249"/>
                </a:moveTo>
                <a:lnTo>
                  <a:pt x="38100" y="95249"/>
                </a:lnTo>
                <a:lnTo>
                  <a:pt x="38100" y="325246"/>
                </a:lnTo>
                <a:lnTo>
                  <a:pt x="76200" y="325246"/>
                </a:lnTo>
                <a:lnTo>
                  <a:pt x="76200" y="95249"/>
                </a:lnTo>
                <a:close/>
              </a:path>
              <a:path w="114300" h="325754">
                <a:moveTo>
                  <a:pt x="57150" y="0"/>
                </a:move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lnTo>
                  <a:pt x="104775" y="95249"/>
                </a:lnTo>
                <a:lnTo>
                  <a:pt x="57150" y="0"/>
                </a:lnTo>
                <a:close/>
              </a:path>
              <a:path w="114300" h="325754">
                <a:moveTo>
                  <a:pt x="104775" y="95249"/>
                </a:move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lnTo>
                  <a:pt x="104775" y="9524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74964" y="4080509"/>
            <a:ext cx="1324610" cy="309245"/>
          </a:xfrm>
          <a:custGeom>
            <a:avLst/>
            <a:gdLst/>
            <a:ahLst/>
            <a:cxnLst/>
            <a:rect l="l" t="t" r="r" b="b"/>
            <a:pathLst>
              <a:path w="1324609" h="309245">
                <a:moveTo>
                  <a:pt x="114300" y="114300"/>
                </a:moveTo>
                <a:lnTo>
                  <a:pt x="104775" y="95250"/>
                </a:ln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308737"/>
                </a:lnTo>
                <a:lnTo>
                  <a:pt x="76200" y="308737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324609" h="309245">
                <a:moveTo>
                  <a:pt x="1324356" y="114300"/>
                </a:moveTo>
                <a:lnTo>
                  <a:pt x="1314831" y="95250"/>
                </a:lnTo>
                <a:lnTo>
                  <a:pt x="1267206" y="0"/>
                </a:lnTo>
                <a:lnTo>
                  <a:pt x="1210056" y="114300"/>
                </a:lnTo>
                <a:lnTo>
                  <a:pt x="1248156" y="114300"/>
                </a:lnTo>
                <a:lnTo>
                  <a:pt x="1248156" y="308737"/>
                </a:lnTo>
                <a:lnTo>
                  <a:pt x="1286256" y="308737"/>
                </a:lnTo>
                <a:lnTo>
                  <a:pt x="1286256" y="114300"/>
                </a:lnTo>
                <a:lnTo>
                  <a:pt x="1324356" y="1143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85781" y="4833365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199" y="114173"/>
                </a:moveTo>
                <a:lnTo>
                  <a:pt x="38099" y="114427"/>
                </a:lnTo>
                <a:lnTo>
                  <a:pt x="39495" y="325119"/>
                </a:lnTo>
                <a:lnTo>
                  <a:pt x="39497" y="325373"/>
                </a:lnTo>
                <a:lnTo>
                  <a:pt x="77597" y="325119"/>
                </a:lnTo>
                <a:lnTo>
                  <a:pt x="76202" y="114680"/>
                </a:lnTo>
                <a:lnTo>
                  <a:pt x="76199" y="114173"/>
                </a:lnTo>
                <a:close/>
              </a:path>
              <a:path w="114300" h="325754">
                <a:moveTo>
                  <a:pt x="56388" y="0"/>
                </a:moveTo>
                <a:lnTo>
                  <a:pt x="374" y="113918"/>
                </a:lnTo>
                <a:lnTo>
                  <a:pt x="249" y="114173"/>
                </a:lnTo>
                <a:lnTo>
                  <a:pt x="124" y="114427"/>
                </a:lnTo>
                <a:lnTo>
                  <a:pt x="0" y="114680"/>
                </a:lnTo>
                <a:lnTo>
                  <a:pt x="38099" y="114427"/>
                </a:lnTo>
                <a:lnTo>
                  <a:pt x="37973" y="95376"/>
                </a:lnTo>
                <a:lnTo>
                  <a:pt x="104744" y="95122"/>
                </a:lnTo>
                <a:lnTo>
                  <a:pt x="56388" y="0"/>
                </a:lnTo>
                <a:close/>
              </a:path>
              <a:path w="114300" h="325754">
                <a:moveTo>
                  <a:pt x="76073" y="95122"/>
                </a:moveTo>
                <a:lnTo>
                  <a:pt x="37973" y="95376"/>
                </a:lnTo>
                <a:lnTo>
                  <a:pt x="38099" y="114427"/>
                </a:lnTo>
                <a:lnTo>
                  <a:pt x="76199" y="114173"/>
                </a:lnTo>
                <a:lnTo>
                  <a:pt x="76073" y="95122"/>
                </a:lnTo>
                <a:close/>
              </a:path>
              <a:path w="114300" h="325754">
                <a:moveTo>
                  <a:pt x="104744" y="95122"/>
                </a:moveTo>
                <a:lnTo>
                  <a:pt x="76073" y="95122"/>
                </a:lnTo>
                <a:lnTo>
                  <a:pt x="76199" y="114173"/>
                </a:lnTo>
                <a:lnTo>
                  <a:pt x="114300" y="113918"/>
                </a:lnTo>
                <a:lnTo>
                  <a:pt x="104744" y="9512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910569" y="4833365"/>
            <a:ext cx="114935" cy="325755"/>
          </a:xfrm>
          <a:custGeom>
            <a:avLst/>
            <a:gdLst/>
            <a:ahLst/>
            <a:cxnLst/>
            <a:rect l="l" t="t" r="r" b="b"/>
            <a:pathLst>
              <a:path w="114934" h="325754">
                <a:moveTo>
                  <a:pt x="76200" y="95249"/>
                </a:moveTo>
                <a:lnTo>
                  <a:pt x="38100" y="95249"/>
                </a:lnTo>
                <a:lnTo>
                  <a:pt x="38734" y="325246"/>
                </a:lnTo>
                <a:lnTo>
                  <a:pt x="76835" y="325246"/>
                </a:lnTo>
                <a:lnTo>
                  <a:pt x="76252" y="114426"/>
                </a:lnTo>
                <a:lnTo>
                  <a:pt x="76200" y="95249"/>
                </a:lnTo>
                <a:close/>
              </a:path>
              <a:path w="114934" h="325754">
                <a:moveTo>
                  <a:pt x="56896" y="0"/>
                </a:moveTo>
                <a:lnTo>
                  <a:pt x="0" y="114426"/>
                </a:lnTo>
                <a:lnTo>
                  <a:pt x="38152" y="114426"/>
                </a:lnTo>
                <a:lnTo>
                  <a:pt x="38100" y="95249"/>
                </a:lnTo>
                <a:lnTo>
                  <a:pt x="104785" y="95249"/>
                </a:lnTo>
                <a:lnTo>
                  <a:pt x="56896" y="0"/>
                </a:lnTo>
                <a:close/>
              </a:path>
              <a:path w="114934" h="325754">
                <a:moveTo>
                  <a:pt x="104785" y="95249"/>
                </a:moveTo>
                <a:lnTo>
                  <a:pt x="76200" y="95249"/>
                </a:lnTo>
                <a:lnTo>
                  <a:pt x="76252" y="114426"/>
                </a:lnTo>
                <a:lnTo>
                  <a:pt x="114427" y="114426"/>
                </a:lnTo>
                <a:lnTo>
                  <a:pt x="104785" y="9524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908030" y="4085082"/>
            <a:ext cx="114300" cy="304800"/>
          </a:xfrm>
          <a:custGeom>
            <a:avLst/>
            <a:gdLst/>
            <a:ahLst/>
            <a:cxnLst/>
            <a:rect l="l" t="t" r="r" b="b"/>
            <a:pathLst>
              <a:path w="114300" h="304800">
                <a:moveTo>
                  <a:pt x="76211" y="114172"/>
                </a:moveTo>
                <a:lnTo>
                  <a:pt x="38111" y="114426"/>
                </a:lnTo>
                <a:lnTo>
                  <a:pt x="39495" y="304546"/>
                </a:lnTo>
                <a:lnTo>
                  <a:pt x="39497" y="304800"/>
                </a:lnTo>
                <a:lnTo>
                  <a:pt x="77597" y="304546"/>
                </a:lnTo>
                <a:lnTo>
                  <a:pt x="76215" y="114681"/>
                </a:lnTo>
                <a:lnTo>
                  <a:pt x="76211" y="114172"/>
                </a:lnTo>
                <a:close/>
              </a:path>
              <a:path w="114300" h="304800">
                <a:moveTo>
                  <a:pt x="56388" y="0"/>
                </a:moveTo>
                <a:lnTo>
                  <a:pt x="374" y="113919"/>
                </a:lnTo>
                <a:lnTo>
                  <a:pt x="249" y="114172"/>
                </a:lnTo>
                <a:lnTo>
                  <a:pt x="124" y="114426"/>
                </a:lnTo>
                <a:lnTo>
                  <a:pt x="0" y="114681"/>
                </a:lnTo>
                <a:lnTo>
                  <a:pt x="38111" y="114426"/>
                </a:lnTo>
                <a:lnTo>
                  <a:pt x="37973" y="95377"/>
                </a:lnTo>
                <a:lnTo>
                  <a:pt x="104744" y="95123"/>
                </a:lnTo>
                <a:lnTo>
                  <a:pt x="56388" y="0"/>
                </a:lnTo>
                <a:close/>
              </a:path>
              <a:path w="114300" h="304800">
                <a:moveTo>
                  <a:pt x="76073" y="95123"/>
                </a:moveTo>
                <a:lnTo>
                  <a:pt x="37973" y="95377"/>
                </a:lnTo>
                <a:lnTo>
                  <a:pt x="38107" y="113919"/>
                </a:lnTo>
                <a:lnTo>
                  <a:pt x="38111" y="114426"/>
                </a:lnTo>
                <a:lnTo>
                  <a:pt x="76211" y="114172"/>
                </a:lnTo>
                <a:lnTo>
                  <a:pt x="76074" y="95377"/>
                </a:lnTo>
                <a:lnTo>
                  <a:pt x="76073" y="95123"/>
                </a:lnTo>
                <a:close/>
              </a:path>
              <a:path w="114300" h="304800">
                <a:moveTo>
                  <a:pt x="104744" y="95123"/>
                </a:moveTo>
                <a:lnTo>
                  <a:pt x="76073" y="95123"/>
                </a:lnTo>
                <a:lnTo>
                  <a:pt x="76209" y="113919"/>
                </a:lnTo>
                <a:lnTo>
                  <a:pt x="76211" y="114172"/>
                </a:lnTo>
                <a:lnTo>
                  <a:pt x="114300" y="113919"/>
                </a:lnTo>
                <a:lnTo>
                  <a:pt x="104744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219947" y="1703324"/>
            <a:ext cx="11112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50" dirty="0"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17840" y="1607311"/>
            <a:ext cx="824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𝑦</a:t>
            </a:r>
            <a:r>
              <a:rPr sz="1600" spc="300" dirty="0">
                <a:latin typeface="Cambria Math"/>
                <a:cs typeface="Cambria Math"/>
              </a:rPr>
              <a:t> </a:t>
            </a:r>
            <a:r>
              <a:rPr sz="1600" b="1" spc="135" dirty="0">
                <a:latin typeface="Malgun Gothic"/>
                <a:cs typeface="Malgun Gothic"/>
              </a:rPr>
              <a:t>:</a:t>
            </a:r>
            <a:r>
              <a:rPr sz="1600" b="1" spc="-165" dirty="0">
                <a:latin typeface="Malgun Gothic"/>
                <a:cs typeface="Malgun Gothic"/>
              </a:rPr>
              <a:t> </a:t>
            </a:r>
            <a:r>
              <a:rPr sz="1600" b="1" spc="-40" dirty="0">
                <a:latin typeface="Malgun Gothic"/>
                <a:cs typeface="Malgun Gothic"/>
              </a:rPr>
              <a:t>good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30402" y="5478017"/>
            <a:ext cx="4417060" cy="177165"/>
          </a:xfrm>
          <a:custGeom>
            <a:avLst/>
            <a:gdLst/>
            <a:ahLst/>
            <a:cxnLst/>
            <a:rect l="l" t="t" r="r" b="b"/>
            <a:pathLst>
              <a:path w="4417060" h="177164">
                <a:moveTo>
                  <a:pt x="4416552" y="0"/>
                </a:moveTo>
                <a:lnTo>
                  <a:pt x="4415393" y="68824"/>
                </a:lnTo>
                <a:lnTo>
                  <a:pt x="4412234" y="125015"/>
                </a:lnTo>
                <a:lnTo>
                  <a:pt x="4407550" y="162895"/>
                </a:lnTo>
                <a:lnTo>
                  <a:pt x="4401820" y="176783"/>
                </a:lnTo>
                <a:lnTo>
                  <a:pt x="14731" y="176783"/>
                </a:lnTo>
                <a:lnTo>
                  <a:pt x="8995" y="162895"/>
                </a:lnTo>
                <a:lnTo>
                  <a:pt x="4313" y="125015"/>
                </a:lnTo>
                <a:lnTo>
                  <a:pt x="1157" y="68824"/>
                </a:lnTo>
                <a:lnTo>
                  <a:pt x="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70342" y="5494782"/>
            <a:ext cx="3508375" cy="190500"/>
          </a:xfrm>
          <a:custGeom>
            <a:avLst/>
            <a:gdLst/>
            <a:ahLst/>
            <a:cxnLst/>
            <a:rect l="l" t="t" r="r" b="b"/>
            <a:pathLst>
              <a:path w="3508375" h="190500">
                <a:moveTo>
                  <a:pt x="3508248" y="0"/>
                </a:moveTo>
                <a:lnTo>
                  <a:pt x="3506999" y="74149"/>
                </a:lnTo>
                <a:lnTo>
                  <a:pt x="3503596" y="134702"/>
                </a:lnTo>
                <a:lnTo>
                  <a:pt x="3498550" y="175529"/>
                </a:lnTo>
                <a:lnTo>
                  <a:pt x="3492373" y="190500"/>
                </a:lnTo>
                <a:lnTo>
                  <a:pt x="15875" y="190500"/>
                </a:lnTo>
                <a:lnTo>
                  <a:pt x="9697" y="175529"/>
                </a:lnTo>
                <a:lnTo>
                  <a:pt x="4651" y="134702"/>
                </a:lnTo>
                <a:lnTo>
                  <a:pt x="1248" y="74149"/>
                </a:lnTo>
                <a:lnTo>
                  <a:pt x="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774060" y="5738571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solidFill>
                  <a:srgbClr val="4471C4"/>
                </a:solidFill>
                <a:latin typeface="Malgun Gothic"/>
                <a:cs typeface="Malgun Gothic"/>
              </a:rPr>
              <a:t>독일어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604375" y="5769050"/>
            <a:ext cx="44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4471C4"/>
                </a:solidFill>
                <a:latin typeface="Malgun Gothic"/>
                <a:cs typeface="Malgun Gothic"/>
              </a:rPr>
              <a:t>영어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94882" y="3504438"/>
            <a:ext cx="734695" cy="73342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420"/>
              </a:spcBef>
            </a:pPr>
            <a:r>
              <a:rPr sz="2400" spc="-50" dirty="0">
                <a:latin typeface="Cambria Math"/>
                <a:cs typeface="Cambria Math"/>
              </a:rPr>
              <a:t>𝑣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50975" y="3649979"/>
            <a:ext cx="835660" cy="445134"/>
          </a:xfrm>
          <a:custGeom>
            <a:avLst/>
            <a:gdLst/>
            <a:ahLst/>
            <a:cxnLst/>
            <a:rect l="l" t="t" r="r" b="b"/>
            <a:pathLst>
              <a:path w="835660" h="445135">
                <a:moveTo>
                  <a:pt x="835151" y="0"/>
                </a:moveTo>
                <a:lnTo>
                  <a:pt x="0" y="0"/>
                </a:lnTo>
                <a:lnTo>
                  <a:pt x="0" y="445008"/>
                </a:lnTo>
                <a:lnTo>
                  <a:pt x="835151" y="445008"/>
                </a:lnTo>
                <a:lnTo>
                  <a:pt x="835151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165352" y="3731514"/>
            <a:ext cx="4051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latin typeface="Malgun Gothic"/>
                <a:cs typeface="Malgun Gothic"/>
              </a:rPr>
              <a:t>RNN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313052" y="3368802"/>
            <a:ext cx="1656080" cy="726440"/>
            <a:chOff x="1313052" y="3368802"/>
            <a:chExt cx="1656080" cy="726440"/>
          </a:xfrm>
        </p:grpSpPr>
        <p:sp>
          <p:nvSpPr>
            <p:cNvPr id="41" name="object 41"/>
            <p:cNvSpPr/>
            <p:nvPr/>
          </p:nvSpPr>
          <p:spPr>
            <a:xfrm>
              <a:off x="1313052" y="3368802"/>
              <a:ext cx="114300" cy="283845"/>
            </a:xfrm>
            <a:custGeom>
              <a:avLst/>
              <a:gdLst/>
              <a:ahLst/>
              <a:cxnLst/>
              <a:rect l="l" t="t" r="r" b="b"/>
              <a:pathLst>
                <a:path w="114300" h="283845">
                  <a:moveTo>
                    <a:pt x="38123" y="114215"/>
                  </a:moveTo>
                  <a:lnTo>
                    <a:pt x="37210" y="283337"/>
                  </a:lnTo>
                  <a:lnTo>
                    <a:pt x="75310" y="283337"/>
                  </a:lnTo>
                  <a:lnTo>
                    <a:pt x="76223" y="114553"/>
                  </a:lnTo>
                  <a:lnTo>
                    <a:pt x="76224" y="114384"/>
                  </a:lnTo>
                  <a:lnTo>
                    <a:pt x="38123" y="114215"/>
                  </a:lnTo>
                  <a:close/>
                </a:path>
                <a:path w="114300" h="283845">
                  <a:moveTo>
                    <a:pt x="104713" y="95123"/>
                  </a:moveTo>
                  <a:lnTo>
                    <a:pt x="38227" y="95123"/>
                  </a:lnTo>
                  <a:lnTo>
                    <a:pt x="76327" y="95376"/>
                  </a:lnTo>
                  <a:lnTo>
                    <a:pt x="76224" y="114384"/>
                  </a:lnTo>
                  <a:lnTo>
                    <a:pt x="114300" y="114553"/>
                  </a:lnTo>
                  <a:lnTo>
                    <a:pt x="104839" y="95376"/>
                  </a:lnTo>
                  <a:lnTo>
                    <a:pt x="104713" y="95123"/>
                  </a:lnTo>
                  <a:close/>
                </a:path>
                <a:path w="114300" h="283845">
                  <a:moveTo>
                    <a:pt x="38227" y="95123"/>
                  </a:moveTo>
                  <a:lnTo>
                    <a:pt x="38123" y="114215"/>
                  </a:lnTo>
                  <a:lnTo>
                    <a:pt x="76224" y="114384"/>
                  </a:lnTo>
                  <a:lnTo>
                    <a:pt x="76327" y="95376"/>
                  </a:lnTo>
                  <a:lnTo>
                    <a:pt x="38227" y="95123"/>
                  </a:lnTo>
                  <a:close/>
                </a:path>
                <a:path w="114300" h="283845">
                  <a:moveTo>
                    <a:pt x="57784" y="0"/>
                  </a:moveTo>
                  <a:lnTo>
                    <a:pt x="0" y="114046"/>
                  </a:lnTo>
                  <a:lnTo>
                    <a:pt x="38123" y="114215"/>
                  </a:lnTo>
                  <a:lnTo>
                    <a:pt x="38227" y="95123"/>
                  </a:lnTo>
                  <a:lnTo>
                    <a:pt x="104713" y="95123"/>
                  </a:lnTo>
                  <a:lnTo>
                    <a:pt x="5778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32075" y="3649980"/>
              <a:ext cx="836930" cy="445134"/>
            </a:xfrm>
            <a:custGeom>
              <a:avLst/>
              <a:gdLst/>
              <a:ahLst/>
              <a:cxnLst/>
              <a:rect l="l" t="t" r="r" b="b"/>
              <a:pathLst>
                <a:path w="836930" h="445135">
                  <a:moveTo>
                    <a:pt x="836676" y="0"/>
                  </a:moveTo>
                  <a:lnTo>
                    <a:pt x="0" y="0"/>
                  </a:lnTo>
                  <a:lnTo>
                    <a:pt x="0" y="445008"/>
                  </a:lnTo>
                  <a:lnTo>
                    <a:pt x="836676" y="445008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177747" y="3026740"/>
            <a:ext cx="295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ℎ</a:t>
            </a:r>
            <a:r>
              <a:rPr sz="1950" spc="-37" baseline="-17094" dirty="0">
                <a:latin typeface="Cambria Math"/>
                <a:cs typeface="Cambria Math"/>
              </a:rPr>
              <a:t>1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9125" y="3717417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ℎ</a:t>
            </a:r>
            <a:r>
              <a:rPr sz="1950" spc="-37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47086" y="3731514"/>
            <a:ext cx="4051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latin typeface="Malgun Gothic"/>
                <a:cs typeface="Malgun Gothic"/>
              </a:rPr>
              <a:t>RNN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541525" y="3163823"/>
            <a:ext cx="2617470" cy="931544"/>
            <a:chOff x="1541525" y="3163823"/>
            <a:chExt cx="2617470" cy="931544"/>
          </a:xfrm>
        </p:grpSpPr>
        <p:sp>
          <p:nvSpPr>
            <p:cNvPr id="47" name="object 47"/>
            <p:cNvSpPr/>
            <p:nvPr/>
          </p:nvSpPr>
          <p:spPr>
            <a:xfrm>
              <a:off x="1541526" y="3163823"/>
              <a:ext cx="1066800" cy="766445"/>
            </a:xfrm>
            <a:custGeom>
              <a:avLst/>
              <a:gdLst/>
              <a:ahLst/>
              <a:cxnLst/>
              <a:rect l="l" t="t" r="r" b="b"/>
              <a:pathLst>
                <a:path w="1066800" h="766445">
                  <a:moveTo>
                    <a:pt x="591439" y="709041"/>
                  </a:moveTo>
                  <a:lnTo>
                    <a:pt x="553339" y="689991"/>
                  </a:lnTo>
                  <a:lnTo>
                    <a:pt x="477139" y="651891"/>
                  </a:lnTo>
                  <a:lnTo>
                    <a:pt x="477139" y="689991"/>
                  </a:lnTo>
                  <a:lnTo>
                    <a:pt x="381889" y="689991"/>
                  </a:lnTo>
                  <a:lnTo>
                    <a:pt x="381889" y="38100"/>
                  </a:lnTo>
                  <a:lnTo>
                    <a:pt x="381889" y="19050"/>
                  </a:lnTo>
                  <a:lnTo>
                    <a:pt x="381889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343789" y="38100"/>
                  </a:lnTo>
                  <a:lnTo>
                    <a:pt x="343789" y="728091"/>
                  </a:lnTo>
                  <a:lnTo>
                    <a:pt x="477139" y="728091"/>
                  </a:lnTo>
                  <a:lnTo>
                    <a:pt x="477139" y="766191"/>
                  </a:lnTo>
                  <a:lnTo>
                    <a:pt x="553339" y="728091"/>
                  </a:lnTo>
                  <a:lnTo>
                    <a:pt x="591439" y="709041"/>
                  </a:lnTo>
                  <a:close/>
                </a:path>
                <a:path w="1066800" h="766445">
                  <a:moveTo>
                    <a:pt x="1066800" y="319532"/>
                  </a:moveTo>
                  <a:lnTo>
                    <a:pt x="1057313" y="300355"/>
                  </a:lnTo>
                  <a:lnTo>
                    <a:pt x="1057186" y="300101"/>
                  </a:lnTo>
                  <a:lnTo>
                    <a:pt x="1010158" y="204978"/>
                  </a:lnTo>
                  <a:lnTo>
                    <a:pt x="952500" y="319024"/>
                  </a:lnTo>
                  <a:lnTo>
                    <a:pt x="990625" y="319201"/>
                  </a:lnTo>
                  <a:lnTo>
                    <a:pt x="989825" y="488315"/>
                  </a:lnTo>
                  <a:lnTo>
                    <a:pt x="1027938" y="488315"/>
                  </a:lnTo>
                  <a:lnTo>
                    <a:pt x="1028725" y="319532"/>
                  </a:lnTo>
                  <a:lnTo>
                    <a:pt x="1028725" y="319366"/>
                  </a:lnTo>
                  <a:lnTo>
                    <a:pt x="1066800" y="31953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22319" y="3649979"/>
              <a:ext cx="836930" cy="445134"/>
            </a:xfrm>
            <a:custGeom>
              <a:avLst/>
              <a:gdLst/>
              <a:ahLst/>
              <a:cxnLst/>
              <a:rect l="l" t="t" r="r" b="b"/>
              <a:pathLst>
                <a:path w="836929" h="445135">
                  <a:moveTo>
                    <a:pt x="836676" y="0"/>
                  </a:moveTo>
                  <a:lnTo>
                    <a:pt x="0" y="0"/>
                  </a:lnTo>
                  <a:lnTo>
                    <a:pt x="0" y="445008"/>
                  </a:lnTo>
                  <a:lnTo>
                    <a:pt x="836676" y="445008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356357" y="3026740"/>
            <a:ext cx="2997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ℎ</a:t>
            </a:r>
            <a:r>
              <a:rPr sz="1950" spc="-37" baseline="-17094" dirty="0">
                <a:latin typeface="Cambria Math"/>
                <a:cs typeface="Cambria Math"/>
              </a:rPr>
              <a:t>2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37965" y="3731514"/>
            <a:ext cx="4051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latin typeface="Malgun Gothic"/>
                <a:cs typeface="Malgun Gothic"/>
              </a:rPr>
              <a:t>RNN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724150" y="3163823"/>
            <a:ext cx="2617470" cy="931544"/>
            <a:chOff x="2724150" y="3163823"/>
            <a:chExt cx="2617470" cy="931544"/>
          </a:xfrm>
        </p:grpSpPr>
        <p:sp>
          <p:nvSpPr>
            <p:cNvPr id="52" name="object 52"/>
            <p:cNvSpPr/>
            <p:nvPr/>
          </p:nvSpPr>
          <p:spPr>
            <a:xfrm>
              <a:off x="2724150" y="3163823"/>
              <a:ext cx="1783080" cy="766445"/>
            </a:xfrm>
            <a:custGeom>
              <a:avLst/>
              <a:gdLst/>
              <a:ahLst/>
              <a:cxnLst/>
              <a:rect l="l" t="t" r="r" b="b"/>
              <a:pathLst>
                <a:path w="1783079" h="766445">
                  <a:moveTo>
                    <a:pt x="599059" y="709041"/>
                  </a:moveTo>
                  <a:lnTo>
                    <a:pt x="560959" y="689991"/>
                  </a:lnTo>
                  <a:lnTo>
                    <a:pt x="484759" y="651891"/>
                  </a:lnTo>
                  <a:lnTo>
                    <a:pt x="484759" y="689991"/>
                  </a:lnTo>
                  <a:lnTo>
                    <a:pt x="391795" y="689991"/>
                  </a:lnTo>
                  <a:lnTo>
                    <a:pt x="391795" y="38100"/>
                  </a:lnTo>
                  <a:lnTo>
                    <a:pt x="391795" y="19050"/>
                  </a:lnTo>
                  <a:lnTo>
                    <a:pt x="391795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353695" y="38100"/>
                  </a:lnTo>
                  <a:lnTo>
                    <a:pt x="353695" y="728091"/>
                  </a:lnTo>
                  <a:lnTo>
                    <a:pt x="484759" y="728091"/>
                  </a:lnTo>
                  <a:lnTo>
                    <a:pt x="484759" y="766191"/>
                  </a:lnTo>
                  <a:lnTo>
                    <a:pt x="560959" y="728091"/>
                  </a:lnTo>
                  <a:lnTo>
                    <a:pt x="599059" y="709041"/>
                  </a:lnTo>
                  <a:close/>
                </a:path>
                <a:path w="1783079" h="766445">
                  <a:moveTo>
                    <a:pt x="1074166" y="319024"/>
                  </a:moveTo>
                  <a:lnTo>
                    <a:pt x="1064590" y="300101"/>
                  </a:lnTo>
                  <a:lnTo>
                    <a:pt x="1016508" y="204978"/>
                  </a:lnTo>
                  <a:lnTo>
                    <a:pt x="960107" y="319024"/>
                  </a:lnTo>
                  <a:lnTo>
                    <a:pt x="960031" y="319201"/>
                  </a:lnTo>
                  <a:lnTo>
                    <a:pt x="959942" y="319366"/>
                  </a:lnTo>
                  <a:lnTo>
                    <a:pt x="959866" y="319532"/>
                  </a:lnTo>
                  <a:lnTo>
                    <a:pt x="997915" y="319366"/>
                  </a:lnTo>
                  <a:lnTo>
                    <a:pt x="998601" y="488315"/>
                  </a:lnTo>
                  <a:lnTo>
                    <a:pt x="1036701" y="488315"/>
                  </a:lnTo>
                  <a:lnTo>
                    <a:pt x="1036015" y="319532"/>
                  </a:lnTo>
                  <a:lnTo>
                    <a:pt x="1036015" y="319201"/>
                  </a:lnTo>
                  <a:lnTo>
                    <a:pt x="1074166" y="319024"/>
                  </a:lnTo>
                  <a:close/>
                </a:path>
                <a:path w="1783079" h="766445">
                  <a:moveTo>
                    <a:pt x="1782572" y="709041"/>
                  </a:moveTo>
                  <a:lnTo>
                    <a:pt x="1744472" y="689991"/>
                  </a:lnTo>
                  <a:lnTo>
                    <a:pt x="1668272" y="651891"/>
                  </a:lnTo>
                  <a:lnTo>
                    <a:pt x="1668272" y="689991"/>
                  </a:lnTo>
                  <a:lnTo>
                    <a:pt x="1583944" y="689991"/>
                  </a:lnTo>
                  <a:lnTo>
                    <a:pt x="1583944" y="38100"/>
                  </a:lnTo>
                  <a:lnTo>
                    <a:pt x="1583944" y="19050"/>
                  </a:lnTo>
                  <a:lnTo>
                    <a:pt x="1583944" y="0"/>
                  </a:lnTo>
                  <a:lnTo>
                    <a:pt x="1188720" y="0"/>
                  </a:lnTo>
                  <a:lnTo>
                    <a:pt x="1188720" y="38100"/>
                  </a:lnTo>
                  <a:lnTo>
                    <a:pt x="1545844" y="38100"/>
                  </a:lnTo>
                  <a:lnTo>
                    <a:pt x="1545844" y="728091"/>
                  </a:lnTo>
                  <a:lnTo>
                    <a:pt x="1668272" y="728091"/>
                  </a:lnTo>
                  <a:lnTo>
                    <a:pt x="1668272" y="766191"/>
                  </a:lnTo>
                  <a:lnTo>
                    <a:pt x="1744472" y="728091"/>
                  </a:lnTo>
                  <a:lnTo>
                    <a:pt x="1782572" y="70904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04944" y="3649979"/>
              <a:ext cx="836930" cy="445134"/>
            </a:xfrm>
            <a:custGeom>
              <a:avLst/>
              <a:gdLst/>
              <a:ahLst/>
              <a:cxnLst/>
              <a:rect l="l" t="t" r="r" b="b"/>
              <a:pathLst>
                <a:path w="836929" h="445135">
                  <a:moveTo>
                    <a:pt x="836676" y="0"/>
                  </a:moveTo>
                  <a:lnTo>
                    <a:pt x="0" y="0"/>
                  </a:lnTo>
                  <a:lnTo>
                    <a:pt x="0" y="445008"/>
                  </a:lnTo>
                  <a:lnTo>
                    <a:pt x="836676" y="445008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544823" y="3026740"/>
            <a:ext cx="2997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ℎ</a:t>
            </a:r>
            <a:r>
              <a:rPr sz="1950" spc="-37" baseline="-17094" dirty="0">
                <a:latin typeface="Cambria Math"/>
                <a:cs typeface="Cambria Math"/>
              </a:rPr>
              <a:t>3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720844" y="3731514"/>
            <a:ext cx="4051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latin typeface="Malgun Gothic"/>
                <a:cs typeface="Malgun Gothic"/>
              </a:rPr>
              <a:t>RNN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86562" y="3176015"/>
            <a:ext cx="5608320" cy="754380"/>
          </a:xfrm>
          <a:custGeom>
            <a:avLst/>
            <a:gdLst/>
            <a:ahLst/>
            <a:cxnLst/>
            <a:rect l="l" t="t" r="r" b="b"/>
            <a:pathLst>
              <a:path w="5608320" h="754379">
                <a:moveTo>
                  <a:pt x="264033" y="697230"/>
                </a:moveTo>
                <a:lnTo>
                  <a:pt x="225933" y="678180"/>
                </a:lnTo>
                <a:lnTo>
                  <a:pt x="149733" y="640080"/>
                </a:lnTo>
                <a:lnTo>
                  <a:pt x="149733" y="678180"/>
                </a:lnTo>
                <a:lnTo>
                  <a:pt x="0" y="678180"/>
                </a:lnTo>
                <a:lnTo>
                  <a:pt x="0" y="716280"/>
                </a:lnTo>
                <a:lnTo>
                  <a:pt x="149733" y="716280"/>
                </a:lnTo>
                <a:lnTo>
                  <a:pt x="149733" y="754380"/>
                </a:lnTo>
                <a:lnTo>
                  <a:pt x="225933" y="716280"/>
                </a:lnTo>
                <a:lnTo>
                  <a:pt x="264033" y="697230"/>
                </a:lnTo>
                <a:close/>
              </a:path>
              <a:path w="5608320" h="754379">
                <a:moveTo>
                  <a:pt x="4293108" y="317373"/>
                </a:moveTo>
                <a:lnTo>
                  <a:pt x="4283545" y="298577"/>
                </a:lnTo>
                <a:lnTo>
                  <a:pt x="4235196" y="203454"/>
                </a:lnTo>
                <a:lnTo>
                  <a:pt x="4179176" y="317373"/>
                </a:lnTo>
                <a:lnTo>
                  <a:pt x="4179049" y="317639"/>
                </a:lnTo>
                <a:lnTo>
                  <a:pt x="4178922" y="317893"/>
                </a:lnTo>
                <a:lnTo>
                  <a:pt x="4178808" y="318135"/>
                </a:lnTo>
                <a:lnTo>
                  <a:pt x="4216895" y="317893"/>
                </a:lnTo>
                <a:lnTo>
                  <a:pt x="4217911" y="475234"/>
                </a:lnTo>
                <a:lnTo>
                  <a:pt x="4217924" y="475488"/>
                </a:lnTo>
                <a:lnTo>
                  <a:pt x="4256024" y="475234"/>
                </a:lnTo>
                <a:lnTo>
                  <a:pt x="4254995" y="318135"/>
                </a:lnTo>
                <a:lnTo>
                  <a:pt x="4254995" y="317639"/>
                </a:lnTo>
                <a:lnTo>
                  <a:pt x="4293108" y="317373"/>
                </a:lnTo>
                <a:close/>
              </a:path>
              <a:path w="5608320" h="754379">
                <a:moveTo>
                  <a:pt x="5608193" y="695198"/>
                </a:moveTo>
                <a:lnTo>
                  <a:pt x="5570093" y="676148"/>
                </a:lnTo>
                <a:lnTo>
                  <a:pt x="5493893" y="638048"/>
                </a:lnTo>
                <a:lnTo>
                  <a:pt x="5493893" y="676148"/>
                </a:lnTo>
                <a:lnTo>
                  <a:pt x="5026914" y="676148"/>
                </a:lnTo>
                <a:lnTo>
                  <a:pt x="5026914" y="38100"/>
                </a:lnTo>
                <a:lnTo>
                  <a:pt x="5026914" y="19050"/>
                </a:lnTo>
                <a:lnTo>
                  <a:pt x="5026914" y="0"/>
                </a:lnTo>
                <a:lnTo>
                  <a:pt x="4407408" y="0"/>
                </a:lnTo>
                <a:lnTo>
                  <a:pt x="4407408" y="38100"/>
                </a:lnTo>
                <a:lnTo>
                  <a:pt x="4988814" y="38100"/>
                </a:lnTo>
                <a:lnTo>
                  <a:pt x="4988814" y="714248"/>
                </a:lnTo>
                <a:lnTo>
                  <a:pt x="5493893" y="714248"/>
                </a:lnTo>
                <a:lnTo>
                  <a:pt x="5493893" y="752348"/>
                </a:lnTo>
                <a:lnTo>
                  <a:pt x="5570093" y="714248"/>
                </a:lnTo>
                <a:lnTo>
                  <a:pt x="5608193" y="6951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727194" y="3038602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ℎ</a:t>
            </a:r>
            <a:r>
              <a:rPr sz="1950" spc="-37" baseline="-14957" dirty="0">
                <a:latin typeface="Cambria Math"/>
                <a:cs typeface="Cambria Math"/>
              </a:rPr>
              <a:t>4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112252" y="3643884"/>
            <a:ext cx="836930" cy="445134"/>
          </a:xfrm>
          <a:custGeom>
            <a:avLst/>
            <a:gdLst/>
            <a:ahLst/>
            <a:cxnLst/>
            <a:rect l="l" t="t" r="r" b="b"/>
            <a:pathLst>
              <a:path w="836929" h="445135">
                <a:moveTo>
                  <a:pt x="836676" y="0"/>
                </a:moveTo>
                <a:lnTo>
                  <a:pt x="0" y="0"/>
                </a:lnTo>
                <a:lnTo>
                  <a:pt x="0" y="445007"/>
                </a:lnTo>
                <a:lnTo>
                  <a:pt x="836676" y="445007"/>
                </a:lnTo>
                <a:lnTo>
                  <a:pt x="836676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8328406" y="3725417"/>
            <a:ext cx="4051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latin typeface="Malgun Gothic"/>
                <a:cs typeface="Malgun Gothic"/>
              </a:rPr>
              <a:t>RNN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326880" y="3643884"/>
            <a:ext cx="836930" cy="445134"/>
          </a:xfrm>
          <a:custGeom>
            <a:avLst/>
            <a:gdLst/>
            <a:ahLst/>
            <a:cxnLst/>
            <a:rect l="l" t="t" r="r" b="b"/>
            <a:pathLst>
              <a:path w="836929" h="445135">
                <a:moveTo>
                  <a:pt x="836676" y="0"/>
                </a:moveTo>
                <a:lnTo>
                  <a:pt x="0" y="0"/>
                </a:lnTo>
                <a:lnTo>
                  <a:pt x="0" y="445007"/>
                </a:lnTo>
                <a:lnTo>
                  <a:pt x="836676" y="445007"/>
                </a:lnTo>
                <a:lnTo>
                  <a:pt x="836676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9543033" y="3725417"/>
            <a:ext cx="4051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latin typeface="Malgun Gothic"/>
                <a:cs typeface="Malgun Gothic"/>
              </a:rPr>
              <a:t>RNN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546080" y="3643884"/>
            <a:ext cx="836930" cy="445134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398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740"/>
              </a:spcBef>
            </a:pPr>
            <a:r>
              <a:rPr sz="1500" spc="-25" dirty="0">
                <a:latin typeface="Malgun Gothic"/>
                <a:cs typeface="Malgun Gothic"/>
              </a:rPr>
              <a:t>RNN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029450" y="3157727"/>
            <a:ext cx="3517900" cy="767080"/>
          </a:xfrm>
          <a:custGeom>
            <a:avLst/>
            <a:gdLst/>
            <a:ahLst/>
            <a:cxnLst/>
            <a:rect l="l" t="t" r="r" b="b"/>
            <a:pathLst>
              <a:path w="3517900" h="767079">
                <a:moveTo>
                  <a:pt x="969886" y="728789"/>
                </a:moveTo>
                <a:lnTo>
                  <a:pt x="969759" y="690689"/>
                </a:lnTo>
                <a:lnTo>
                  <a:pt x="0" y="693801"/>
                </a:lnTo>
                <a:lnTo>
                  <a:pt x="0" y="731901"/>
                </a:lnTo>
                <a:lnTo>
                  <a:pt x="969886" y="728789"/>
                </a:lnTo>
                <a:close/>
              </a:path>
              <a:path w="3517900" h="767079">
                <a:moveTo>
                  <a:pt x="1084072" y="709422"/>
                </a:moveTo>
                <a:lnTo>
                  <a:pt x="1046302" y="690689"/>
                </a:lnTo>
                <a:lnTo>
                  <a:pt x="969645" y="652653"/>
                </a:lnTo>
                <a:lnTo>
                  <a:pt x="969759" y="690689"/>
                </a:lnTo>
                <a:lnTo>
                  <a:pt x="969772" y="693801"/>
                </a:lnTo>
                <a:lnTo>
                  <a:pt x="969886" y="728789"/>
                </a:lnTo>
                <a:lnTo>
                  <a:pt x="969899" y="731901"/>
                </a:lnTo>
                <a:lnTo>
                  <a:pt x="970026" y="766953"/>
                </a:lnTo>
                <a:lnTo>
                  <a:pt x="1045679" y="728789"/>
                </a:lnTo>
                <a:lnTo>
                  <a:pt x="1084072" y="709422"/>
                </a:lnTo>
                <a:close/>
              </a:path>
              <a:path w="3517900" h="767079">
                <a:moveTo>
                  <a:pt x="1554607" y="319532"/>
                </a:moveTo>
                <a:lnTo>
                  <a:pt x="1545145" y="300355"/>
                </a:lnTo>
                <a:lnTo>
                  <a:pt x="1545018" y="300101"/>
                </a:lnTo>
                <a:lnTo>
                  <a:pt x="1498092" y="204978"/>
                </a:lnTo>
                <a:lnTo>
                  <a:pt x="1440307" y="319024"/>
                </a:lnTo>
                <a:lnTo>
                  <a:pt x="1478419" y="319201"/>
                </a:lnTo>
                <a:lnTo>
                  <a:pt x="1477505" y="488315"/>
                </a:lnTo>
                <a:lnTo>
                  <a:pt x="1515618" y="488315"/>
                </a:lnTo>
                <a:lnTo>
                  <a:pt x="1516519" y="319532"/>
                </a:lnTo>
                <a:lnTo>
                  <a:pt x="1516519" y="319366"/>
                </a:lnTo>
                <a:lnTo>
                  <a:pt x="1554607" y="319532"/>
                </a:lnTo>
                <a:close/>
              </a:path>
              <a:path w="3517900" h="767079">
                <a:moveTo>
                  <a:pt x="2298446" y="709041"/>
                </a:moveTo>
                <a:lnTo>
                  <a:pt x="2260346" y="689991"/>
                </a:lnTo>
                <a:lnTo>
                  <a:pt x="2184146" y="651891"/>
                </a:lnTo>
                <a:lnTo>
                  <a:pt x="2184146" y="689991"/>
                </a:lnTo>
                <a:lnTo>
                  <a:pt x="2068703" y="689991"/>
                </a:lnTo>
                <a:lnTo>
                  <a:pt x="2068703" y="38100"/>
                </a:lnTo>
                <a:lnTo>
                  <a:pt x="2068703" y="19050"/>
                </a:lnTo>
                <a:lnTo>
                  <a:pt x="2068703" y="0"/>
                </a:lnTo>
                <a:lnTo>
                  <a:pt x="1668780" y="0"/>
                </a:lnTo>
                <a:lnTo>
                  <a:pt x="1668780" y="38100"/>
                </a:lnTo>
                <a:lnTo>
                  <a:pt x="2030603" y="38100"/>
                </a:lnTo>
                <a:lnTo>
                  <a:pt x="2030603" y="728091"/>
                </a:lnTo>
                <a:lnTo>
                  <a:pt x="2184146" y="728091"/>
                </a:lnTo>
                <a:lnTo>
                  <a:pt x="2184146" y="766191"/>
                </a:lnTo>
                <a:lnTo>
                  <a:pt x="2260346" y="728091"/>
                </a:lnTo>
                <a:lnTo>
                  <a:pt x="2298446" y="709041"/>
                </a:lnTo>
                <a:close/>
              </a:path>
              <a:path w="3517900" h="767079">
                <a:moveTo>
                  <a:pt x="2770632" y="319532"/>
                </a:moveTo>
                <a:lnTo>
                  <a:pt x="2761145" y="300355"/>
                </a:lnTo>
                <a:lnTo>
                  <a:pt x="2761018" y="300101"/>
                </a:lnTo>
                <a:lnTo>
                  <a:pt x="2713990" y="204978"/>
                </a:lnTo>
                <a:lnTo>
                  <a:pt x="2656332" y="319024"/>
                </a:lnTo>
                <a:lnTo>
                  <a:pt x="2694457" y="319201"/>
                </a:lnTo>
                <a:lnTo>
                  <a:pt x="2693657" y="488315"/>
                </a:lnTo>
                <a:lnTo>
                  <a:pt x="2731770" y="488315"/>
                </a:lnTo>
                <a:lnTo>
                  <a:pt x="2732557" y="319532"/>
                </a:lnTo>
                <a:lnTo>
                  <a:pt x="2732557" y="319366"/>
                </a:lnTo>
                <a:lnTo>
                  <a:pt x="2770632" y="319532"/>
                </a:lnTo>
                <a:close/>
              </a:path>
              <a:path w="3517900" h="767079">
                <a:moveTo>
                  <a:pt x="3517392" y="709041"/>
                </a:moveTo>
                <a:lnTo>
                  <a:pt x="3479292" y="689991"/>
                </a:lnTo>
                <a:lnTo>
                  <a:pt x="3403092" y="651891"/>
                </a:lnTo>
                <a:lnTo>
                  <a:pt x="3403092" y="689991"/>
                </a:lnTo>
                <a:lnTo>
                  <a:pt x="3287014" y="689991"/>
                </a:lnTo>
                <a:lnTo>
                  <a:pt x="3287014" y="38100"/>
                </a:lnTo>
                <a:lnTo>
                  <a:pt x="3287014" y="19050"/>
                </a:lnTo>
                <a:lnTo>
                  <a:pt x="3287014" y="0"/>
                </a:lnTo>
                <a:lnTo>
                  <a:pt x="2886456" y="0"/>
                </a:lnTo>
                <a:lnTo>
                  <a:pt x="2886456" y="38100"/>
                </a:lnTo>
                <a:lnTo>
                  <a:pt x="3248914" y="38100"/>
                </a:lnTo>
                <a:lnTo>
                  <a:pt x="3248914" y="728091"/>
                </a:lnTo>
                <a:lnTo>
                  <a:pt x="3403092" y="728091"/>
                </a:lnTo>
                <a:lnTo>
                  <a:pt x="3403092" y="766191"/>
                </a:lnTo>
                <a:lnTo>
                  <a:pt x="3479292" y="728091"/>
                </a:lnTo>
                <a:lnTo>
                  <a:pt x="3517392" y="70904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8348726" y="3020644"/>
            <a:ext cx="267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𝑠</a:t>
            </a:r>
            <a:r>
              <a:rPr sz="1950" spc="-37" baseline="-17094" dirty="0">
                <a:latin typeface="Cambria Math"/>
                <a:cs typeface="Cambria Math"/>
              </a:rPr>
              <a:t>1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562210" y="3020644"/>
            <a:ext cx="27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𝑠</a:t>
            </a:r>
            <a:r>
              <a:rPr sz="1950" spc="-37" baseline="-17094" dirty="0">
                <a:latin typeface="Cambria Math"/>
                <a:cs typeface="Cambria Math"/>
              </a:rPr>
              <a:t>2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0907776" y="3362705"/>
            <a:ext cx="114300" cy="283845"/>
          </a:xfrm>
          <a:custGeom>
            <a:avLst/>
            <a:gdLst/>
            <a:ahLst/>
            <a:cxnLst/>
            <a:rect l="l" t="t" r="r" b="b"/>
            <a:pathLst>
              <a:path w="114300" h="283845">
                <a:moveTo>
                  <a:pt x="76150" y="114215"/>
                </a:moveTo>
                <a:lnTo>
                  <a:pt x="38050" y="114384"/>
                </a:lnTo>
                <a:lnTo>
                  <a:pt x="38734" y="283337"/>
                </a:lnTo>
                <a:lnTo>
                  <a:pt x="76835" y="283337"/>
                </a:lnTo>
                <a:lnTo>
                  <a:pt x="76151" y="114554"/>
                </a:lnTo>
                <a:lnTo>
                  <a:pt x="76150" y="114215"/>
                </a:lnTo>
                <a:close/>
              </a:path>
              <a:path w="114300" h="283845">
                <a:moveTo>
                  <a:pt x="56642" y="0"/>
                </a:moveTo>
                <a:lnTo>
                  <a:pt x="251" y="114046"/>
                </a:lnTo>
                <a:lnTo>
                  <a:pt x="167" y="114215"/>
                </a:lnTo>
                <a:lnTo>
                  <a:pt x="83" y="114384"/>
                </a:lnTo>
                <a:lnTo>
                  <a:pt x="0" y="114554"/>
                </a:lnTo>
                <a:lnTo>
                  <a:pt x="38050" y="114384"/>
                </a:lnTo>
                <a:lnTo>
                  <a:pt x="37973" y="95377"/>
                </a:lnTo>
                <a:lnTo>
                  <a:pt x="104733" y="95123"/>
                </a:lnTo>
                <a:lnTo>
                  <a:pt x="56642" y="0"/>
                </a:lnTo>
                <a:close/>
              </a:path>
              <a:path w="114300" h="283845">
                <a:moveTo>
                  <a:pt x="76073" y="95123"/>
                </a:moveTo>
                <a:lnTo>
                  <a:pt x="37973" y="95377"/>
                </a:lnTo>
                <a:lnTo>
                  <a:pt x="38050" y="114384"/>
                </a:lnTo>
                <a:lnTo>
                  <a:pt x="76150" y="114215"/>
                </a:lnTo>
                <a:lnTo>
                  <a:pt x="76073" y="95123"/>
                </a:lnTo>
                <a:close/>
              </a:path>
              <a:path w="114300" h="283845">
                <a:moveTo>
                  <a:pt x="104733" y="95123"/>
                </a:moveTo>
                <a:lnTo>
                  <a:pt x="76073" y="95123"/>
                </a:lnTo>
                <a:lnTo>
                  <a:pt x="76150" y="114215"/>
                </a:lnTo>
                <a:lnTo>
                  <a:pt x="114300" y="114046"/>
                </a:lnTo>
                <a:lnTo>
                  <a:pt x="104733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0782554" y="3020644"/>
            <a:ext cx="27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𝑠</a:t>
            </a:r>
            <a:r>
              <a:rPr sz="1950" spc="-37" baseline="-17094" dirty="0">
                <a:latin typeface="Cambria Math"/>
                <a:cs typeface="Cambria Math"/>
              </a:rPr>
              <a:t>3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112252" y="2266188"/>
            <a:ext cx="836930" cy="445134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1500" spc="-25" dirty="0">
                <a:latin typeface="Malgun Gothic"/>
                <a:cs typeface="Malgun Gothic"/>
              </a:rPr>
              <a:t>FC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472423" y="2711957"/>
            <a:ext cx="114300" cy="281940"/>
          </a:xfrm>
          <a:custGeom>
            <a:avLst/>
            <a:gdLst/>
            <a:ahLst/>
            <a:cxnLst/>
            <a:rect l="l" t="t" r="r" b="b"/>
            <a:pathLst>
              <a:path w="114300" h="281939">
                <a:moveTo>
                  <a:pt x="38119" y="114088"/>
                </a:moveTo>
                <a:lnTo>
                  <a:pt x="36068" y="281177"/>
                </a:lnTo>
                <a:lnTo>
                  <a:pt x="74168" y="281558"/>
                </a:lnTo>
                <a:lnTo>
                  <a:pt x="76215" y="114934"/>
                </a:lnTo>
                <a:lnTo>
                  <a:pt x="76220" y="114511"/>
                </a:lnTo>
                <a:lnTo>
                  <a:pt x="38119" y="114088"/>
                </a:lnTo>
                <a:close/>
              </a:path>
              <a:path w="114300" h="281939">
                <a:moveTo>
                  <a:pt x="104627" y="94995"/>
                </a:moveTo>
                <a:lnTo>
                  <a:pt x="38353" y="94995"/>
                </a:lnTo>
                <a:lnTo>
                  <a:pt x="76453" y="95503"/>
                </a:lnTo>
                <a:lnTo>
                  <a:pt x="76230" y="113664"/>
                </a:lnTo>
                <a:lnTo>
                  <a:pt x="76220" y="114511"/>
                </a:lnTo>
                <a:lnTo>
                  <a:pt x="114300" y="114934"/>
                </a:lnTo>
                <a:lnTo>
                  <a:pt x="104627" y="94995"/>
                </a:lnTo>
                <a:close/>
              </a:path>
              <a:path w="114300" h="281939">
                <a:moveTo>
                  <a:pt x="38353" y="94995"/>
                </a:moveTo>
                <a:lnTo>
                  <a:pt x="38124" y="113664"/>
                </a:lnTo>
                <a:lnTo>
                  <a:pt x="38119" y="114088"/>
                </a:lnTo>
                <a:lnTo>
                  <a:pt x="76220" y="114511"/>
                </a:lnTo>
                <a:lnTo>
                  <a:pt x="76453" y="95503"/>
                </a:lnTo>
                <a:lnTo>
                  <a:pt x="38353" y="94995"/>
                </a:lnTo>
                <a:close/>
              </a:path>
              <a:path w="114300" h="281939">
                <a:moveTo>
                  <a:pt x="58547" y="0"/>
                </a:moveTo>
                <a:lnTo>
                  <a:pt x="0" y="113664"/>
                </a:lnTo>
                <a:lnTo>
                  <a:pt x="38119" y="114088"/>
                </a:lnTo>
                <a:lnTo>
                  <a:pt x="38347" y="95503"/>
                </a:lnTo>
                <a:lnTo>
                  <a:pt x="38353" y="94995"/>
                </a:lnTo>
                <a:lnTo>
                  <a:pt x="104627" y="94995"/>
                </a:lnTo>
                <a:lnTo>
                  <a:pt x="5854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472423" y="1925573"/>
            <a:ext cx="114300" cy="342265"/>
          </a:xfrm>
          <a:custGeom>
            <a:avLst/>
            <a:gdLst/>
            <a:ahLst/>
            <a:cxnLst/>
            <a:rect l="l" t="t" r="r" b="b"/>
            <a:pathLst>
              <a:path w="114300" h="342264">
                <a:moveTo>
                  <a:pt x="76288" y="114214"/>
                </a:moveTo>
                <a:lnTo>
                  <a:pt x="38188" y="114384"/>
                </a:lnTo>
                <a:lnTo>
                  <a:pt x="39242" y="341756"/>
                </a:lnTo>
                <a:lnTo>
                  <a:pt x="39243" y="341884"/>
                </a:lnTo>
                <a:lnTo>
                  <a:pt x="77343" y="341756"/>
                </a:lnTo>
                <a:lnTo>
                  <a:pt x="76290" y="114553"/>
                </a:lnTo>
                <a:lnTo>
                  <a:pt x="76288" y="114214"/>
                </a:lnTo>
                <a:close/>
              </a:path>
              <a:path w="114300" h="342264">
                <a:moveTo>
                  <a:pt x="56642" y="0"/>
                </a:moveTo>
                <a:lnTo>
                  <a:pt x="251" y="114046"/>
                </a:lnTo>
                <a:lnTo>
                  <a:pt x="167" y="114214"/>
                </a:lnTo>
                <a:lnTo>
                  <a:pt x="83" y="114384"/>
                </a:lnTo>
                <a:lnTo>
                  <a:pt x="0" y="114553"/>
                </a:lnTo>
                <a:lnTo>
                  <a:pt x="38188" y="114384"/>
                </a:lnTo>
                <a:lnTo>
                  <a:pt x="38100" y="95376"/>
                </a:lnTo>
                <a:lnTo>
                  <a:pt x="104733" y="95123"/>
                </a:lnTo>
                <a:lnTo>
                  <a:pt x="56642" y="0"/>
                </a:lnTo>
                <a:close/>
              </a:path>
              <a:path w="114300" h="342264">
                <a:moveTo>
                  <a:pt x="76200" y="95123"/>
                </a:moveTo>
                <a:lnTo>
                  <a:pt x="38100" y="95376"/>
                </a:lnTo>
                <a:lnTo>
                  <a:pt x="38188" y="114384"/>
                </a:lnTo>
                <a:lnTo>
                  <a:pt x="76288" y="114214"/>
                </a:lnTo>
                <a:lnTo>
                  <a:pt x="76200" y="95123"/>
                </a:lnTo>
                <a:close/>
              </a:path>
              <a:path w="114300" h="342264">
                <a:moveTo>
                  <a:pt x="104733" y="95123"/>
                </a:moveTo>
                <a:lnTo>
                  <a:pt x="76200" y="95123"/>
                </a:lnTo>
                <a:lnTo>
                  <a:pt x="76288" y="114214"/>
                </a:lnTo>
                <a:lnTo>
                  <a:pt x="114300" y="114046"/>
                </a:lnTo>
                <a:lnTo>
                  <a:pt x="104733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9302242" y="1703324"/>
            <a:ext cx="11112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50" dirty="0">
                <a:latin typeface="Cambria Math"/>
                <a:cs typeface="Cambria Math"/>
              </a:rPr>
              <a:t>2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195561" y="1607311"/>
            <a:ext cx="1099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𝑦</a:t>
            </a:r>
            <a:r>
              <a:rPr sz="1600" spc="335" dirty="0">
                <a:latin typeface="Cambria Math"/>
                <a:cs typeface="Cambria Math"/>
              </a:rPr>
              <a:t> </a:t>
            </a:r>
            <a:r>
              <a:rPr sz="1600" b="1" spc="135" dirty="0">
                <a:latin typeface="Malgun Gothic"/>
                <a:cs typeface="Malgun Gothic"/>
              </a:rPr>
              <a:t>:</a:t>
            </a:r>
            <a:r>
              <a:rPr sz="1600" b="1" spc="-165" dirty="0">
                <a:latin typeface="Malgun Gothic"/>
                <a:cs typeface="Malgun Gothic"/>
              </a:rPr>
              <a:t> </a:t>
            </a:r>
            <a:r>
              <a:rPr sz="1600" b="1" spc="-10" dirty="0">
                <a:latin typeface="Malgun Gothic"/>
                <a:cs typeface="Malgun Gothic"/>
              </a:rPr>
              <a:t>evening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326880" y="2266188"/>
            <a:ext cx="836930" cy="445134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27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30"/>
              </a:spcBef>
            </a:pPr>
            <a:r>
              <a:rPr sz="1500" spc="-25" dirty="0">
                <a:latin typeface="Malgun Gothic"/>
                <a:cs typeface="Malgun Gothic"/>
              </a:rPr>
              <a:t>FC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9688068" y="2711957"/>
            <a:ext cx="114300" cy="281940"/>
          </a:xfrm>
          <a:custGeom>
            <a:avLst/>
            <a:gdLst/>
            <a:ahLst/>
            <a:cxnLst/>
            <a:rect l="l" t="t" r="r" b="b"/>
            <a:pathLst>
              <a:path w="114300" h="281939">
                <a:moveTo>
                  <a:pt x="38058" y="114130"/>
                </a:moveTo>
                <a:lnTo>
                  <a:pt x="36575" y="281177"/>
                </a:lnTo>
                <a:lnTo>
                  <a:pt x="74675" y="281558"/>
                </a:lnTo>
                <a:lnTo>
                  <a:pt x="76154" y="114807"/>
                </a:lnTo>
                <a:lnTo>
                  <a:pt x="76157" y="114468"/>
                </a:lnTo>
                <a:lnTo>
                  <a:pt x="38058" y="114130"/>
                </a:lnTo>
                <a:close/>
              </a:path>
              <a:path w="114300" h="281939">
                <a:moveTo>
                  <a:pt x="104675" y="95122"/>
                </a:moveTo>
                <a:lnTo>
                  <a:pt x="38226" y="95122"/>
                </a:lnTo>
                <a:lnTo>
                  <a:pt x="76326" y="95376"/>
                </a:lnTo>
                <a:lnTo>
                  <a:pt x="76163" y="113791"/>
                </a:lnTo>
                <a:lnTo>
                  <a:pt x="76157" y="114468"/>
                </a:lnTo>
                <a:lnTo>
                  <a:pt x="114300" y="114807"/>
                </a:lnTo>
                <a:lnTo>
                  <a:pt x="104799" y="95376"/>
                </a:lnTo>
                <a:lnTo>
                  <a:pt x="104675" y="95122"/>
                </a:lnTo>
                <a:close/>
              </a:path>
              <a:path w="114300" h="281939">
                <a:moveTo>
                  <a:pt x="38226" y="95122"/>
                </a:moveTo>
                <a:lnTo>
                  <a:pt x="38061" y="113791"/>
                </a:lnTo>
                <a:lnTo>
                  <a:pt x="38058" y="114130"/>
                </a:lnTo>
                <a:lnTo>
                  <a:pt x="76157" y="114468"/>
                </a:lnTo>
                <a:lnTo>
                  <a:pt x="76326" y="95376"/>
                </a:lnTo>
                <a:lnTo>
                  <a:pt x="38226" y="95122"/>
                </a:lnTo>
                <a:close/>
              </a:path>
              <a:path w="114300" h="281939">
                <a:moveTo>
                  <a:pt x="58165" y="0"/>
                </a:moveTo>
                <a:lnTo>
                  <a:pt x="0" y="113791"/>
                </a:lnTo>
                <a:lnTo>
                  <a:pt x="38058" y="114130"/>
                </a:lnTo>
                <a:lnTo>
                  <a:pt x="38224" y="95376"/>
                </a:lnTo>
                <a:lnTo>
                  <a:pt x="38226" y="95122"/>
                </a:lnTo>
                <a:lnTo>
                  <a:pt x="104675" y="95122"/>
                </a:lnTo>
                <a:lnTo>
                  <a:pt x="5816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688576" y="1925573"/>
            <a:ext cx="114300" cy="342265"/>
          </a:xfrm>
          <a:custGeom>
            <a:avLst/>
            <a:gdLst/>
            <a:ahLst/>
            <a:cxnLst/>
            <a:rect l="l" t="t" r="r" b="b"/>
            <a:pathLst>
              <a:path w="114300" h="342264">
                <a:moveTo>
                  <a:pt x="76288" y="114214"/>
                </a:moveTo>
                <a:lnTo>
                  <a:pt x="38188" y="114384"/>
                </a:lnTo>
                <a:lnTo>
                  <a:pt x="39242" y="341756"/>
                </a:lnTo>
                <a:lnTo>
                  <a:pt x="39243" y="341884"/>
                </a:lnTo>
                <a:lnTo>
                  <a:pt x="77343" y="341756"/>
                </a:lnTo>
                <a:lnTo>
                  <a:pt x="76290" y="114553"/>
                </a:lnTo>
                <a:lnTo>
                  <a:pt x="76288" y="114214"/>
                </a:lnTo>
                <a:close/>
              </a:path>
              <a:path w="114300" h="342264">
                <a:moveTo>
                  <a:pt x="56642" y="0"/>
                </a:moveTo>
                <a:lnTo>
                  <a:pt x="251" y="114046"/>
                </a:lnTo>
                <a:lnTo>
                  <a:pt x="167" y="114214"/>
                </a:lnTo>
                <a:lnTo>
                  <a:pt x="83" y="114384"/>
                </a:lnTo>
                <a:lnTo>
                  <a:pt x="0" y="114553"/>
                </a:lnTo>
                <a:lnTo>
                  <a:pt x="38188" y="114384"/>
                </a:lnTo>
                <a:lnTo>
                  <a:pt x="38100" y="95376"/>
                </a:lnTo>
                <a:lnTo>
                  <a:pt x="104733" y="95123"/>
                </a:lnTo>
                <a:lnTo>
                  <a:pt x="56642" y="0"/>
                </a:lnTo>
                <a:close/>
              </a:path>
              <a:path w="114300" h="342264">
                <a:moveTo>
                  <a:pt x="76200" y="95123"/>
                </a:moveTo>
                <a:lnTo>
                  <a:pt x="38100" y="95376"/>
                </a:lnTo>
                <a:lnTo>
                  <a:pt x="38188" y="114384"/>
                </a:lnTo>
                <a:lnTo>
                  <a:pt x="76288" y="114214"/>
                </a:lnTo>
                <a:lnTo>
                  <a:pt x="76200" y="95123"/>
                </a:lnTo>
                <a:close/>
              </a:path>
              <a:path w="114300" h="342264">
                <a:moveTo>
                  <a:pt x="104733" y="95123"/>
                </a:moveTo>
                <a:lnTo>
                  <a:pt x="76200" y="95123"/>
                </a:lnTo>
                <a:lnTo>
                  <a:pt x="76288" y="114214"/>
                </a:lnTo>
                <a:lnTo>
                  <a:pt x="114300" y="114046"/>
                </a:lnTo>
                <a:lnTo>
                  <a:pt x="104733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0604754" y="1703324"/>
            <a:ext cx="11112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50" dirty="0">
                <a:latin typeface="Cambria Math"/>
                <a:cs typeface="Cambria Math"/>
              </a:rPr>
              <a:t>3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0498073" y="1607311"/>
            <a:ext cx="9315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𝑦</a:t>
            </a:r>
            <a:r>
              <a:rPr sz="1600" spc="335" dirty="0">
                <a:latin typeface="Cambria Math"/>
                <a:cs typeface="Cambria Math"/>
              </a:rPr>
              <a:t> </a:t>
            </a:r>
            <a:r>
              <a:rPr sz="1600" b="1" spc="135" dirty="0">
                <a:latin typeface="Malgun Gothic"/>
                <a:cs typeface="Malgun Gothic"/>
              </a:rPr>
              <a:t>:</a:t>
            </a:r>
            <a:r>
              <a:rPr sz="1600" b="1" spc="-165" dirty="0">
                <a:latin typeface="Malgun Gothic"/>
                <a:cs typeface="Malgun Gothic"/>
              </a:rPr>
              <a:t> </a:t>
            </a:r>
            <a:r>
              <a:rPr sz="1600" b="1" spc="-60" dirty="0">
                <a:latin typeface="Malgun Gothic"/>
                <a:cs typeface="Malgun Gothic"/>
              </a:rPr>
              <a:t>&lt;eos&gt;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0546080" y="2266188"/>
            <a:ext cx="836930" cy="445134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1500" spc="-25" dirty="0">
                <a:latin typeface="Malgun Gothic"/>
                <a:cs typeface="Malgun Gothic"/>
              </a:rPr>
              <a:t>FC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0907521" y="2711957"/>
            <a:ext cx="114935" cy="281940"/>
          </a:xfrm>
          <a:custGeom>
            <a:avLst/>
            <a:gdLst/>
            <a:ahLst/>
            <a:cxnLst/>
            <a:rect l="l" t="t" r="r" b="b"/>
            <a:pathLst>
              <a:path w="114934" h="281939">
                <a:moveTo>
                  <a:pt x="76327" y="95250"/>
                </a:moveTo>
                <a:lnTo>
                  <a:pt x="38227" y="95250"/>
                </a:lnTo>
                <a:lnTo>
                  <a:pt x="37846" y="281431"/>
                </a:lnTo>
                <a:lnTo>
                  <a:pt x="75946" y="281431"/>
                </a:lnTo>
                <a:lnTo>
                  <a:pt x="76288" y="114426"/>
                </a:lnTo>
                <a:lnTo>
                  <a:pt x="76327" y="95250"/>
                </a:lnTo>
                <a:close/>
              </a:path>
              <a:path w="114934" h="281939">
                <a:moveTo>
                  <a:pt x="57531" y="0"/>
                </a:moveTo>
                <a:lnTo>
                  <a:pt x="0" y="114426"/>
                </a:lnTo>
                <a:lnTo>
                  <a:pt x="38188" y="114426"/>
                </a:lnTo>
                <a:lnTo>
                  <a:pt x="38227" y="95250"/>
                </a:lnTo>
                <a:lnTo>
                  <a:pt x="104892" y="95250"/>
                </a:lnTo>
                <a:lnTo>
                  <a:pt x="57531" y="0"/>
                </a:lnTo>
                <a:close/>
              </a:path>
              <a:path w="114934" h="281939">
                <a:moveTo>
                  <a:pt x="104892" y="95250"/>
                </a:moveTo>
                <a:lnTo>
                  <a:pt x="76327" y="95250"/>
                </a:lnTo>
                <a:lnTo>
                  <a:pt x="76288" y="114426"/>
                </a:lnTo>
                <a:lnTo>
                  <a:pt x="114427" y="114426"/>
                </a:lnTo>
                <a:lnTo>
                  <a:pt x="104892" y="952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906252" y="1925573"/>
            <a:ext cx="114300" cy="342265"/>
          </a:xfrm>
          <a:custGeom>
            <a:avLst/>
            <a:gdLst/>
            <a:ahLst/>
            <a:cxnLst/>
            <a:rect l="l" t="t" r="r" b="b"/>
            <a:pathLst>
              <a:path w="114300" h="342264">
                <a:moveTo>
                  <a:pt x="76288" y="114214"/>
                </a:moveTo>
                <a:lnTo>
                  <a:pt x="38188" y="114384"/>
                </a:lnTo>
                <a:lnTo>
                  <a:pt x="39242" y="341756"/>
                </a:lnTo>
                <a:lnTo>
                  <a:pt x="39243" y="341884"/>
                </a:lnTo>
                <a:lnTo>
                  <a:pt x="77343" y="341756"/>
                </a:lnTo>
                <a:lnTo>
                  <a:pt x="76290" y="114553"/>
                </a:lnTo>
                <a:lnTo>
                  <a:pt x="76288" y="114214"/>
                </a:lnTo>
                <a:close/>
              </a:path>
              <a:path w="114300" h="342264">
                <a:moveTo>
                  <a:pt x="56642" y="0"/>
                </a:moveTo>
                <a:lnTo>
                  <a:pt x="251" y="114046"/>
                </a:lnTo>
                <a:lnTo>
                  <a:pt x="167" y="114214"/>
                </a:lnTo>
                <a:lnTo>
                  <a:pt x="83" y="114384"/>
                </a:lnTo>
                <a:lnTo>
                  <a:pt x="0" y="114553"/>
                </a:lnTo>
                <a:lnTo>
                  <a:pt x="38188" y="114384"/>
                </a:lnTo>
                <a:lnTo>
                  <a:pt x="38100" y="95376"/>
                </a:lnTo>
                <a:lnTo>
                  <a:pt x="104733" y="95123"/>
                </a:lnTo>
                <a:lnTo>
                  <a:pt x="56642" y="0"/>
                </a:lnTo>
                <a:close/>
              </a:path>
              <a:path w="114300" h="342264">
                <a:moveTo>
                  <a:pt x="76200" y="95123"/>
                </a:moveTo>
                <a:lnTo>
                  <a:pt x="38100" y="95376"/>
                </a:lnTo>
                <a:lnTo>
                  <a:pt x="38188" y="114384"/>
                </a:lnTo>
                <a:lnTo>
                  <a:pt x="76288" y="114214"/>
                </a:lnTo>
                <a:lnTo>
                  <a:pt x="76200" y="95123"/>
                </a:lnTo>
                <a:close/>
              </a:path>
              <a:path w="114300" h="342264">
                <a:moveTo>
                  <a:pt x="104733" y="95123"/>
                </a:moveTo>
                <a:lnTo>
                  <a:pt x="76200" y="95123"/>
                </a:lnTo>
                <a:lnTo>
                  <a:pt x="76288" y="114214"/>
                </a:lnTo>
                <a:lnTo>
                  <a:pt x="114300" y="114046"/>
                </a:lnTo>
                <a:lnTo>
                  <a:pt x="104733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900165" y="4380099"/>
            <a:ext cx="157543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30"/>
              </a:spcBef>
            </a:pPr>
            <a:r>
              <a:rPr sz="1800" b="1" spc="-175" dirty="0">
                <a:solidFill>
                  <a:srgbClr val="C00000"/>
                </a:solidFill>
                <a:latin typeface="Malgun Gothic"/>
                <a:cs typeface="Malgun Gothic"/>
              </a:rPr>
              <a:t>고정된</a:t>
            </a:r>
            <a:r>
              <a:rPr sz="1800" b="1" spc="-155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800" b="1" spc="-35" dirty="0">
                <a:solidFill>
                  <a:srgbClr val="C00000"/>
                </a:solidFill>
                <a:latin typeface="Malgun Gothic"/>
                <a:cs typeface="Malgun Gothic"/>
              </a:rPr>
              <a:t>크기</a:t>
            </a:r>
            <a:endParaRPr sz="18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800" b="1" spc="-20" dirty="0">
                <a:latin typeface="Malgun Gothic"/>
                <a:cs typeface="Malgun Gothic"/>
              </a:rPr>
              <a:t>context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10" dirty="0">
                <a:latin typeface="Malgun Gothic"/>
                <a:cs typeface="Malgun Gothic"/>
              </a:rPr>
              <a:t>vector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540533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50" dirty="0">
                <a:solidFill>
                  <a:srgbClr val="FFFFFF"/>
                </a:solidFill>
              </a:rPr>
              <a:t>Seq2Seq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1893" y="1454023"/>
            <a:ext cx="10042525" cy="12458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60" dirty="0">
                <a:latin typeface="Malgun Gothic"/>
                <a:cs typeface="Malgun Gothic"/>
              </a:rPr>
              <a:t>[</a:t>
            </a:r>
            <a:r>
              <a:rPr sz="2200" b="1" spc="-215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문제</a:t>
            </a:r>
            <a:r>
              <a:rPr sz="2200" b="1" spc="-22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상황</a:t>
            </a:r>
            <a:r>
              <a:rPr sz="2200" b="1" spc="-220" dirty="0">
                <a:latin typeface="Malgun Gothic"/>
                <a:cs typeface="Malgun Gothic"/>
              </a:rPr>
              <a:t> </a:t>
            </a:r>
            <a:r>
              <a:rPr sz="2200" b="1" spc="10" dirty="0">
                <a:latin typeface="Malgun Gothic"/>
                <a:cs typeface="Malgun Gothic"/>
              </a:rPr>
              <a:t>]</a:t>
            </a:r>
            <a:endParaRPr sz="2200" dirty="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1650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5" dirty="0">
                <a:latin typeface="Malgun Gothic"/>
                <a:cs typeface="Malgun Gothic"/>
              </a:rPr>
              <a:t>하나의</a:t>
            </a:r>
            <a:r>
              <a:rPr sz="2200" spc="-21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문맥</a:t>
            </a:r>
            <a:r>
              <a:rPr sz="2200" spc="-21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벡터가</a:t>
            </a:r>
            <a:r>
              <a:rPr sz="2200" spc="-21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소스</a:t>
            </a:r>
            <a:r>
              <a:rPr sz="2200" spc="-21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문장의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모든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정보를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가지고</a:t>
            </a:r>
            <a:r>
              <a:rPr sz="2200" spc="-21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있어야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5" dirty="0" err="1">
                <a:latin typeface="Malgun Gothic"/>
                <a:cs typeface="Malgun Gothic"/>
              </a:rPr>
              <a:t>하므로</a:t>
            </a:r>
            <a:r>
              <a:rPr sz="2200" spc="-220" dirty="0">
                <a:latin typeface="Malgun Gothic"/>
                <a:cs typeface="Malgun Gothic"/>
              </a:rPr>
              <a:t> </a:t>
            </a:r>
            <a:r>
              <a:rPr lang="ko-KR" altLang="en-US" sz="2200" spc="-225" dirty="0">
                <a:latin typeface="Malgun Gothic"/>
                <a:cs typeface="Malgun Gothic"/>
              </a:rPr>
              <a:t>단어가 길어질 수록 번역 품질</a:t>
            </a:r>
            <a:r>
              <a:rPr sz="2200" spc="-225" dirty="0">
                <a:latin typeface="Malgun Gothic"/>
                <a:cs typeface="Malgun Gothic"/>
              </a:rPr>
              <a:t>이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55" dirty="0" err="1">
                <a:latin typeface="Malgun Gothic"/>
                <a:cs typeface="Malgun Gothic"/>
              </a:rPr>
              <a:t>저하</a:t>
            </a:r>
            <a:r>
              <a:rPr lang="ko-KR" altLang="en-US" sz="2200" spc="-55" dirty="0">
                <a:latin typeface="Malgun Gothic"/>
                <a:cs typeface="Malgun Gothic"/>
              </a:rPr>
              <a:t>됨</a:t>
            </a:r>
            <a:r>
              <a:rPr sz="2200" spc="-55" dirty="0">
                <a:latin typeface="Malgun Gothic"/>
                <a:cs typeface="Malgun Gothic"/>
              </a:rPr>
              <a:t>.</a:t>
            </a:r>
            <a:endParaRPr sz="22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1892" y="3940302"/>
            <a:ext cx="9207907" cy="19819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60" dirty="0">
                <a:latin typeface="Malgun Gothic"/>
                <a:cs typeface="Malgun Gothic"/>
              </a:rPr>
              <a:t>[</a:t>
            </a:r>
            <a:r>
              <a:rPr sz="2200" b="1" spc="-215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해결</a:t>
            </a:r>
            <a:r>
              <a:rPr sz="2200" b="1" spc="-22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방안</a:t>
            </a:r>
            <a:r>
              <a:rPr sz="2200" b="1" spc="-220" dirty="0">
                <a:latin typeface="Malgun Gothic"/>
                <a:cs typeface="Malgun Gothic"/>
              </a:rPr>
              <a:t> </a:t>
            </a:r>
            <a:r>
              <a:rPr sz="2200" b="1" spc="10" dirty="0">
                <a:latin typeface="Malgun Gothic"/>
                <a:cs typeface="Malgun Gothic"/>
              </a:rPr>
              <a:t>]</a:t>
            </a:r>
            <a:endParaRPr sz="2200" dirty="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5" dirty="0" err="1">
                <a:latin typeface="Malgun Gothic"/>
                <a:cs typeface="Malgun Gothic"/>
              </a:rPr>
              <a:t>그렇다면</a:t>
            </a:r>
            <a:r>
              <a:rPr sz="2200" spc="-215" dirty="0">
                <a:latin typeface="Malgun Gothic"/>
                <a:cs typeface="Malgun Gothic"/>
              </a:rPr>
              <a:t> </a:t>
            </a:r>
            <a:r>
              <a:rPr lang="ko-KR" altLang="en-US" sz="2200" b="1" spc="-225" dirty="0">
                <a:solidFill>
                  <a:srgbClr val="C00000"/>
                </a:solidFill>
                <a:latin typeface="Malgun Gothic"/>
                <a:cs typeface="Malgun Gothic"/>
              </a:rPr>
              <a:t>입력</a:t>
            </a:r>
            <a:r>
              <a:rPr sz="2200" b="1" spc="-204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2200" b="1" spc="-225" dirty="0" err="1">
                <a:solidFill>
                  <a:srgbClr val="C00000"/>
                </a:solidFill>
                <a:latin typeface="Malgun Gothic"/>
                <a:cs typeface="Malgun Gothic"/>
              </a:rPr>
              <a:t>문장에서</a:t>
            </a:r>
            <a:r>
              <a:rPr sz="2200" b="1" spc="-210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lang="ko-KR" altLang="en-US" sz="2200" b="1" spc="-210" dirty="0">
                <a:solidFill>
                  <a:srgbClr val="C00000"/>
                </a:solidFill>
                <a:latin typeface="Malgun Gothic"/>
                <a:cs typeface="Malgun Gothic"/>
              </a:rPr>
              <a:t>각각의 단어 전부</a:t>
            </a:r>
            <a:r>
              <a:rPr sz="2200" b="1" spc="-225" dirty="0">
                <a:solidFill>
                  <a:srgbClr val="C00000"/>
                </a:solidFill>
                <a:latin typeface="Malgun Gothic"/>
                <a:cs typeface="Malgun Gothic"/>
              </a:rPr>
              <a:t>를</a:t>
            </a:r>
            <a:r>
              <a:rPr sz="2200" b="1" spc="-204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lang="ko-KR" altLang="en-US" sz="2200" b="1" spc="-204" dirty="0">
                <a:solidFill>
                  <a:srgbClr val="C00000"/>
                </a:solidFill>
                <a:latin typeface="Malgun Gothic"/>
                <a:cs typeface="Malgun Gothic"/>
              </a:rPr>
              <a:t>컨텍스트 벡터</a:t>
            </a:r>
            <a:r>
              <a:rPr sz="2200" b="1" spc="-225" dirty="0">
                <a:solidFill>
                  <a:srgbClr val="C00000"/>
                </a:solidFill>
                <a:latin typeface="Malgun Gothic"/>
                <a:cs typeface="Malgun Gothic"/>
              </a:rPr>
              <a:t>로</a:t>
            </a:r>
            <a:r>
              <a:rPr sz="2200" b="1" spc="-204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2200" spc="-225" dirty="0" err="1">
                <a:latin typeface="Malgun Gothic"/>
                <a:cs typeface="Malgun Gothic"/>
              </a:rPr>
              <a:t>받으면</a:t>
            </a:r>
            <a:r>
              <a:rPr sz="2200" spc="-210" dirty="0">
                <a:latin typeface="Malgun Gothic"/>
                <a:cs typeface="Malgun Gothic"/>
              </a:rPr>
              <a:t> </a:t>
            </a:r>
            <a:r>
              <a:rPr sz="2200" spc="-35" dirty="0" err="1">
                <a:latin typeface="Malgun Gothic"/>
                <a:cs typeface="Malgun Gothic"/>
              </a:rPr>
              <a:t>어떨까</a:t>
            </a:r>
            <a:r>
              <a:rPr sz="2200" spc="-35" dirty="0">
                <a:latin typeface="Malgun Gothic"/>
                <a:cs typeface="Malgun Gothic"/>
              </a:rPr>
              <a:t>?</a:t>
            </a:r>
            <a:endParaRPr lang="en-US" altLang="ko-KR" sz="2200" spc="-35" dirty="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99085" algn="l"/>
              </a:tabLst>
            </a:pPr>
            <a:r>
              <a:rPr lang="ko-KR" altLang="en-US" sz="2200" spc="-35" dirty="0">
                <a:latin typeface="Malgun Gothic"/>
                <a:cs typeface="Malgun Gothic"/>
              </a:rPr>
              <a:t>컴퓨팅 자원이 더 필요하게 되지만 번역 품질은 증가하는게 아닐까</a:t>
            </a:r>
            <a:r>
              <a:rPr lang="en-US" altLang="ko-KR" sz="2200" spc="-35" dirty="0">
                <a:latin typeface="Malgun Gothic"/>
                <a:cs typeface="Malgun Gothic"/>
              </a:rPr>
              <a:t>?</a:t>
            </a:r>
          </a:p>
          <a:p>
            <a:pPr marL="299085" indent="-286385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99085" algn="l"/>
              </a:tabLst>
            </a:pPr>
            <a:endParaRPr sz="22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01055" y="2699004"/>
            <a:ext cx="1390015" cy="949960"/>
          </a:xfrm>
          <a:custGeom>
            <a:avLst/>
            <a:gdLst/>
            <a:ahLst/>
            <a:cxnLst/>
            <a:rect l="l" t="t" r="r" b="b"/>
            <a:pathLst>
              <a:path w="1390015" h="949960">
                <a:moveTo>
                  <a:pt x="1042416" y="0"/>
                </a:moveTo>
                <a:lnTo>
                  <a:pt x="347472" y="0"/>
                </a:lnTo>
                <a:lnTo>
                  <a:pt x="347472" y="474725"/>
                </a:lnTo>
                <a:lnTo>
                  <a:pt x="0" y="474725"/>
                </a:lnTo>
                <a:lnTo>
                  <a:pt x="694944" y="949452"/>
                </a:lnTo>
                <a:lnTo>
                  <a:pt x="1389888" y="474725"/>
                </a:lnTo>
                <a:lnTo>
                  <a:pt x="1042416" y="474725"/>
                </a:lnTo>
                <a:lnTo>
                  <a:pt x="1042416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679" y="6515734"/>
            <a:ext cx="7481570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sz="1600" spc="-35" dirty="0">
                <a:latin typeface="Malgun Gothic"/>
                <a:cs typeface="Malgun Gothic"/>
              </a:rPr>
              <a:t>Neural</a:t>
            </a:r>
            <a:r>
              <a:rPr sz="1600" spc="-114" dirty="0">
                <a:latin typeface="Malgun Gothic"/>
                <a:cs typeface="Malgun Gothic"/>
              </a:rPr>
              <a:t> </a:t>
            </a:r>
            <a:r>
              <a:rPr sz="1600" spc="-30" dirty="0">
                <a:latin typeface="Malgun Gothic"/>
                <a:cs typeface="Malgun Gothic"/>
              </a:rPr>
              <a:t>Machine</a:t>
            </a:r>
            <a:r>
              <a:rPr sz="1600" spc="-114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Translation</a:t>
            </a:r>
            <a:r>
              <a:rPr sz="1600" spc="-110" dirty="0">
                <a:latin typeface="Malgun Gothic"/>
                <a:cs typeface="Malgun Gothic"/>
              </a:rPr>
              <a:t> </a:t>
            </a:r>
            <a:r>
              <a:rPr sz="1600" spc="-25" dirty="0">
                <a:latin typeface="Malgun Gothic"/>
                <a:cs typeface="Malgun Gothic"/>
              </a:rPr>
              <a:t>by</a:t>
            </a:r>
            <a:r>
              <a:rPr sz="1600" spc="-11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Jointly</a:t>
            </a:r>
            <a:r>
              <a:rPr sz="1600" spc="-10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Learning</a:t>
            </a:r>
            <a:r>
              <a:rPr sz="1600" spc="-11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to</a:t>
            </a:r>
            <a:r>
              <a:rPr sz="1600" spc="-100" dirty="0">
                <a:latin typeface="Malgun Gothic"/>
                <a:cs typeface="Malgun Gothic"/>
              </a:rPr>
              <a:t> </a:t>
            </a:r>
            <a:r>
              <a:rPr sz="1600" spc="-30" dirty="0">
                <a:latin typeface="Malgun Gothic"/>
                <a:cs typeface="Malgun Gothic"/>
              </a:rPr>
              <a:t>Align</a:t>
            </a:r>
            <a:r>
              <a:rPr sz="1600" spc="-120" dirty="0">
                <a:latin typeface="Malgun Gothic"/>
                <a:cs typeface="Malgun Gothic"/>
              </a:rPr>
              <a:t> </a:t>
            </a:r>
            <a:r>
              <a:rPr sz="1600" spc="-25" dirty="0">
                <a:latin typeface="Malgun Gothic"/>
                <a:cs typeface="Malgun Gothic"/>
              </a:rPr>
              <a:t>and</a:t>
            </a:r>
            <a:r>
              <a:rPr sz="1600" spc="-11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Translate</a:t>
            </a:r>
            <a:r>
              <a:rPr sz="1600" spc="-12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(ICLR</a:t>
            </a:r>
            <a:r>
              <a:rPr sz="1600" spc="-105" dirty="0">
                <a:latin typeface="Malgun Gothic"/>
                <a:cs typeface="Malgun Gothic"/>
              </a:rPr>
              <a:t> </a:t>
            </a:r>
            <a:r>
              <a:rPr sz="1600" spc="40" dirty="0">
                <a:latin typeface="Malgun Gothic"/>
                <a:cs typeface="Malgun Gothic"/>
              </a:rPr>
              <a:t>2015)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7164705" cy="540533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lang="en-US" sz="2400" spc="-10" dirty="0">
                <a:solidFill>
                  <a:srgbClr val="FFFFFF"/>
                </a:solidFill>
              </a:rPr>
              <a:t>Attention is all you need : </a:t>
            </a:r>
            <a:r>
              <a:rPr lang="ko-KR" altLang="en-US" sz="2400" spc="-10" dirty="0">
                <a:solidFill>
                  <a:srgbClr val="FFFFFF"/>
                </a:solidFill>
              </a:rPr>
              <a:t>초록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7498080" cy="140335"/>
          </a:xfrm>
          <a:custGeom>
            <a:avLst/>
            <a:gdLst/>
            <a:ahLst/>
            <a:cxnLst/>
            <a:rect l="l" t="t" r="r" b="b"/>
            <a:pathLst>
              <a:path w="7498080" h="140335">
                <a:moveTo>
                  <a:pt x="7498080" y="0"/>
                </a:moveTo>
                <a:lnTo>
                  <a:pt x="0" y="0"/>
                </a:lnTo>
                <a:lnTo>
                  <a:pt x="0" y="140207"/>
                </a:lnTo>
                <a:lnTo>
                  <a:pt x="7498080" y="140207"/>
                </a:lnTo>
                <a:lnTo>
                  <a:pt x="749808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125678" y="6515733"/>
            <a:ext cx="358159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  <a:r>
              <a:rPr lang="en-US" altLang="ko-KR" spc="40" dirty="0"/>
              <a:t> </a:t>
            </a:r>
            <a:endParaRPr spc="4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DB26BC-90F2-4374-AC16-65BF9F39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838200"/>
            <a:ext cx="4410691" cy="535379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0F9A96-511D-4A5E-8EB0-F2FD864EEC16}"/>
              </a:ext>
            </a:extLst>
          </p:cNvPr>
          <p:cNvSpPr/>
          <p:nvPr/>
        </p:nvSpPr>
        <p:spPr>
          <a:xfrm>
            <a:off x="367640" y="133780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시퀀스 변환 모델은 주로 </a:t>
            </a:r>
            <a:r>
              <a:rPr lang="en-US" altLang="ko-KR" dirty="0"/>
              <a:t>RNN</a:t>
            </a:r>
            <a:r>
              <a:rPr lang="ko-KR" altLang="en-US" dirty="0"/>
              <a:t>이나 </a:t>
            </a:r>
            <a:r>
              <a:rPr lang="en-US" altLang="ko-KR" dirty="0"/>
              <a:t>CNN </a:t>
            </a:r>
            <a:r>
              <a:rPr lang="ko-KR" altLang="en-US" dirty="0"/>
              <a:t>기반의 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ko-KR" altLang="en-US" dirty="0"/>
              <a:t> 구조를 사용하며</a:t>
            </a:r>
            <a:r>
              <a:rPr lang="en-US" altLang="ko-KR" dirty="0"/>
              <a:t>, </a:t>
            </a:r>
            <a:r>
              <a:rPr lang="ko-KR" altLang="en-US" dirty="0"/>
              <a:t>여기에 </a:t>
            </a:r>
            <a:r>
              <a:rPr lang="ko-KR" altLang="en-US" dirty="0" err="1"/>
              <a:t>어텐션을</a:t>
            </a:r>
            <a:r>
              <a:rPr lang="ko-KR" altLang="en-US" dirty="0"/>
              <a:t> 더한 모델은 최고의 성능을 보임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이에 따라 </a:t>
            </a:r>
            <a:r>
              <a:rPr lang="en-US" altLang="ko-KR" dirty="0"/>
              <a:t>Transformer</a:t>
            </a:r>
            <a:r>
              <a:rPr lang="ko-KR" altLang="en-US" dirty="0"/>
              <a:t> 모델을 제안하며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ko-KR" altLang="en-US" dirty="0" err="1"/>
              <a:t>어텐션만으로도</a:t>
            </a:r>
            <a:r>
              <a:rPr lang="ko-KR" altLang="en-US" dirty="0"/>
              <a:t> 동작하고</a:t>
            </a:r>
            <a:r>
              <a:rPr lang="en-US" altLang="ko-KR" dirty="0"/>
              <a:t>, RNN</a:t>
            </a:r>
            <a:r>
              <a:rPr lang="ko-KR" altLang="en-US" dirty="0"/>
              <a:t>이나 </a:t>
            </a:r>
            <a:r>
              <a:rPr lang="en-US" altLang="ko-KR" dirty="0"/>
              <a:t>CNN </a:t>
            </a:r>
            <a:r>
              <a:rPr lang="ko-KR" altLang="en-US" dirty="0"/>
              <a:t>없이도 높은 번역 품질과 빠른 학습</a:t>
            </a:r>
            <a:r>
              <a:rPr lang="en-US" altLang="ko-KR" dirty="0"/>
              <a:t>, </a:t>
            </a:r>
            <a:r>
              <a:rPr lang="ko-KR" altLang="en-US" dirty="0"/>
              <a:t>뛰어난 병렬 처리 성능을 보임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WMT 2014 </a:t>
            </a:r>
            <a:r>
              <a:rPr lang="ko-KR" altLang="en-US" dirty="0"/>
              <a:t>영어</a:t>
            </a:r>
            <a:r>
              <a:rPr lang="en-US" altLang="ko-KR" dirty="0"/>
              <a:t>-</a:t>
            </a:r>
            <a:r>
              <a:rPr lang="ko-KR" altLang="en-US" dirty="0"/>
              <a:t>독일어 번역에서 </a:t>
            </a:r>
            <a:r>
              <a:rPr lang="en-US" altLang="ko-KR" dirty="0"/>
              <a:t>28.4 BLEU</a:t>
            </a:r>
            <a:r>
              <a:rPr lang="ko-KR" altLang="en-US" dirty="0"/>
              <a:t>를 기록하며 기존 최고 성능보다 </a:t>
            </a:r>
            <a:r>
              <a:rPr lang="en-US" altLang="ko-KR" dirty="0"/>
              <a:t>2</a:t>
            </a:r>
            <a:r>
              <a:rPr lang="ko-KR" altLang="en-US" dirty="0"/>
              <a:t>점 이상 향상되었고</a:t>
            </a:r>
            <a:r>
              <a:rPr lang="en-US" altLang="ko-KR" dirty="0"/>
              <a:t>,…(</a:t>
            </a:r>
            <a:r>
              <a:rPr lang="ko-KR" altLang="en-US" dirty="0"/>
              <a:t>대충 본인들 잘났다는 내용😊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학습 시간은 </a:t>
            </a:r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GPU</a:t>
            </a:r>
            <a:r>
              <a:rPr lang="ko-KR" altLang="en-US" dirty="0"/>
              <a:t>로 </a:t>
            </a:r>
            <a:r>
              <a:rPr lang="en-US" altLang="ko-KR" dirty="0"/>
              <a:t>3.5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학습비용도 적어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Transformer</a:t>
            </a:r>
            <a:r>
              <a:rPr lang="ko-KR" altLang="en-US" dirty="0"/>
              <a:t>는 구성 구문 분석과 같은 다른 </a:t>
            </a:r>
            <a:r>
              <a:rPr lang="en-US" altLang="ko-KR" dirty="0"/>
              <a:t>NLP </a:t>
            </a:r>
            <a:r>
              <a:rPr lang="ko-KR" altLang="en-US" dirty="0"/>
              <a:t>작업에도 잘 </a:t>
            </a:r>
            <a:r>
              <a:rPr lang="en-US" altLang="ko-KR" dirty="0"/>
              <a:t>*</a:t>
            </a:r>
            <a:r>
              <a:rPr lang="ko-KR" altLang="en-US" dirty="0"/>
              <a:t>일반화되며</a:t>
            </a:r>
            <a:r>
              <a:rPr lang="en-US" altLang="ko-KR" dirty="0"/>
              <a:t>, </a:t>
            </a:r>
            <a:r>
              <a:rPr lang="ko-KR" altLang="en-US" dirty="0"/>
              <a:t>데이터 크기와 상관없이 안정적인 성능을 보임</a:t>
            </a:r>
            <a:r>
              <a:rPr lang="en-US" altLang="ko-KR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A1E2DC-2640-44D7-BCE9-33DA588EF05F}"/>
              </a:ext>
            </a:extLst>
          </p:cNvPr>
          <p:cNvSpPr/>
          <p:nvPr/>
        </p:nvSpPr>
        <p:spPr>
          <a:xfrm>
            <a:off x="8088775" y="4419600"/>
            <a:ext cx="3429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hlinkClick r:id="rId4"/>
            <a:extLst>
              <a:ext uri="{FF2B5EF4-FFF2-40B4-BE49-F238E27FC236}">
                <a16:creationId xmlns:a16="http://schemas.microsoft.com/office/drawing/2014/main" id="{79AD213A-F51E-48EA-B81A-08A9DB599337}"/>
              </a:ext>
            </a:extLst>
          </p:cNvPr>
          <p:cNvSpPr/>
          <p:nvPr/>
        </p:nvSpPr>
        <p:spPr>
          <a:xfrm>
            <a:off x="3510734" y="6462378"/>
            <a:ext cx="83234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  <a:hlinkClick r:id="rId4"/>
              </a:rPr>
              <a:t>/ </a:t>
            </a:r>
            <a:r>
              <a:rPr lang="ko-KR" altLang="en-US" sz="1600" dirty="0">
                <a:latin typeface="+mj-ea"/>
                <a:ea typeface="+mj-ea"/>
                <a:hlinkClick r:id="rId4"/>
              </a:rPr>
              <a:t>딥 러닝에서의 일반화(</a:t>
            </a:r>
            <a:r>
              <a:rPr lang="ko-KR" altLang="en-US" sz="1600" dirty="0" err="1">
                <a:latin typeface="+mj-ea"/>
                <a:ea typeface="+mj-ea"/>
                <a:hlinkClick r:id="rId4"/>
              </a:rPr>
              <a:t>Generalization</a:t>
            </a:r>
            <a:r>
              <a:rPr lang="ko-KR" altLang="en-US" sz="1600" dirty="0">
                <a:latin typeface="+mj-ea"/>
                <a:ea typeface="+mj-ea"/>
                <a:hlinkClick r:id="rId4"/>
              </a:rPr>
              <a:t>)와 최적화(</a:t>
            </a:r>
            <a:r>
              <a:rPr lang="ko-KR" altLang="en-US" sz="1600" dirty="0" err="1">
                <a:latin typeface="+mj-ea"/>
                <a:ea typeface="+mj-ea"/>
                <a:hlinkClick r:id="rId4"/>
              </a:rPr>
              <a:t>Optimization</a:t>
            </a:r>
            <a:r>
              <a:rPr lang="ko-KR" altLang="en-US" sz="1600" dirty="0">
                <a:latin typeface="+mj-ea"/>
                <a:ea typeface="+mj-ea"/>
                <a:hlinkClick r:id="rId4"/>
              </a:rPr>
              <a:t>)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88F5B5-210A-493F-AC3B-B99D74F56BF0}"/>
              </a:ext>
            </a:extLst>
          </p:cNvPr>
          <p:cNvSpPr/>
          <p:nvPr/>
        </p:nvSpPr>
        <p:spPr>
          <a:xfrm>
            <a:off x="8088775" y="4783390"/>
            <a:ext cx="3429000" cy="564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F53D85-9E20-4E52-A417-E34DB9EC3FF3}"/>
              </a:ext>
            </a:extLst>
          </p:cNvPr>
          <p:cNvSpPr/>
          <p:nvPr/>
        </p:nvSpPr>
        <p:spPr>
          <a:xfrm>
            <a:off x="8088775" y="5231757"/>
            <a:ext cx="3429000" cy="898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0" grpId="0" animBg="1"/>
      <p:bldP spid="20" grpId="1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437FC1D-CC7E-4346-BAE3-99BD4391B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619" y="415150"/>
            <a:ext cx="4410691" cy="5912037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7164705" cy="540533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lang="en-US" sz="2400" spc="-10" dirty="0">
                <a:solidFill>
                  <a:srgbClr val="FFFFFF"/>
                </a:solidFill>
              </a:rPr>
              <a:t>Attention is all you need : </a:t>
            </a:r>
            <a:r>
              <a:rPr lang="ko-KR" altLang="en-US" sz="2400" spc="-10" dirty="0">
                <a:solidFill>
                  <a:srgbClr val="FFFFFF"/>
                </a:solidFill>
              </a:rPr>
              <a:t>서론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7498080" cy="140335"/>
          </a:xfrm>
          <a:custGeom>
            <a:avLst/>
            <a:gdLst/>
            <a:ahLst/>
            <a:cxnLst/>
            <a:rect l="l" t="t" r="r" b="b"/>
            <a:pathLst>
              <a:path w="7498080" h="140335">
                <a:moveTo>
                  <a:pt x="7498080" y="0"/>
                </a:moveTo>
                <a:lnTo>
                  <a:pt x="0" y="0"/>
                </a:lnTo>
                <a:lnTo>
                  <a:pt x="0" y="140207"/>
                </a:lnTo>
                <a:lnTo>
                  <a:pt x="7498080" y="140207"/>
                </a:lnTo>
                <a:lnTo>
                  <a:pt x="749808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125678" y="6515733"/>
            <a:ext cx="358159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  <a:r>
              <a:rPr lang="en-US" altLang="ko-KR" spc="40" dirty="0"/>
              <a:t> </a:t>
            </a:r>
            <a:endParaRPr spc="4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A1E2DC-2640-44D7-BCE9-33DA588EF05F}"/>
              </a:ext>
            </a:extLst>
          </p:cNvPr>
          <p:cNvSpPr/>
          <p:nvPr/>
        </p:nvSpPr>
        <p:spPr>
          <a:xfrm>
            <a:off x="7672442" y="434053"/>
            <a:ext cx="4249482" cy="1904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hlinkClick r:id="rId4"/>
            <a:extLst>
              <a:ext uri="{FF2B5EF4-FFF2-40B4-BE49-F238E27FC236}">
                <a16:creationId xmlns:a16="http://schemas.microsoft.com/office/drawing/2014/main" id="{79AD213A-F51E-48EA-B81A-08A9DB599337}"/>
              </a:ext>
            </a:extLst>
          </p:cNvPr>
          <p:cNvSpPr/>
          <p:nvPr/>
        </p:nvSpPr>
        <p:spPr>
          <a:xfrm>
            <a:off x="3510734" y="6462378"/>
            <a:ext cx="83234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/ </a:t>
            </a:r>
            <a:r>
              <a:rPr lang="en-US" altLang="ko-KR" sz="1600" dirty="0" err="1">
                <a:latin typeface="+mj-ea"/>
                <a:ea typeface="+mj-ea"/>
              </a:rPr>
              <a:t>ChatGPT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답변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88F5B5-210A-493F-AC3B-B99D74F56BF0}"/>
              </a:ext>
            </a:extLst>
          </p:cNvPr>
          <p:cNvSpPr/>
          <p:nvPr/>
        </p:nvSpPr>
        <p:spPr>
          <a:xfrm>
            <a:off x="7672442" y="2343486"/>
            <a:ext cx="4249482" cy="1036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8C72CB-7329-4D1A-B0A7-CB9201EED04B}"/>
              </a:ext>
            </a:extLst>
          </p:cNvPr>
          <p:cNvSpPr/>
          <p:nvPr/>
        </p:nvSpPr>
        <p:spPr>
          <a:xfrm>
            <a:off x="598408" y="131105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기존의 </a:t>
            </a:r>
            <a:r>
              <a:rPr lang="en-US" altLang="ko-KR" dirty="0"/>
              <a:t>RNN, LSTM, GRU </a:t>
            </a:r>
            <a:r>
              <a:rPr lang="ko-KR" altLang="en-US" dirty="0"/>
              <a:t>모델은 언어 모델링과 기계 번역 등에서 최고 성능을 보여왔으나</a:t>
            </a:r>
            <a:r>
              <a:rPr lang="en-US" altLang="ko-KR" dirty="0"/>
              <a:t>, </a:t>
            </a:r>
            <a:r>
              <a:rPr lang="ko-KR" altLang="en-US" dirty="0"/>
              <a:t>순차적인 계산 구조는 병렬화가 어렵고</a:t>
            </a:r>
            <a:r>
              <a:rPr lang="en-US" altLang="ko-KR" dirty="0"/>
              <a:t>, </a:t>
            </a:r>
            <a:r>
              <a:rPr lang="ko-KR" altLang="en-US" dirty="0"/>
              <a:t>학습 효율이 떨어지는 한계가 있음</a:t>
            </a:r>
            <a:r>
              <a:rPr lang="en-US" altLang="ko-KR" dirty="0"/>
              <a:t>. </a:t>
            </a:r>
            <a:r>
              <a:rPr lang="ko-KR" altLang="en-US" dirty="0"/>
              <a:t>일부 연구에서는 속도와 성능을 개선했지만</a:t>
            </a:r>
            <a:r>
              <a:rPr lang="en-US" altLang="ko-KR" dirty="0"/>
              <a:t>, </a:t>
            </a:r>
            <a:r>
              <a:rPr lang="ko-KR" altLang="en-US" dirty="0"/>
              <a:t>근본적인 문제는 해결되지 않음</a:t>
            </a:r>
            <a:r>
              <a:rPr lang="en-US" altLang="ko-KR" dirty="0"/>
              <a:t>. (-&gt; </a:t>
            </a:r>
            <a:r>
              <a:rPr lang="ko-KR" altLang="en-US" dirty="0"/>
              <a:t>기존 모델 한계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대부분의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메커니즘은 순환 신경망</a:t>
            </a:r>
            <a:r>
              <a:rPr lang="en-US" altLang="ko-KR" dirty="0"/>
              <a:t>(RNN)</a:t>
            </a:r>
            <a:r>
              <a:rPr lang="ko-KR" altLang="en-US" dirty="0"/>
              <a:t>과 함께 사용되어 왔음</a:t>
            </a:r>
            <a:r>
              <a:rPr lang="en-US" altLang="ko-KR" dirty="0"/>
              <a:t>.(-&gt; </a:t>
            </a:r>
            <a:r>
              <a:rPr lang="ko-KR" altLang="en-US" dirty="0"/>
              <a:t>기존 모델 현황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그러나 </a:t>
            </a:r>
            <a:r>
              <a:rPr lang="en-US" altLang="ko-KR" dirty="0"/>
              <a:t>Transformer</a:t>
            </a:r>
            <a:r>
              <a:rPr lang="ko-KR" altLang="en-US" dirty="0"/>
              <a:t> 모델은 입력과 출력 사이의 전역적인 의존 관계를 포착하기 위해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메커니즘만 사용하고</a:t>
            </a:r>
            <a:r>
              <a:rPr lang="en-US" altLang="ko-KR" dirty="0"/>
              <a:t>, RNN</a:t>
            </a:r>
            <a:r>
              <a:rPr lang="ko-KR" altLang="en-US" dirty="0"/>
              <a:t> 순환 구조 모델을 완전히 배제함</a:t>
            </a:r>
            <a:r>
              <a:rPr lang="en-US" altLang="ko-KR" dirty="0"/>
              <a:t>. (-&gt; </a:t>
            </a:r>
            <a:r>
              <a:rPr lang="ko-KR" altLang="en-US" dirty="0"/>
              <a:t>독창적인 모델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Transformer</a:t>
            </a:r>
            <a:r>
              <a:rPr lang="ko-KR" altLang="en-US" dirty="0"/>
              <a:t>는 병렬화가 용이하며</a:t>
            </a:r>
            <a:r>
              <a:rPr lang="en-US" altLang="ko-KR" dirty="0"/>
              <a:t>, 8</a:t>
            </a:r>
            <a:r>
              <a:rPr lang="ko-KR" altLang="en-US" dirty="0"/>
              <a:t>개의 </a:t>
            </a:r>
            <a:r>
              <a:rPr lang="en-US" altLang="ko-KR" dirty="0"/>
              <a:t>P100 GPU</a:t>
            </a:r>
            <a:r>
              <a:rPr lang="ko-KR" altLang="en-US" dirty="0"/>
              <a:t>로 </a:t>
            </a:r>
            <a:r>
              <a:rPr lang="en-US" altLang="ko-KR" dirty="0"/>
              <a:t>12</a:t>
            </a:r>
            <a:r>
              <a:rPr lang="ko-KR" altLang="en-US" dirty="0"/>
              <a:t>시간 학습하여 번역 품질에서 최신 기술 수준</a:t>
            </a:r>
            <a:r>
              <a:rPr lang="en-US" altLang="ko-KR" dirty="0"/>
              <a:t>(state of the art)</a:t>
            </a:r>
            <a:r>
              <a:rPr lang="ko-KR" altLang="en-US" dirty="0"/>
              <a:t>을 달성할 수 있었음</a:t>
            </a:r>
            <a:r>
              <a:rPr lang="en-US" altLang="ko-KR" dirty="0"/>
              <a:t>. (-&gt; </a:t>
            </a:r>
            <a:r>
              <a:rPr lang="ko-KR" altLang="en-US" dirty="0"/>
              <a:t>내가 최고다 😎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856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0" grpId="0" animBg="1"/>
      <p:bldP spid="2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437FC1D-CC7E-4346-BAE3-99BD4391B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619" y="415150"/>
            <a:ext cx="4410691" cy="5912037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7164705" cy="540533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lang="en-US" sz="2400" spc="-10" dirty="0">
                <a:solidFill>
                  <a:srgbClr val="FFFFFF"/>
                </a:solidFill>
              </a:rPr>
              <a:t>Attention is all you need : </a:t>
            </a:r>
            <a:r>
              <a:rPr lang="ko-KR" altLang="en-US" sz="2400" spc="-10" dirty="0">
                <a:solidFill>
                  <a:srgbClr val="FFFFFF"/>
                </a:solidFill>
              </a:rPr>
              <a:t>연구 배경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7498080" cy="140335"/>
          </a:xfrm>
          <a:custGeom>
            <a:avLst/>
            <a:gdLst/>
            <a:ahLst/>
            <a:cxnLst/>
            <a:rect l="l" t="t" r="r" b="b"/>
            <a:pathLst>
              <a:path w="7498080" h="140335">
                <a:moveTo>
                  <a:pt x="7498080" y="0"/>
                </a:moveTo>
                <a:lnTo>
                  <a:pt x="0" y="0"/>
                </a:lnTo>
                <a:lnTo>
                  <a:pt x="0" y="140207"/>
                </a:lnTo>
                <a:lnTo>
                  <a:pt x="7498080" y="140207"/>
                </a:lnTo>
                <a:lnTo>
                  <a:pt x="749808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125678" y="6515733"/>
            <a:ext cx="358159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  <a:r>
              <a:rPr lang="en-US" altLang="ko-KR" spc="40" dirty="0"/>
              <a:t> </a:t>
            </a:r>
            <a:endParaRPr spc="4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A1E2DC-2640-44D7-BCE9-33DA588EF05F}"/>
              </a:ext>
            </a:extLst>
          </p:cNvPr>
          <p:cNvSpPr/>
          <p:nvPr/>
        </p:nvSpPr>
        <p:spPr>
          <a:xfrm>
            <a:off x="7672442" y="3466620"/>
            <a:ext cx="4249482" cy="1904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hlinkClick r:id="rId4"/>
            <a:extLst>
              <a:ext uri="{FF2B5EF4-FFF2-40B4-BE49-F238E27FC236}">
                <a16:creationId xmlns:a16="http://schemas.microsoft.com/office/drawing/2014/main" id="{79AD213A-F51E-48EA-B81A-08A9DB599337}"/>
              </a:ext>
            </a:extLst>
          </p:cNvPr>
          <p:cNvSpPr/>
          <p:nvPr/>
        </p:nvSpPr>
        <p:spPr>
          <a:xfrm>
            <a:off x="3510734" y="6462378"/>
            <a:ext cx="83234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/ </a:t>
            </a:r>
            <a:r>
              <a:rPr lang="en-US" altLang="ko-KR" sz="1600" dirty="0" err="1">
                <a:latin typeface="+mj-ea"/>
                <a:ea typeface="+mj-ea"/>
              </a:rPr>
              <a:t>ChatGPT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답변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88F5B5-210A-493F-AC3B-B99D74F56BF0}"/>
              </a:ext>
            </a:extLst>
          </p:cNvPr>
          <p:cNvSpPr/>
          <p:nvPr/>
        </p:nvSpPr>
        <p:spPr>
          <a:xfrm>
            <a:off x="7672442" y="5375005"/>
            <a:ext cx="4249482" cy="899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8C72CB-7329-4D1A-B0A7-CB9201EED04B}"/>
              </a:ext>
            </a:extLst>
          </p:cNvPr>
          <p:cNvSpPr/>
          <p:nvPr/>
        </p:nvSpPr>
        <p:spPr>
          <a:xfrm>
            <a:off x="598408" y="1311055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CNN </a:t>
            </a:r>
            <a:r>
              <a:rPr lang="ko-KR" altLang="en-US" dirty="0"/>
              <a:t>기반 모델들</a:t>
            </a:r>
            <a:r>
              <a:rPr lang="en-US" altLang="ko-KR" dirty="0"/>
              <a:t>(</a:t>
            </a:r>
            <a:r>
              <a:rPr lang="en-US" altLang="ko-KR" dirty="0" err="1"/>
              <a:t>ByteNet</a:t>
            </a:r>
            <a:r>
              <a:rPr lang="en-US" altLang="ko-KR" dirty="0"/>
              <a:t>, ConvS2S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은 순차적 계산을 줄이고 병렬 처리를 가능하게 했지만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멀리 떨어진 위치 간 의존성 학습에는 연산 비용이 증가하는 문제가 있음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en-US" altLang="ko-KR" b="1" dirty="0"/>
              <a:t>Transformer</a:t>
            </a:r>
            <a:r>
              <a:rPr lang="ko-KR" altLang="en-US" b="1" dirty="0"/>
              <a:t>는 </a:t>
            </a:r>
            <a:r>
              <a:rPr lang="en-US" altLang="ko-KR" b="1" dirty="0"/>
              <a:t>*</a:t>
            </a:r>
            <a:r>
              <a:rPr lang="ko-KR" altLang="en-US" b="1" dirty="0" err="1"/>
              <a:t>연산량을</a:t>
            </a:r>
            <a:r>
              <a:rPr lang="ko-KR" altLang="en-US" b="1" dirty="0"/>
              <a:t> 상수로 줄여 효율적</a:t>
            </a:r>
            <a:r>
              <a:rPr lang="ko-KR" altLang="en-US" dirty="0"/>
              <a:t>이며</a:t>
            </a:r>
            <a:r>
              <a:rPr lang="en-US" altLang="ko-KR" dirty="0"/>
              <a:t>, *</a:t>
            </a:r>
            <a:r>
              <a:rPr lang="ko-KR" altLang="en-US" b="1" dirty="0"/>
              <a:t>해상도 저하 문제는 </a:t>
            </a:r>
            <a:r>
              <a:rPr lang="en-US" altLang="ko-KR" b="1" dirty="0"/>
              <a:t>Multi-Head Attention</a:t>
            </a:r>
            <a:r>
              <a:rPr lang="ko-KR" altLang="en-US" b="1" dirty="0"/>
              <a:t>으로 보완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Self-attention </a:t>
            </a:r>
            <a:r>
              <a:rPr lang="ko-KR" altLang="en-US" dirty="0"/>
              <a:t>메커니즘은</a:t>
            </a:r>
            <a:r>
              <a:rPr lang="en-US" altLang="ko-KR" dirty="0"/>
              <a:t>, </a:t>
            </a:r>
            <a:r>
              <a:rPr lang="ko-KR" altLang="en-US" dirty="0"/>
              <a:t>하나의 시퀀스 안에서 서로 다른 위치들 간의 관계를 파악하여 전체 시퀀스의 표현을 계산하는 방식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*</a:t>
            </a:r>
            <a:r>
              <a:rPr lang="en-US" altLang="ko-KR" b="1" dirty="0"/>
              <a:t>End-to-End </a:t>
            </a:r>
            <a:r>
              <a:rPr lang="ko-KR" altLang="en-US" b="1" dirty="0"/>
              <a:t>메모리 네트워크</a:t>
            </a:r>
            <a:r>
              <a:rPr lang="ko-KR" altLang="en-US" dirty="0"/>
              <a:t>는</a:t>
            </a:r>
            <a:r>
              <a:rPr lang="ko-KR" altLang="en-US" b="1" dirty="0"/>
              <a:t> </a:t>
            </a:r>
            <a:r>
              <a:rPr lang="ko-KR" altLang="en-US" dirty="0"/>
              <a:t>순환 </a:t>
            </a:r>
            <a:r>
              <a:rPr lang="ko-KR" altLang="en-US" dirty="0" err="1"/>
              <a:t>어텐션</a:t>
            </a:r>
            <a:r>
              <a:rPr lang="ko-KR" altLang="en-US" dirty="0"/>
              <a:t> 기반으로 좋은 성능을 보였으나</a:t>
            </a:r>
            <a:r>
              <a:rPr lang="en-US" altLang="ko-KR" dirty="0"/>
              <a:t>, Transformer</a:t>
            </a:r>
            <a:r>
              <a:rPr lang="ko-KR" altLang="en-US" dirty="0"/>
              <a:t>는 </a:t>
            </a:r>
            <a:r>
              <a:rPr lang="en-US" altLang="ko-KR" dirty="0"/>
              <a:t>RNN</a:t>
            </a:r>
            <a:r>
              <a:rPr lang="ko-KR" altLang="en-US" dirty="0"/>
              <a:t>이나 </a:t>
            </a:r>
            <a:r>
              <a:rPr lang="en-US" altLang="ko-KR" dirty="0"/>
              <a:t>CNN </a:t>
            </a:r>
            <a:r>
              <a:rPr lang="ko-KR" altLang="en-US" dirty="0"/>
              <a:t>없이 오직 자기</a:t>
            </a:r>
            <a:r>
              <a:rPr lang="en-US" altLang="ko-KR" dirty="0"/>
              <a:t>-</a:t>
            </a:r>
            <a:r>
              <a:rPr lang="ko-KR" altLang="en-US" dirty="0" err="1"/>
              <a:t>어텐션만으로</a:t>
            </a:r>
            <a:r>
              <a:rPr lang="ko-KR" altLang="en-US" dirty="0"/>
              <a:t> 입력과 출력을 처리한 최초의 모델 </a:t>
            </a:r>
            <a:r>
              <a:rPr lang="en-US" altLang="ko-KR" dirty="0"/>
              <a:t>(-&gt; </a:t>
            </a:r>
            <a:r>
              <a:rPr lang="ko-KR" altLang="en-US" dirty="0"/>
              <a:t>내가 최초다 😎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68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0" grpId="0" animBg="1"/>
      <p:bldP spid="2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7164705" cy="540533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lang="en-US" sz="2400" spc="-10" dirty="0">
                <a:solidFill>
                  <a:srgbClr val="FFFFFF"/>
                </a:solidFill>
              </a:rPr>
              <a:t>Attention is all you need : </a:t>
            </a:r>
            <a:r>
              <a:rPr lang="ko-KR" altLang="en-US" sz="2400" spc="-10" dirty="0">
                <a:solidFill>
                  <a:srgbClr val="FFFFFF"/>
                </a:solidFill>
              </a:rPr>
              <a:t>모델구조 키워드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7498080" cy="140335"/>
          </a:xfrm>
          <a:custGeom>
            <a:avLst/>
            <a:gdLst/>
            <a:ahLst/>
            <a:cxnLst/>
            <a:rect l="l" t="t" r="r" b="b"/>
            <a:pathLst>
              <a:path w="7498080" h="140335">
                <a:moveTo>
                  <a:pt x="7498080" y="0"/>
                </a:moveTo>
                <a:lnTo>
                  <a:pt x="0" y="0"/>
                </a:lnTo>
                <a:lnTo>
                  <a:pt x="0" y="140207"/>
                </a:lnTo>
                <a:lnTo>
                  <a:pt x="7498080" y="140207"/>
                </a:lnTo>
                <a:lnTo>
                  <a:pt x="749808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125678" y="6515733"/>
            <a:ext cx="358159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  <a:r>
              <a:rPr lang="en-US" altLang="ko-KR" spc="40" dirty="0"/>
              <a:t> </a:t>
            </a:r>
            <a:endParaRPr spc="40" dirty="0"/>
          </a:p>
        </p:txBody>
      </p:sp>
      <p:sp>
        <p:nvSpPr>
          <p:cNvPr id="19" name="직사각형 18">
            <a:hlinkClick r:id="rId3"/>
            <a:extLst>
              <a:ext uri="{FF2B5EF4-FFF2-40B4-BE49-F238E27FC236}">
                <a16:creationId xmlns:a16="http://schemas.microsoft.com/office/drawing/2014/main" id="{79AD213A-F51E-48EA-B81A-08A9DB599337}"/>
              </a:ext>
            </a:extLst>
          </p:cNvPr>
          <p:cNvSpPr/>
          <p:nvPr/>
        </p:nvSpPr>
        <p:spPr>
          <a:xfrm>
            <a:off x="3510734" y="6462378"/>
            <a:ext cx="83234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/ </a:t>
            </a:r>
            <a:r>
              <a:rPr lang="en-US" altLang="ko-KR" sz="1600" dirty="0" err="1">
                <a:latin typeface="+mj-ea"/>
                <a:ea typeface="+mj-ea"/>
              </a:rPr>
              <a:t>ChatGPT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설명</a:t>
            </a:r>
          </a:p>
        </p:txBody>
      </p:sp>
      <p:pic>
        <p:nvPicPr>
          <p:cNvPr id="13" name="object 5">
            <a:extLst>
              <a:ext uri="{FF2B5EF4-FFF2-40B4-BE49-F238E27FC236}">
                <a16:creationId xmlns:a16="http://schemas.microsoft.com/office/drawing/2014/main" id="{38259C17-8E0D-4F10-9EB3-88031432DF2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88775" y="1131597"/>
            <a:ext cx="3371061" cy="4959148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C2B69C6-45B2-40CA-B8E4-577AB7109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035060"/>
              </p:ext>
            </p:extLst>
          </p:nvPr>
        </p:nvGraphicFramePr>
        <p:xfrm>
          <a:off x="348434" y="1579062"/>
          <a:ext cx="7119166" cy="314199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623060">
                  <a:extLst>
                    <a:ext uri="{9D8B030D-6E8A-4147-A177-3AD203B41FA5}">
                      <a16:colId xmlns:a16="http://schemas.microsoft.com/office/drawing/2014/main" val="1806337027"/>
                    </a:ext>
                  </a:extLst>
                </a:gridCol>
                <a:gridCol w="2593340">
                  <a:extLst>
                    <a:ext uri="{9D8B030D-6E8A-4147-A177-3AD203B41FA5}">
                      <a16:colId xmlns:a16="http://schemas.microsoft.com/office/drawing/2014/main" val="1862368726"/>
                    </a:ext>
                  </a:extLst>
                </a:gridCol>
                <a:gridCol w="2902766">
                  <a:extLst>
                    <a:ext uri="{9D8B030D-6E8A-4147-A177-3AD203B41FA5}">
                      <a16:colId xmlns:a16="http://schemas.microsoft.com/office/drawing/2014/main" val="129084390"/>
                    </a:ext>
                  </a:extLst>
                </a:gridCol>
              </a:tblGrid>
              <a:tr h="3507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구성 요소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23319" marR="23319" marT="11660" marB="11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23319" marR="23319" marT="11660" marB="116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현실 예시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23319" marR="23319" marT="11660" marB="11660" anchor="ctr"/>
                </a:tc>
                <a:extLst>
                  <a:ext uri="{0D108BD9-81ED-4DB2-BD59-A6C34878D82A}">
                    <a16:rowId xmlns:a16="http://schemas.microsoft.com/office/drawing/2014/main" val="2232439723"/>
                  </a:ext>
                </a:extLst>
              </a:tr>
              <a:tr h="39874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인코더 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sz="1200" dirty="0"/>
                        <a:t>Encoder)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 marL="23319" marR="23319" marT="11660" marB="11660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입력 문장을 벡터 표현으로 바꾸는 부분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총 </a:t>
                      </a: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개의 층</a:t>
                      </a:r>
                      <a:r>
                        <a:rPr lang="en-US" altLang="ko-KR" sz="1200" dirty="0"/>
                        <a:t>(layer)</a:t>
                      </a:r>
                      <a:r>
                        <a:rPr lang="ko-KR" altLang="en-US" sz="1200" dirty="0"/>
                        <a:t>으로 구성</a:t>
                      </a:r>
                      <a:r>
                        <a:rPr lang="en-US" altLang="ko-KR" sz="1200" dirty="0"/>
                        <a:t>.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marL="23319" marR="23319" marT="11660" marB="11660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사람이 외국어 문장을 들은 후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머릿속에서 뜻을 파악하는 과정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23319" marR="23319" marT="11660" marB="11660" anchor="ctr"/>
                </a:tc>
                <a:extLst>
                  <a:ext uri="{0D108BD9-81ED-4DB2-BD59-A6C34878D82A}">
                    <a16:rowId xmlns:a16="http://schemas.microsoft.com/office/drawing/2014/main" val="175385011"/>
                  </a:ext>
                </a:extLst>
              </a:tr>
              <a:tr h="39874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/>
                        <a:t>디코더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sz="1200" dirty="0"/>
                        <a:t>Decoder)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 marL="23319" marR="23319" marT="11660" marB="11660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인코더 결과를 받아 문장을 생성하는 부분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역시 </a:t>
                      </a: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개의 층으로 구성</a:t>
                      </a:r>
                      <a:r>
                        <a:rPr lang="en-US" altLang="ko-KR" sz="1200" dirty="0"/>
                        <a:t>.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marL="23319" marR="23319" marT="11660" marB="11660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파악한 뜻을 바탕으로 새로운 언어로 말을 만드는 과정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23319" marR="23319" marT="11660" marB="11660" anchor="ctr"/>
                </a:tc>
                <a:extLst>
                  <a:ext uri="{0D108BD9-81ED-4DB2-BD59-A6C34878D82A}">
                    <a16:rowId xmlns:a16="http://schemas.microsoft.com/office/drawing/2014/main" val="2088050560"/>
                  </a:ext>
                </a:extLst>
              </a:tr>
              <a:tr h="39874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/>
                        <a:t>어텐션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sz="1200" dirty="0"/>
                        <a:t>Attention)</a:t>
                      </a:r>
                      <a:endParaRPr lang="en-US" sz="1200" dirty="0">
                        <a:latin typeface="+mj-ea"/>
                        <a:ea typeface="+mj-ea"/>
                      </a:endParaRPr>
                    </a:p>
                  </a:txBody>
                  <a:tcPr marL="23319" marR="23319" marT="11660" marB="11660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문장의 각 단어가 서로를 얼마나 중요하게 여겨야 하는지를 계산</a:t>
                      </a:r>
                      <a:r>
                        <a:rPr lang="en-US" altLang="ko-KR" sz="1200" dirty="0"/>
                        <a:t>.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marL="23319" marR="23319" marT="11660" marB="11660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대화 중 핵심 단어에 집중하는 것 </a:t>
                      </a:r>
                      <a:endParaRPr lang="en-US" altLang="ko-KR" sz="1200" dirty="0"/>
                    </a:p>
                    <a:p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</a:t>
                      </a:r>
                      <a:r>
                        <a:rPr lang="en-US" altLang="ko-KR" sz="1200" dirty="0"/>
                        <a:t>: "</a:t>
                      </a:r>
                      <a:r>
                        <a:rPr lang="ko-KR" altLang="en-US" sz="1200" dirty="0"/>
                        <a:t>사과</a:t>
                      </a:r>
                      <a:r>
                        <a:rPr lang="en-US" altLang="ko-KR" sz="1200" dirty="0"/>
                        <a:t>"</a:t>
                      </a:r>
                      <a:r>
                        <a:rPr lang="ko-KR" altLang="en-US" sz="1200" dirty="0"/>
                        <a:t>가 주어일 때 중요하게 다룸</a:t>
                      </a:r>
                      <a:r>
                        <a:rPr lang="en-US" altLang="ko-KR" sz="1200" dirty="0"/>
                        <a:t>)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marL="23319" marR="23319" marT="11660" marB="11660" anchor="ctr"/>
                </a:tc>
                <a:extLst>
                  <a:ext uri="{0D108BD9-81ED-4DB2-BD59-A6C34878D82A}">
                    <a16:rowId xmlns:a16="http://schemas.microsoft.com/office/drawing/2014/main" val="2398186855"/>
                  </a:ext>
                </a:extLst>
              </a:tr>
              <a:tr h="39874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멀티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헤드 </a:t>
                      </a:r>
                      <a:r>
                        <a:rPr lang="ko-KR" altLang="en-US" sz="1200" dirty="0" err="1"/>
                        <a:t>어텐션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23319" marR="23319" marT="11660" marB="11660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다양한 관점에서 </a:t>
                      </a:r>
                      <a:r>
                        <a:rPr lang="ko-KR" altLang="en-US" sz="1200" dirty="0" err="1"/>
                        <a:t>어텐션을</a:t>
                      </a:r>
                      <a:r>
                        <a:rPr lang="ko-KR" altLang="en-US" sz="1200" dirty="0"/>
                        <a:t> 병렬로 계산</a:t>
                      </a:r>
                      <a:r>
                        <a:rPr lang="en-US" altLang="ko-KR" sz="1200" dirty="0"/>
                        <a:t>.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marL="23319" marR="23319" marT="11660" marB="11660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여러 사람이 동시에 서로 다른 포인트를 강조하며 이야기를 듣는 상황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23319" marR="23319" marT="11660" marB="11660" anchor="ctr"/>
                </a:tc>
                <a:extLst>
                  <a:ext uri="{0D108BD9-81ED-4DB2-BD59-A6C34878D82A}">
                    <a16:rowId xmlns:a16="http://schemas.microsoft.com/office/drawing/2014/main" val="958240546"/>
                  </a:ext>
                </a:extLst>
              </a:tr>
              <a:tr h="39874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포지션 인코딩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23319" marR="23319" marT="11660" marB="11660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단어의 순서를 알려주기 위한 정보 추가</a:t>
                      </a:r>
                      <a:r>
                        <a:rPr lang="en-US" altLang="ko-KR" sz="1200"/>
                        <a:t>.</a:t>
                      </a:r>
                      <a:endParaRPr lang="en-US" altLang="ko-KR" sz="1200">
                        <a:latin typeface="+mj-ea"/>
                        <a:ea typeface="+mj-ea"/>
                      </a:endParaRPr>
                    </a:p>
                  </a:txBody>
                  <a:tcPr marL="23319" marR="23319" marT="11660" marB="11660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문장의 순서를 고려해 </a:t>
                      </a:r>
                      <a:r>
                        <a:rPr lang="en-US" altLang="ko-KR" sz="1200" dirty="0"/>
                        <a:t>"</a:t>
                      </a:r>
                      <a:r>
                        <a:rPr lang="ko-KR" altLang="en-US" sz="1200" dirty="0"/>
                        <a:t>나는 밥을 먹었다</a:t>
                      </a:r>
                      <a:r>
                        <a:rPr lang="en-US" altLang="ko-KR" sz="1200" dirty="0"/>
                        <a:t>"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"</a:t>
                      </a:r>
                      <a:r>
                        <a:rPr lang="ko-KR" altLang="en-US" sz="1200" dirty="0"/>
                        <a:t>밥을 나는 먹었다</a:t>
                      </a:r>
                      <a:r>
                        <a:rPr lang="en-US" altLang="ko-KR" sz="1200" dirty="0"/>
                        <a:t>"</a:t>
                      </a:r>
                      <a:r>
                        <a:rPr lang="ko-KR" altLang="en-US" sz="1200" dirty="0"/>
                        <a:t>를 구분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23319" marR="23319" marT="11660" marB="11660" anchor="ctr"/>
                </a:tc>
                <a:extLst>
                  <a:ext uri="{0D108BD9-81ED-4DB2-BD59-A6C34878D82A}">
                    <a16:rowId xmlns:a16="http://schemas.microsoft.com/office/drawing/2014/main" val="63140723"/>
                  </a:ext>
                </a:extLst>
              </a:tr>
              <a:tr h="39874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/>
                        <a:t>피드포워드</a:t>
                      </a:r>
                      <a:r>
                        <a:rPr lang="ko-KR" altLang="en-US" sz="1200" dirty="0"/>
                        <a:t> 네트워크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23319" marR="23319" marT="11660" marB="11660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어텐션 외에도 각 위치에서 개별적으로 처리하는 작은 신경망</a:t>
                      </a:r>
                      <a:r>
                        <a:rPr lang="en-US" altLang="ko-KR" sz="1200"/>
                        <a:t>.</a:t>
                      </a:r>
                      <a:endParaRPr lang="en-US" altLang="ko-KR" sz="1200">
                        <a:latin typeface="+mj-ea"/>
                        <a:ea typeface="+mj-ea"/>
                      </a:endParaRPr>
                    </a:p>
                  </a:txBody>
                  <a:tcPr marL="23319" marR="23319" marT="11660" marB="11660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단어의 의미를 국소적으로 정제하는 필터링 과정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23319" marR="23319" marT="11660" marB="11660" anchor="ctr"/>
                </a:tc>
                <a:extLst>
                  <a:ext uri="{0D108BD9-81ED-4DB2-BD59-A6C34878D82A}">
                    <a16:rowId xmlns:a16="http://schemas.microsoft.com/office/drawing/2014/main" val="3018962974"/>
                  </a:ext>
                </a:extLst>
              </a:tr>
              <a:tr h="39874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/>
                        <a:t>임베딩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 err="1"/>
                        <a:t>소프트맥스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23319" marR="23319" marT="11660" marB="11660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단어를 벡터로 바꾸고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다시 단어로 바꾸는 출력 단계</a:t>
                      </a:r>
                      <a:r>
                        <a:rPr lang="en-US" altLang="ko-KR" sz="1200"/>
                        <a:t>.</a:t>
                      </a:r>
                      <a:endParaRPr lang="en-US" altLang="ko-KR" sz="1200">
                        <a:latin typeface="+mj-ea"/>
                        <a:ea typeface="+mj-ea"/>
                      </a:endParaRPr>
                    </a:p>
                  </a:txBody>
                  <a:tcPr marL="23319" marR="23319" marT="11660" marB="11660"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단어를 숫자로 이해하고 다시 단어로 말하는 두뇌 활동과 유사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23319" marR="23319" marT="11660" marB="11660" anchor="ctr"/>
                </a:tc>
                <a:extLst>
                  <a:ext uri="{0D108BD9-81ED-4DB2-BD59-A6C34878D82A}">
                    <a16:rowId xmlns:a16="http://schemas.microsoft.com/office/drawing/2014/main" val="1487195182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id="{57FCEDD8-F700-45D7-BF52-CBEF5012A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34" y="1476445"/>
            <a:ext cx="3899418" cy="44958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2AA2DE8-57AF-4BA7-8314-3711BF2945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0647" y="1493702"/>
            <a:ext cx="3899418" cy="333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6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3755</Words>
  <Application>Microsoft Office PowerPoint</Application>
  <PresentationFormat>와이드스크린</PresentationFormat>
  <Paragraphs>547</Paragraphs>
  <Slides>28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Roboto</vt:lpstr>
      <vt:lpstr>맑은 고딕</vt:lpstr>
      <vt:lpstr>맑은 고딕</vt:lpstr>
      <vt:lpstr>바탕체</vt:lpstr>
      <vt:lpstr>Arial</vt:lpstr>
      <vt:lpstr>Calibri</vt:lpstr>
      <vt:lpstr>Cambria Math</vt:lpstr>
      <vt:lpstr>Times New Roman</vt:lpstr>
      <vt:lpstr>Office Theme</vt:lpstr>
      <vt:lpstr>자연어 처리: 트랜스포머</vt:lpstr>
      <vt:lpstr>Introducing Attention is all you need</vt:lpstr>
      <vt:lpstr>딥러닝 기반의 기계 번역 발전 과정</vt:lpstr>
      <vt:lpstr>기존 Seq2Seq 모델들의 한계점</vt:lpstr>
      <vt:lpstr>Seq2Seq</vt:lpstr>
      <vt:lpstr>Attention is all you need : 초록</vt:lpstr>
      <vt:lpstr>Attention is all you need : 서론</vt:lpstr>
      <vt:lpstr>Attention is all you need : 연구 배경</vt:lpstr>
      <vt:lpstr>Attention is all you need : 모델구조 키워드</vt:lpstr>
      <vt:lpstr>트랜스포머의 동작 원리: 입력 값 임베딩(Embedding)</vt:lpstr>
      <vt:lpstr>트랜스포머의 동작 원리: 입력 값 임베딩(Embedding)</vt:lpstr>
      <vt:lpstr>트랜스포머의 동작 원리: 인코더(Encoder)</vt:lpstr>
      <vt:lpstr>트랜스포머의 동작 원리: 인코더(Encoder)</vt:lpstr>
      <vt:lpstr>트랜스포머의 동작 원리: 인코더(Encoder)</vt:lpstr>
      <vt:lpstr>트랜스포머의 동작 원리: 인코더(Encoder)와 디코더(Decoder)</vt:lpstr>
      <vt:lpstr>트랜스포머의 동작 원리: 인코더(Encoder)와 디코더(Decoder)</vt:lpstr>
      <vt:lpstr>트랜스포머의 동작 원리: 인코더(Encoder)와 디코더(Decoder)</vt:lpstr>
      <vt:lpstr>트랜스포머의 동작 원리: 어텐션(Attention)</vt:lpstr>
      <vt:lpstr>트랜스포머의 동작 원리: 어텐션(Attention)</vt:lpstr>
      <vt:lpstr>트랜스포머의 동작 원리(하나의 단어): 쿼리(Query), 키(Key), 값(Value)</vt:lpstr>
      <vt:lpstr>PowerPoint 프레젠테이션</vt:lpstr>
      <vt:lpstr>트랜스포머의 동작 원리(행렬): 쿼리(Query), 키(Key), 값(Value)</vt:lpstr>
      <vt:lpstr>트랜스포머의 동작 원리(행렬): Scaled Dot-Product Attention</vt:lpstr>
      <vt:lpstr>트랜스포머의 동작 원리(행렬): Scaled Dot-Product Attention</vt:lpstr>
      <vt:lpstr>트랜스포머의 동작 원리: Multi-Head Attention</vt:lpstr>
      <vt:lpstr>PowerPoint 프레젠테이션</vt:lpstr>
      <vt:lpstr>트랜스포머의 동작 원리: 어텐션(Attention)의 종류</vt:lpstr>
      <vt:lpstr>트랜스포머의 동작 원리: Self-Attention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동빈 나</dc:creator>
  <cp:lastModifiedBy>user</cp:lastModifiedBy>
  <cp:revision>23</cp:revision>
  <dcterms:created xsi:type="dcterms:W3CDTF">2025-04-07T23:08:18Z</dcterms:created>
  <dcterms:modified xsi:type="dcterms:W3CDTF">2025-04-15T11:01:23Z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2025-04-07T00:00:00Z</vt:filetime>
  </property>
  <property fmtid="{D5CDD505-2E9C-101B-9397-08002B2CF9AE}" pid="5" name="Producer">
    <vt:lpwstr>3-Heights(TM) PDF Security Shell 4.8.25.2 (http://www.pdf-tools.com)</vt:lpwstr>
  </property>
</Properties>
</file>