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17C0-F370-43EB-A68A-4E8FAC4C7527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88C0-D503-4A20-A385-587D8463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B08-FCEA-4AB7-93D2-6E52CE680D44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16B-9BA3-46B4-A5AF-4C81972F3AAD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75F-1430-4A59-987B-6210551A88AA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4F-BF5D-4FED-81A2-F8A97927C838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685-9A2A-4EDC-BE98-CAD5574717D4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6680-2C1D-42B7-B1D0-AC867869974B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AA2-3EFC-4CC1-A255-7A6D5920E43C}" type="datetime1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90F-5453-44D1-8F73-F684CF621EB6}" type="datetime1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E32-5DF0-407B-95C1-0723D17BCC12}" type="datetime1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E77D-B1A2-4A14-A212-8367EADB0D78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C501-CA41-4633-8F2A-50B8507689CE}" type="datetime1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327F-F8C1-4445-B71C-5DF02F69D78A}" type="datetime1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21B0-A2C4-4C2F-026E-2FC8574E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037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Flavors of computer languages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C632B-1E2A-298C-4C34-887481B7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en-US" sz="3200" dirty="0"/>
              <a:t>A program that converts another program from some source language (or high-level programming language / HLL) to machine language (object code).</a:t>
            </a:r>
          </a:p>
          <a:p>
            <a:pPr lvl="1"/>
            <a:r>
              <a:rPr lang="en-US" altLang="en-US" sz="3200" dirty="0"/>
              <a:t>Some compilers output assembly language which is then converted to machine language by a separate assembler. </a:t>
            </a:r>
          </a:p>
          <a:p>
            <a:pPr lvl="1"/>
            <a:r>
              <a:rPr lang="en-US" altLang="en-US" sz="3200" dirty="0"/>
              <a:t>Is distinguished from an assembler by the fact that each input statement, in general, correspond to more than one machine instruction.</a:t>
            </a:r>
            <a:r>
              <a:rPr lang="en-US" alt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The interpreter stays around during execution</a:t>
            </a:r>
          </a:p>
          <a:p>
            <a:pPr>
              <a:buFontTx/>
              <a:buChar char="•"/>
            </a:pPr>
            <a:r>
              <a:rPr lang="en-US" altLang="en-US" dirty="0"/>
              <a:t>It reads and executes statements one at a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Compilers vs.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Compilation:</a:t>
            </a:r>
          </a:p>
          <a:p>
            <a:pPr lvl="1"/>
            <a:r>
              <a:rPr lang="en-US" altLang="en-US" dirty="0"/>
              <a:t>Syntax errors caught before running the program</a:t>
            </a:r>
          </a:p>
          <a:p>
            <a:pPr lvl="1"/>
            <a:r>
              <a:rPr lang="en-US" altLang="en-US" dirty="0"/>
              <a:t>Better performance</a:t>
            </a:r>
          </a:p>
          <a:p>
            <a:pPr lvl="1"/>
            <a:r>
              <a:rPr lang="en-US" altLang="en-US" dirty="0"/>
              <a:t>Decisions made once, at compile time</a:t>
            </a:r>
          </a:p>
          <a:p>
            <a:r>
              <a:rPr lang="en-US" altLang="en-US" dirty="0"/>
              <a:t>Interpretation:</a:t>
            </a:r>
          </a:p>
          <a:p>
            <a:pPr lvl="1"/>
            <a:r>
              <a:rPr lang="en-US" altLang="en-US" dirty="0"/>
              <a:t>Better diagnostics (error messages)</a:t>
            </a:r>
          </a:p>
          <a:p>
            <a:pPr lvl="1"/>
            <a:r>
              <a:rPr lang="en-US" altLang="en-US" dirty="0"/>
              <a:t>More flexibility</a:t>
            </a:r>
          </a:p>
          <a:p>
            <a:pPr lvl="1"/>
            <a:r>
              <a:rPr lang="en-US" altLang="en-US" dirty="0"/>
              <a:t>Supports</a:t>
            </a:r>
            <a:r>
              <a:rPr lang="en-US" altLang="en-US" b="1" dirty="0"/>
              <a:t> late binding  </a:t>
            </a:r>
            <a:r>
              <a:rPr lang="en-US" altLang="en-US" dirty="0"/>
              <a:t>(delaying decisions about program implementation until runtime) </a:t>
            </a:r>
          </a:p>
          <a:p>
            <a:pPr lvl="2"/>
            <a:r>
              <a:rPr lang="en-US" altLang="en-US" dirty="0"/>
              <a:t>Can better cope with PLs where type and size of variables depend on input</a:t>
            </a:r>
          </a:p>
          <a:p>
            <a:pPr lvl="1"/>
            <a:r>
              <a:rPr lang="en-US" altLang="en-US" dirty="0"/>
              <a:t>Supports creation/modification of program code on the fly (e.g. Lisp, Prolog)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Scripting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language allowing some control of pieces of software</a:t>
            </a:r>
          </a:p>
          <a:p>
            <a:r>
              <a:rPr lang="en-US" sz="3200" dirty="0"/>
              <a:t>interpreted at run-time. </a:t>
            </a:r>
          </a:p>
          <a:p>
            <a:r>
              <a:rPr lang="en-US" sz="3200" dirty="0"/>
              <a:t>embedded in the application with which they are associated.</a:t>
            </a:r>
          </a:p>
          <a:p>
            <a:r>
              <a:rPr lang="en-US" sz="3200" dirty="0"/>
              <a:t>Examples:</a:t>
            </a:r>
          </a:p>
          <a:p>
            <a:pPr lvl="2"/>
            <a:r>
              <a:rPr lang="en-GB" sz="4000" dirty="0" err="1"/>
              <a:t>Awk</a:t>
            </a:r>
            <a:r>
              <a:rPr lang="en-GB" sz="4000" dirty="0"/>
              <a:t>, Perl</a:t>
            </a:r>
            <a:r>
              <a:rPr lang="en-US" sz="4000" dirty="0"/>
              <a:t>, </a:t>
            </a:r>
            <a:r>
              <a:rPr lang="en-GB" sz="4000" dirty="0" err="1"/>
              <a:t>Tcl</a:t>
            </a:r>
            <a:r>
              <a:rPr lang="en-GB" sz="4000" dirty="0"/>
              <a:t>/</a:t>
            </a:r>
            <a:r>
              <a:rPr lang="en-GB" sz="4000" dirty="0" err="1"/>
              <a:t>Tk</a:t>
            </a:r>
            <a:r>
              <a:rPr lang="en-GB" sz="4000" dirty="0"/>
              <a:t>, Python, PHP, Ruby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Common Characteristics of </a:t>
            </a:r>
            <a:r>
              <a:rPr lang="en-GB" sz="4000" b="1" dirty="0"/>
              <a:t>Scripting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Both batch and interactive use</a:t>
            </a:r>
          </a:p>
          <a:p>
            <a:pPr marL="782638" lvl="1"/>
            <a:r>
              <a:rPr lang="en-US" altLang="en-US" sz="2800" dirty="0"/>
              <a:t>While a few languages (e.g. Perl) have a compiler that requires the entire source program, almost all scripting languages either compile or interpret line by line</a:t>
            </a:r>
          </a:p>
          <a:p>
            <a:pPr marL="782638" lvl="1"/>
            <a:r>
              <a:rPr lang="en-US" altLang="en-US" sz="2800" dirty="0"/>
              <a:t>Many “compiled” versions are actually completely equivalent to the interpreter running behind the scenes (like in Python).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Common Characteristics of </a:t>
            </a:r>
            <a:r>
              <a:rPr lang="en-GB" sz="4000" b="1" dirty="0"/>
              <a:t>Scripting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Economy of expression</a:t>
            </a:r>
          </a:p>
          <a:p>
            <a:pPr marL="782638" lvl="1"/>
            <a:r>
              <a:rPr lang="en-US" altLang="en-US" sz="2800" dirty="0"/>
              <a:t>Two variants: some make heavy use of punctuation and short identifiers (like Perl), while others emphasize “English-like” functionality</a:t>
            </a:r>
          </a:p>
          <a:p>
            <a:r>
              <a:rPr lang="en-US" altLang="en-US" sz="3200" dirty="0"/>
              <a:t>Either way, things get shorter.  Java versus Python (or Ruby or Perl):</a:t>
            </a:r>
          </a:p>
          <a:p>
            <a:pPr marL="782638"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class Hello {</a:t>
            </a:r>
          </a:p>
          <a:p>
            <a:pPr marL="782638"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static void main(String[] </a:t>
            </a:r>
            <a:r>
              <a:rPr lang="en-US" altLang="en-US" dirty="0" err="1">
                <a:latin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</a:p>
          <a:p>
            <a:pPr marL="782638"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(“Hello, world!”);</a:t>
            </a:r>
          </a:p>
          <a:p>
            <a:pPr marL="782638"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782638" lvl="1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82638" lvl="1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print “Hello, world!\n”</a:t>
            </a:r>
            <a:endParaRPr lang="en-US" alt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Common Characteristics of </a:t>
            </a:r>
            <a:r>
              <a:rPr lang="en-GB" sz="4000" b="1" dirty="0"/>
              <a:t>Scripting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Lack of declarations; simple scoping rules.</a:t>
            </a:r>
          </a:p>
          <a:p>
            <a:pPr marL="782638" lvl="1"/>
            <a:r>
              <a:rPr lang="en-US" altLang="en-US" sz="2800" dirty="0"/>
              <a:t>While the rules vary, they are generally fairly simple and additional syntax is necessary to alter them.</a:t>
            </a:r>
          </a:p>
          <a:p>
            <a:pPr lvl="2"/>
            <a:r>
              <a:rPr lang="en-US" altLang="en-US" sz="2400" dirty="0"/>
              <a:t>In Perl, everything is of global scope by default, but optional parameters can limit the scope to local</a:t>
            </a:r>
          </a:p>
          <a:p>
            <a:pPr lvl="2"/>
            <a:r>
              <a:rPr lang="en-US" altLang="en-US" sz="2400" dirty="0"/>
              <a:t>In PHP, everything is local by default, and any global variables must be explicitly imported.</a:t>
            </a:r>
          </a:p>
          <a:p>
            <a:pPr lvl="2"/>
            <a:r>
              <a:rPr lang="en-US" altLang="en-US" sz="2400" dirty="0"/>
              <a:t>In Python, everything is local to the block in which the assignment appears, and special syntax is required to assign a variable in a surrounding scope.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6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Common Characteristics of </a:t>
            </a:r>
            <a:r>
              <a:rPr lang="en-GB" sz="4000" b="1" dirty="0"/>
              <a:t>Scripting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Flexible dynamic typing</a:t>
            </a:r>
          </a:p>
          <a:p>
            <a:pPr marL="782638" lvl="1"/>
            <a:r>
              <a:rPr lang="en-US" altLang="en-US" sz="2800" dirty="0"/>
              <a:t>In PHP, Python and Ruby, the type of a variable is only checked right before use</a:t>
            </a:r>
          </a:p>
          <a:p>
            <a:pPr marL="782638" lvl="1"/>
            <a:r>
              <a:rPr lang="en-US" altLang="en-US" sz="2800" dirty="0"/>
              <a:t>In Perl, </a:t>
            </a:r>
            <a:r>
              <a:rPr lang="en-US" altLang="en-US" sz="2800" dirty="0" err="1"/>
              <a:t>Rexx</a:t>
            </a:r>
            <a:r>
              <a:rPr lang="en-US" altLang="en-US" sz="2800" dirty="0"/>
              <a:t>, or </a:t>
            </a:r>
            <a:r>
              <a:rPr lang="en-US" altLang="en-US" sz="2800" dirty="0" err="1"/>
              <a:t>Tcl</a:t>
            </a:r>
            <a:r>
              <a:rPr lang="en-US" altLang="en-US" sz="2800" dirty="0"/>
              <a:t>, things are even more dynamic:</a:t>
            </a:r>
          </a:p>
          <a:p>
            <a:pPr marL="782638" lvl="1"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$a = “4”</a:t>
            </a:r>
          </a:p>
          <a:p>
            <a:pPr marL="782638" lvl="1"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print $a . 3 . “\n”</a:t>
            </a:r>
          </a:p>
          <a:p>
            <a:pPr marL="782638" lvl="1"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print $a + 3 . “\n”</a:t>
            </a:r>
          </a:p>
          <a:p>
            <a:pPr marL="782638" lvl="1">
              <a:buFont typeface="Times New Roman" panose="02020603050405020304" pitchFamily="18" charset="0"/>
              <a:buNone/>
            </a:pPr>
            <a:r>
              <a:rPr lang="en-US" altLang="en-US" sz="2800" dirty="0"/>
              <a:t>Outputs the following:</a:t>
            </a:r>
          </a:p>
          <a:p>
            <a:pPr marL="782638" lvl="1"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43</a:t>
            </a:r>
          </a:p>
          <a:p>
            <a:pPr marL="782638" lvl="1"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5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Common Characteristics of </a:t>
            </a:r>
            <a:r>
              <a:rPr lang="en-GB" sz="4000" b="1" dirty="0"/>
              <a:t>Scripting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Easy access to other programs</a:t>
            </a:r>
          </a:p>
          <a:p>
            <a:pPr marL="782638" lvl="1"/>
            <a:r>
              <a:rPr lang="en-US" altLang="en-US" sz="2800" dirty="0"/>
              <a:t>While all languages provide support for OS functionality, scripting languages generally provide amazing and much more fundamental built-in support.</a:t>
            </a:r>
          </a:p>
          <a:p>
            <a:pPr marL="782638" lvl="1"/>
            <a:r>
              <a:rPr lang="en-US" altLang="en-US" sz="2800" dirty="0"/>
              <a:t>Examples include directory and file manipulation, I/O modules, sockets, database access, password and authentication support, and network </a:t>
            </a:r>
            <a:r>
              <a:rPr lang="en-US" altLang="en-US" sz="2800" dirty="0" err="1"/>
              <a:t>commmunications</a:t>
            </a:r>
            <a:r>
              <a:rPr lang="en-US" altLang="en-US" sz="28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Common Characteristics of </a:t>
            </a:r>
            <a:r>
              <a:rPr lang="en-GB" sz="4000" b="1" dirty="0"/>
              <a:t>Scripting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Sophisticated pattern matching and string manipulation</a:t>
            </a:r>
          </a:p>
          <a:p>
            <a:pPr marL="782638" lvl="1"/>
            <a:r>
              <a:rPr lang="en-US" altLang="en-US" sz="2800" dirty="0"/>
              <a:t>Perl is perhaps the master of this, but it traces back to the text processing </a:t>
            </a:r>
            <a:r>
              <a:rPr lang="en-US" altLang="en-US" sz="2800" dirty="0" err="1"/>
              <a:t>sed</a:t>
            </a:r>
            <a:r>
              <a:rPr lang="en-US" altLang="en-US" sz="2800" dirty="0"/>
              <a:t>/</a:t>
            </a:r>
            <a:r>
              <a:rPr lang="en-US" altLang="en-US" sz="2800" dirty="0" err="1"/>
              <a:t>awk</a:t>
            </a:r>
            <a:r>
              <a:rPr lang="en-US" altLang="en-US" sz="2800" dirty="0"/>
              <a:t> ancestry.  </a:t>
            </a:r>
          </a:p>
          <a:p>
            <a:pPr marL="782638" lvl="1"/>
            <a:r>
              <a:rPr lang="en-US" altLang="en-US" sz="2800" dirty="0"/>
              <a:t>These are generally based on extended regular expression (which we already saw a bit of when using </a:t>
            </a:r>
            <a:r>
              <a:rPr lang="en-US" altLang="en-US" sz="2800" dirty="0" err="1"/>
              <a:t>lex</a:t>
            </a:r>
            <a:r>
              <a:rPr lang="en-US" altLang="en-US" sz="2800" dirty="0"/>
              <a:t> at the beginning).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of computer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600" b="1" dirty="0"/>
              <a:t>Programming</a:t>
            </a:r>
            <a:endParaRPr lang="en-US" sz="6600" b="1" dirty="0"/>
          </a:p>
          <a:p>
            <a:r>
              <a:rPr lang="en-GB" sz="6600" b="1" dirty="0"/>
              <a:t>Scripting</a:t>
            </a:r>
            <a:endParaRPr lang="en-US" sz="6600" b="1" dirty="0"/>
          </a:p>
          <a:p>
            <a:r>
              <a:rPr lang="en-GB" sz="6600" b="1" dirty="0"/>
              <a:t>Mark-up</a:t>
            </a:r>
            <a:endParaRPr lang="en-US" sz="6600" b="1" dirty="0"/>
          </a:p>
          <a:p>
            <a:r>
              <a:rPr lang="en-GB" sz="6600" b="1" dirty="0"/>
              <a:t>Specification</a:t>
            </a:r>
            <a:endParaRPr lang="en-US" sz="6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Common Characteristics of </a:t>
            </a:r>
            <a:r>
              <a:rPr lang="en-GB" sz="4000" b="1" dirty="0"/>
              <a:t>Scripting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High level data types</a:t>
            </a:r>
          </a:p>
          <a:p>
            <a:pPr marL="782638" lvl="1"/>
            <a:r>
              <a:rPr lang="en-US" altLang="en-US" sz="2800" dirty="0"/>
              <a:t>In general, scripting languages provide support for sets, dictionaries, lists and tuples (at a minimum).</a:t>
            </a:r>
          </a:p>
          <a:p>
            <a:pPr marL="782638" lvl="1"/>
            <a:r>
              <a:rPr lang="en-US" altLang="en-US" sz="2800" dirty="0"/>
              <a:t>While languages like C++ and Java have these, they usually need to be imported separately.</a:t>
            </a:r>
          </a:p>
          <a:p>
            <a:pPr marL="782638" lvl="1"/>
            <a:r>
              <a:rPr lang="en-US" altLang="en-US" sz="2800" dirty="0"/>
              <a:t>Behind the scenes, optimizations like arrays indexed using hash tables are quite common.</a:t>
            </a:r>
          </a:p>
          <a:p>
            <a:pPr marL="782638" lvl="1"/>
            <a:r>
              <a:rPr lang="en-US" altLang="en-US" sz="2800" dirty="0"/>
              <a:t>Garbage collection is always automatic, so user never has to deal with heap/stack issues.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56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Common Characteristics of </a:t>
            </a:r>
            <a:r>
              <a:rPr lang="en-GB" sz="4000" b="1" dirty="0"/>
              <a:t>Scripting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High level data types</a:t>
            </a:r>
          </a:p>
          <a:p>
            <a:pPr marL="782638" lvl="1"/>
            <a:r>
              <a:rPr lang="en-US" altLang="en-US" sz="2800" dirty="0"/>
              <a:t>In general, scripting languages provide support for sets, dictionaries, lists and tuples (at a minimum).</a:t>
            </a:r>
          </a:p>
          <a:p>
            <a:pPr marL="782638" lvl="1"/>
            <a:r>
              <a:rPr lang="en-US" altLang="en-US" sz="2800" dirty="0"/>
              <a:t>While languages like C++ and Java have these, they usually need to be imported separately.</a:t>
            </a:r>
          </a:p>
          <a:p>
            <a:pPr marL="782638" lvl="1"/>
            <a:r>
              <a:rPr lang="en-US" altLang="en-US" sz="2800" dirty="0"/>
              <a:t>Behind the scenes, optimizations like arrays indexed using hash tables are quite common.</a:t>
            </a:r>
          </a:p>
          <a:p>
            <a:pPr marL="782638" lvl="1"/>
            <a:r>
              <a:rPr lang="en-US" altLang="en-US" sz="2800" dirty="0"/>
              <a:t>Garbage collection is always automatic, so user never has to deal with heap/stack issues.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5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Mark-up</a:t>
            </a:r>
            <a:r>
              <a:rPr lang="en-US" b="1" dirty="0"/>
              <a:t>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tags</a:t>
            </a:r>
          </a:p>
          <a:p>
            <a:r>
              <a:rPr lang="en-US" dirty="0"/>
              <a:t>documents can be viewed as plain text</a:t>
            </a:r>
          </a:p>
          <a:p>
            <a:r>
              <a:rPr lang="en-US" dirty="0"/>
              <a:t>browser parses the document, looking for markup tags</a:t>
            </a:r>
          </a:p>
          <a:p>
            <a:r>
              <a:rPr lang="en-US" dirty="0"/>
              <a:t>Example: html, </a:t>
            </a:r>
            <a:r>
              <a:rPr lang="en-US" dirty="0" err="1"/>
              <a:t>htm</a:t>
            </a:r>
            <a:r>
              <a:rPr lang="en-US" dirty="0"/>
              <a:t>, xml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13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GB" b="1" dirty="0"/>
              <a:t>Mark-up</a:t>
            </a:r>
            <a:r>
              <a:rPr lang="en-US" b="1" dirty="0"/>
              <a:t>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Intermix the text of a document with markup instructions in the same data stream or file. </a:t>
            </a:r>
          </a:p>
          <a:p>
            <a:r>
              <a:rPr lang="en-US" dirty="0"/>
              <a:t>​&lt;html&gt;</a:t>
            </a:r>
          </a:p>
          <a:p>
            <a:r>
              <a:rPr lang="en-US" dirty="0"/>
              <a:t>&lt;!-- </a:t>
            </a:r>
            <a:r>
              <a:rPr lang="en-US" i="1" dirty="0"/>
              <a:t>Our first Web page</a:t>
            </a:r>
            <a:r>
              <a:rPr lang="en-US" dirty="0"/>
              <a:t> --&gt;</a:t>
            </a:r>
          </a:p>
          <a:p>
            <a:r>
              <a:rPr lang="en-US" dirty="0"/>
              <a:t>​&lt;head&gt;</a:t>
            </a:r>
          </a:p>
          <a:p>
            <a:r>
              <a:rPr lang="en-US" dirty="0"/>
              <a:t>&lt;title&gt; Markup Languages – Welcome 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​&lt;body&gt;</a:t>
            </a:r>
          </a:p>
          <a:p>
            <a:r>
              <a:rPr lang="en-US" dirty="0"/>
              <a:t>​&lt;p&gt; Welcome to Our Web Site! &lt;/p&gt;</a:t>
            </a:r>
          </a:p>
          <a:p>
            <a:r>
              <a:rPr lang="en-US" dirty="0"/>
              <a:t>​&lt;/body&gt;</a:t>
            </a:r>
          </a:p>
          <a:p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GB" b="1" dirty="0"/>
              <a:t>Mark-up</a:t>
            </a:r>
            <a:r>
              <a:rPr lang="en-US" b="1" dirty="0"/>
              <a:t>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Intermix the text of a document with markup instructions in the same data stream or file. </a:t>
            </a:r>
          </a:p>
          <a:p>
            <a:r>
              <a:rPr lang="en-US" dirty="0"/>
              <a:t>​&lt;html&gt;</a:t>
            </a:r>
          </a:p>
          <a:p>
            <a:r>
              <a:rPr lang="en-US" dirty="0"/>
              <a:t>&lt;!-- </a:t>
            </a:r>
            <a:r>
              <a:rPr lang="en-US" i="1" dirty="0"/>
              <a:t>Our first Web page</a:t>
            </a:r>
            <a:r>
              <a:rPr lang="en-US" dirty="0"/>
              <a:t> --&gt;</a:t>
            </a:r>
          </a:p>
          <a:p>
            <a:r>
              <a:rPr lang="en-US" dirty="0"/>
              <a:t>​&lt;head&gt;</a:t>
            </a:r>
          </a:p>
          <a:p>
            <a:r>
              <a:rPr lang="en-US" dirty="0"/>
              <a:t>&lt;title&gt; Markup Languages – Welcome 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​&lt;body&gt;</a:t>
            </a:r>
          </a:p>
          <a:p>
            <a:r>
              <a:rPr lang="en-US" dirty="0"/>
              <a:t>​&lt;p&gt; Welcome to Our Web Site! &lt;/p&gt;</a:t>
            </a:r>
          </a:p>
          <a:p>
            <a:r>
              <a:rPr lang="en-US" dirty="0"/>
              <a:t>​&lt;/body&gt;</a:t>
            </a:r>
          </a:p>
          <a:p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1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GB" b="1" dirty="0"/>
              <a:t>Mark-up</a:t>
            </a:r>
            <a:r>
              <a:rPr lang="en-US" b="1" dirty="0"/>
              <a:t>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Presentational markup</a:t>
            </a:r>
            <a:endParaRPr lang="en-US" sz="800" dirty="0"/>
          </a:p>
          <a:p>
            <a:pPr lvl="1"/>
            <a:r>
              <a:rPr lang="en-US" dirty="0"/>
              <a:t>The kind of markup used by traditional word-processing systems: binary codes embedded in document text that produce the WYSIWYG effect.</a:t>
            </a:r>
            <a:endParaRPr lang="en-US" sz="800" dirty="0"/>
          </a:p>
          <a:p>
            <a:r>
              <a:rPr lang="en-US" dirty="0"/>
              <a:t>Procedural markup</a:t>
            </a:r>
            <a:endParaRPr lang="en-US" sz="800" dirty="0"/>
          </a:p>
          <a:p>
            <a:pPr lvl="1"/>
            <a:r>
              <a:rPr lang="en-US" dirty="0"/>
              <a:t>Markup is embedded in text and provides instructions for programs that are to process the text. Well-known examples include </a:t>
            </a:r>
            <a:r>
              <a:rPr lang="en-US" dirty="0" err="1"/>
              <a:t>troff</a:t>
            </a:r>
            <a:r>
              <a:rPr lang="en-US" dirty="0"/>
              <a:t>, </a:t>
            </a:r>
            <a:r>
              <a:rPr lang="en-US" dirty="0" err="1"/>
              <a:t>LaTeX</a:t>
            </a:r>
            <a:r>
              <a:rPr lang="en-US" dirty="0"/>
              <a:t>, and PostScript. </a:t>
            </a:r>
            <a:endParaRPr lang="en-US" sz="800" dirty="0"/>
          </a:p>
          <a:p>
            <a:r>
              <a:rPr lang="en-US" dirty="0"/>
              <a:t>Descriptive markup</a:t>
            </a:r>
            <a:endParaRPr lang="en-US" sz="800" dirty="0"/>
          </a:p>
          <a:p>
            <a:pPr lvl="1"/>
            <a:r>
              <a:rPr lang="en-US" dirty="0"/>
              <a:t>Markup is used to label parts of the document rather than to provide specific instructions as to how they should be processed. </a:t>
            </a:r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67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 markup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err="1"/>
              <a:t>HyperText</a:t>
            </a:r>
            <a:r>
              <a:rPr lang="en-US" sz="2300" dirty="0"/>
              <a:t> Markup Language (HTML) – the original markup language that was defined as a part of implementing World Wide Web.</a:t>
            </a:r>
          </a:p>
          <a:p>
            <a:r>
              <a:rPr lang="en-US" sz="2300" dirty="0"/>
              <a:t>Extensible </a:t>
            </a:r>
            <a:r>
              <a:rPr lang="en-US" sz="2300" dirty="0" err="1"/>
              <a:t>HyperText</a:t>
            </a:r>
            <a:r>
              <a:rPr lang="en-US" sz="2300" dirty="0"/>
              <a:t> Markup Language (XHTML): HTML reformulated in XML syntax.</a:t>
            </a:r>
          </a:p>
          <a:p>
            <a:r>
              <a:rPr lang="en-US" sz="2300" dirty="0"/>
              <a:t>    XHTML Basic – a subset of XHTML for simple (typically mobile, handheld) devices. It is meant to replace WML, and C-HTML.</a:t>
            </a:r>
          </a:p>
          <a:p>
            <a:r>
              <a:rPr lang="en-US" sz="2300" dirty="0"/>
              <a:t>    XHTML Mobile Profile (XHTML MP) – a standard designed for mobile phones and other resource-constrained devices. </a:t>
            </a:r>
          </a:p>
          <a:p>
            <a:r>
              <a:rPr lang="en-US" sz="2300" dirty="0"/>
              <a:t>Mathematical Markup Language (MathML)</a:t>
            </a:r>
          </a:p>
          <a:p>
            <a:r>
              <a:rPr lang="en-US" sz="2300" dirty="0"/>
              <a:t>Scalable Vector Graphics (SVG)</a:t>
            </a:r>
          </a:p>
          <a:p>
            <a:r>
              <a:rPr lang="en-US" sz="2300" dirty="0" err="1"/>
              <a:t>TeX</a:t>
            </a:r>
            <a:r>
              <a:rPr lang="en-US" sz="2300" dirty="0"/>
              <a:t>, </a:t>
            </a:r>
            <a:r>
              <a:rPr lang="en-US" sz="2300" dirty="0" err="1"/>
              <a:t>LaTeX</a:t>
            </a:r>
            <a:r>
              <a:rPr lang="en-US" sz="2300" dirty="0"/>
              <a:t> – a format for describing complex type and page layout often used for mathematics, technical, and academic publications.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30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Specification </a:t>
            </a:r>
            <a:r>
              <a:rPr lang="en-GB" b="1"/>
              <a:t>of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definition that the language users and the implementers can use to determine whether the behavior of a program is correct, given its source code.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Programming </a:t>
            </a:r>
            <a:r>
              <a:rPr lang="en-US" b="1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Execute independently from any other application. </a:t>
            </a:r>
          </a:p>
          <a:p>
            <a:r>
              <a:rPr lang="en-GB" sz="3600" dirty="0"/>
              <a:t>Code has to be compiled before it is run. </a:t>
            </a:r>
          </a:p>
          <a:p>
            <a:r>
              <a:rPr lang="en-GB" sz="3600" dirty="0"/>
              <a:t>Compiled code run many times.</a:t>
            </a:r>
          </a:p>
          <a:p>
            <a:r>
              <a:rPr lang="en-GB" sz="3600" dirty="0"/>
              <a:t>Example:</a:t>
            </a:r>
          </a:p>
          <a:p>
            <a:pPr lvl="2"/>
            <a:r>
              <a:rPr lang="en-GB" sz="2800" dirty="0"/>
              <a:t>Java, Perl, C, FORTRAN.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Programming </a:t>
            </a:r>
            <a:r>
              <a:rPr lang="en-US" b="1" dirty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800" dirty="0"/>
              <a:t>The three major families of languages</a:t>
            </a:r>
          </a:p>
          <a:p>
            <a:pPr lvl="1"/>
            <a:r>
              <a:rPr lang="en-US" altLang="en-US" sz="4400" dirty="0"/>
              <a:t>Machine languages</a:t>
            </a:r>
          </a:p>
          <a:p>
            <a:pPr lvl="1"/>
            <a:r>
              <a:rPr lang="en-US" altLang="en-US" sz="4400" dirty="0"/>
              <a:t>Assembly languages</a:t>
            </a:r>
          </a:p>
          <a:p>
            <a:pPr lvl="1"/>
            <a:r>
              <a:rPr lang="en-US" altLang="en-US" sz="4400" dirty="0"/>
              <a:t>High-Level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Comprised of 1s and 0s</a:t>
            </a:r>
          </a:p>
          <a:p>
            <a:r>
              <a:rPr lang="en-US" altLang="en-US" dirty="0"/>
              <a:t>The “native” language of a computer</a:t>
            </a:r>
          </a:p>
          <a:p>
            <a:r>
              <a:rPr lang="en-US" altLang="en-US" dirty="0"/>
              <a:t>Difficult to program – one misplaced 1 or 0 will cause the program to fail.</a:t>
            </a:r>
          </a:p>
          <a:p>
            <a:r>
              <a:rPr lang="en-US" altLang="en-US" dirty="0"/>
              <a:t>Example of code:</a:t>
            </a:r>
            <a:br>
              <a:rPr lang="en-US" altLang="en-US" dirty="0"/>
            </a:b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1110100010101     111010101110         </a:t>
            </a:r>
            <a:b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10111010110100    10100011110111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Assembly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Assembly languages are a step towards easier programming.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Assembly languages are comprised of a set of elemental commands which are tied to a specific processor.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Assembly language code needs to be translated to machine language before the computer processes it.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ADD  1001010, 1011010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High-Level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High-level languages represent a giant leap towards easier programming.</a:t>
            </a:r>
          </a:p>
          <a:p>
            <a:r>
              <a:rPr lang="en-US" altLang="en-US" dirty="0"/>
              <a:t>The syntax of HL languages is similar to English. </a:t>
            </a:r>
          </a:p>
          <a:p>
            <a:r>
              <a:rPr lang="en-US" altLang="en-US" dirty="0"/>
              <a:t>Historically, we divide HL languages into many groups</a:t>
            </a:r>
          </a:p>
          <a:p>
            <a:pPr lvl="1"/>
            <a:r>
              <a:rPr lang="en-US" altLang="en-US" dirty="0"/>
              <a:t>Procedural languages</a:t>
            </a:r>
          </a:p>
          <a:p>
            <a:pPr lvl="1"/>
            <a:r>
              <a:rPr lang="en-US" altLang="en-US" dirty="0"/>
              <a:t>Object-Oriented languages (OOP)</a:t>
            </a:r>
          </a:p>
          <a:p>
            <a:pPr lvl="1"/>
            <a:r>
              <a:rPr lang="en-US" altLang="en-US"/>
              <a:t>…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Generations of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First Generation</a:t>
            </a:r>
          </a:p>
          <a:p>
            <a:pPr lvl="1"/>
            <a:r>
              <a:rPr lang="en-US" altLang="en-US" dirty="0"/>
              <a:t>Machine language</a:t>
            </a:r>
          </a:p>
          <a:p>
            <a:r>
              <a:rPr lang="en-US" altLang="en-US" dirty="0"/>
              <a:t>Second Generation</a:t>
            </a:r>
          </a:p>
          <a:p>
            <a:pPr lvl="1"/>
            <a:r>
              <a:rPr lang="en-US" altLang="en-US" dirty="0"/>
              <a:t>Assembly language</a:t>
            </a:r>
          </a:p>
          <a:p>
            <a:r>
              <a:rPr lang="en-US" altLang="en-US" dirty="0"/>
              <a:t>Third Generation</a:t>
            </a:r>
          </a:p>
          <a:p>
            <a:pPr lvl="1"/>
            <a:r>
              <a:rPr lang="en-US" altLang="en-US" dirty="0"/>
              <a:t>“High-level” languages such as Pascal, C, COBOL, Fortran</a:t>
            </a:r>
          </a:p>
          <a:p>
            <a:r>
              <a:rPr lang="en-US" altLang="en-US" dirty="0"/>
              <a:t>Fourth Generation</a:t>
            </a:r>
          </a:p>
          <a:p>
            <a:pPr lvl="1"/>
            <a:r>
              <a:rPr lang="en-US" altLang="en-US" dirty="0"/>
              <a:t>Scripting languages, </a:t>
            </a:r>
            <a:r>
              <a:rPr lang="en-US" altLang="en-US" dirty="0" err="1"/>
              <a:t>Applescript</a:t>
            </a:r>
            <a:r>
              <a:rPr lang="en-US" altLang="en-US" dirty="0"/>
              <a:t>, VBScript </a:t>
            </a:r>
          </a:p>
          <a:p>
            <a:pPr lvl="1"/>
            <a:r>
              <a:rPr lang="en-US" altLang="en-US" dirty="0" err="1"/>
              <a:t>sql</a:t>
            </a:r>
            <a:endParaRPr lang="en-US" altLang="en-US" dirty="0"/>
          </a:p>
          <a:p>
            <a:r>
              <a:rPr lang="en-US" altLang="en-US" dirty="0"/>
              <a:t>Fifth Generation?</a:t>
            </a:r>
          </a:p>
          <a:p>
            <a:pPr lvl="1"/>
            <a:r>
              <a:rPr lang="en-US" altLang="en-US" dirty="0"/>
              <a:t>Natural language? Automatic code generation? Object-oriented languages?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6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Compilation and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A program written in a high level language can run in two ways</a:t>
            </a:r>
          </a:p>
          <a:p>
            <a:pPr lvl="1"/>
            <a:r>
              <a:rPr lang="en-US" altLang="en-US" sz="3200" dirty="0"/>
              <a:t>Compiled into a program in the native machine language and then run on the target machine</a:t>
            </a:r>
          </a:p>
          <a:p>
            <a:pPr lvl="1"/>
            <a:r>
              <a:rPr lang="en-US" altLang="en-US" sz="3200" dirty="0"/>
              <a:t>Directly interpreted and the execution is simulated within an interpreter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1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1506</Words>
  <Application>Microsoft Office PowerPoint</Application>
  <PresentationFormat>Widescreen</PresentationFormat>
  <Paragraphs>197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Office Theme</vt:lpstr>
      <vt:lpstr>Flavors of computer languages</vt:lpstr>
      <vt:lpstr>Flavors of computer languages</vt:lpstr>
      <vt:lpstr>Programming languages</vt:lpstr>
      <vt:lpstr>Programming languages</vt:lpstr>
      <vt:lpstr>Machine Languages</vt:lpstr>
      <vt:lpstr>Assembly Languages</vt:lpstr>
      <vt:lpstr>High-Level Languages</vt:lpstr>
      <vt:lpstr>Generations of Programming Languages</vt:lpstr>
      <vt:lpstr>Compilation and interpretation</vt:lpstr>
      <vt:lpstr>Compilers</vt:lpstr>
      <vt:lpstr>Interpreter</vt:lpstr>
      <vt:lpstr>Compilers vs. Interpreter</vt:lpstr>
      <vt:lpstr>Scripting languages</vt:lpstr>
      <vt:lpstr>Common Characteristics of Scripting languages</vt:lpstr>
      <vt:lpstr>Common Characteristics of Scripting languages</vt:lpstr>
      <vt:lpstr>Common Characteristics of Scripting languages</vt:lpstr>
      <vt:lpstr>Common Characteristics of Scripting languages</vt:lpstr>
      <vt:lpstr>Common Characteristics of Scripting languages</vt:lpstr>
      <vt:lpstr>Common Characteristics of Scripting languages</vt:lpstr>
      <vt:lpstr>Common Characteristics of Scripting languages</vt:lpstr>
      <vt:lpstr>Common Characteristics of Scripting languages</vt:lpstr>
      <vt:lpstr>Mark-up languages</vt:lpstr>
      <vt:lpstr>Features of Mark-up languages</vt:lpstr>
      <vt:lpstr>Features of Mark-up languages</vt:lpstr>
      <vt:lpstr>Types of Mark-up languages</vt:lpstr>
      <vt:lpstr>Well-know markup languages</vt:lpstr>
      <vt:lpstr>Specification of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Flavors of computer languages</dc:title>
  <dc:creator>User</dc:creator>
  <cp:lastModifiedBy>Emmanuel HARELIMANA</cp:lastModifiedBy>
  <cp:revision>22</cp:revision>
  <dcterms:created xsi:type="dcterms:W3CDTF">2020-12-02T07:42:58Z</dcterms:created>
  <dcterms:modified xsi:type="dcterms:W3CDTF">2022-09-19T07:06:46Z</dcterms:modified>
</cp:coreProperties>
</file>