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DAEB0-5023-4538-A8B6-EC7E463C859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8A81E-C79E-4822-9093-C0C0D9D6F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8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8A81E-C79E-4822-9093-C0C0D9D6F5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8A81E-C79E-4822-9093-C0C0D9D6F5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8A81E-C79E-4822-9093-C0C0D9D6F5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8A81E-C79E-4822-9093-C0C0D9D6F5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9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24E3-95DF-42C3-BC52-0068F13FA5ED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5992-6DBF-49A1-9475-72A12578F2C3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2F27-6E03-4AF8-A921-BEB3C9CED55F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0256-D63A-4FFA-B53E-3674323E72C2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DD8-B0D8-4EAE-BE69-C5BDDFB020C7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B2E5-78AA-41D3-A495-D7DE02D8CF5F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72A9-8199-440F-81FB-E813689C6A41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CA77-B9AD-44E8-B230-A0BEF741CC1E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A858-854E-42AF-B99E-66BC7CA2A4D8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4C6C-9774-4528-8A44-B8CBDB8BC1FD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D511-C92B-4952-8583-2B23A2AB0D39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3C93-C0F6-4604-A372-E83338AE3B38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D350-42E3-49B5-816C-5B53582EF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5CD2-EBFD-B5E4-E68C-0066450F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4622"/>
            <a:ext cx="10515600" cy="21986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COE2266  </a:t>
            </a:r>
            <a:br>
              <a:rPr lang="en-US" sz="5400" dirty="0"/>
            </a:br>
            <a:r>
              <a:rPr lang="en-US" sz="5400" dirty="0"/>
              <a:t>PROGRAMMING LANGUAGES AND SYNTAX-DIRECTED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9DDE8-FA69-A7AF-373B-80855FFF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1823: The Difference Engine of Charles Babbage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87" y="2872581"/>
            <a:ext cx="2028825" cy="22574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1823: The Difference Engine of Charles Babbage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calculation of mathematical, celestial, and navigational tables</a:t>
            </a:r>
          </a:p>
          <a:p>
            <a:r>
              <a:rPr lang="en-GB" dirty="0"/>
              <a:t>Powered by steam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Algorithm: 780 – 850 Abu </a:t>
            </a:r>
            <a:r>
              <a:rPr lang="en-US" altLang="en-US" dirty="0" err="1"/>
              <a:t>Ja’far</a:t>
            </a:r>
            <a:r>
              <a:rPr lang="en-US" altLang="en-US" dirty="0"/>
              <a:t> Muhammad ibn Musa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   al-</a:t>
            </a:r>
            <a:r>
              <a:rPr lang="en-US" altLang="en-US" dirty="0" err="1"/>
              <a:t>Khorezmi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/>
              <a:t>calculus and binary system: 1646 – 1716 Gottfried Wilhelm Leibniz</a:t>
            </a:r>
          </a:p>
          <a:p>
            <a:pPr>
              <a:lnSpc>
                <a:spcPct val="80000"/>
              </a:lnSpc>
              <a:buNone/>
            </a:pPr>
            <a:r>
              <a:rPr lang="en-GB" dirty="0"/>
              <a:t>First Computer Programmer: subroutine looping and the conditional jump: 1842: Ada Augusta King.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solidFill>
                  <a:schemeClr val="hlink"/>
                </a:solidFill>
              </a:rPr>
              <a:t>Logic programming</a:t>
            </a:r>
            <a:r>
              <a:rPr lang="en-US" altLang="en-US" dirty="0"/>
              <a:t>: </a:t>
            </a:r>
            <a:r>
              <a:rPr lang="en-US" altLang="en-US" dirty="0" err="1"/>
              <a:t>Gottl</a:t>
            </a:r>
            <a:r>
              <a:rPr lang="en-US" altLang="en-US" dirty="0" err="1">
                <a:cs typeface="Tahoma" panose="020B0604030504040204" pitchFamily="34" charset="0"/>
              </a:rPr>
              <a:t>ö</a:t>
            </a:r>
            <a:r>
              <a:rPr lang="en-US" altLang="en-US" dirty="0" err="1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Frege</a:t>
            </a:r>
            <a:r>
              <a:rPr lang="en-US" altLang="en-US" dirty="0"/>
              <a:t> (1848-1925)</a:t>
            </a:r>
          </a:p>
          <a:p>
            <a:r>
              <a:rPr lang="en-GB" dirty="0"/>
              <a:t>1937: The Universal Machine of Alan Turing</a:t>
            </a:r>
            <a:r>
              <a:rPr lang="en-US" dirty="0"/>
              <a:t>: </a:t>
            </a:r>
            <a:r>
              <a:rPr lang="en-GB" dirty="0"/>
              <a:t>capable of executing any describable algorithm</a:t>
            </a:r>
          </a:p>
          <a:p>
            <a:r>
              <a:rPr lang="en-US" altLang="en-US" dirty="0">
                <a:solidFill>
                  <a:schemeClr val="hlink"/>
                </a:solidFill>
              </a:rPr>
              <a:t>Functional programming: </a:t>
            </a:r>
            <a:r>
              <a:rPr lang="en-US" altLang="en-US" dirty="0"/>
              <a:t>Alonzo Church (1903-1995)</a:t>
            </a:r>
          </a:p>
          <a:p>
            <a:r>
              <a:rPr lang="en-US" altLang="en-US" dirty="0"/>
              <a:t>Recursive functions &amp; automata: Stephen Kleene (1909-1994)</a:t>
            </a:r>
          </a:p>
          <a:p>
            <a:endParaRPr lang="en-US" altLang="en-US" dirty="0"/>
          </a:p>
          <a:p>
            <a:endParaRPr lang="en-US" altLang="en-US" dirty="0">
              <a:solidFill>
                <a:schemeClr val="hlink"/>
              </a:solidFill>
            </a:endParaRPr>
          </a:p>
          <a:p>
            <a:endParaRPr lang="en-US" altLang="en-US" dirty="0"/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1942: The ENIAC: first successful high-speed electronic digital computer (EDC).</a:t>
            </a:r>
          </a:p>
          <a:p>
            <a:r>
              <a:rPr lang="en-GB" dirty="0"/>
              <a:t>1945: The Von </a:t>
            </a:r>
            <a:r>
              <a:rPr lang="en-GB" dirty="0" err="1"/>
              <a:t>Neuman</a:t>
            </a:r>
            <a:r>
              <a:rPr lang="en-GB" dirty="0"/>
              <a:t> Concepts: shared-program technique</a:t>
            </a:r>
          </a:p>
          <a:p>
            <a:r>
              <a:rPr lang="en-GB" dirty="0"/>
              <a:t>1945: The "Bug" is Born</a:t>
            </a:r>
            <a:r>
              <a:rPr lang="en-US" dirty="0"/>
              <a:t>: </a:t>
            </a:r>
            <a:r>
              <a:rPr lang="en-GB" dirty="0"/>
              <a:t>bug and debugging</a:t>
            </a:r>
          </a:p>
          <a:p>
            <a:r>
              <a:rPr lang="en-GB" dirty="0"/>
              <a:t>1946: </a:t>
            </a:r>
            <a:r>
              <a:rPr lang="en-GB" dirty="0" err="1"/>
              <a:t>Plankalkul</a:t>
            </a:r>
            <a:r>
              <a:rPr lang="en-GB" dirty="0"/>
              <a:t> by Konrad </a:t>
            </a:r>
            <a:r>
              <a:rPr lang="en-GB" dirty="0" err="1"/>
              <a:t>Zuse</a:t>
            </a:r>
            <a:r>
              <a:rPr lang="en-GB" dirty="0"/>
              <a:t>: used binary arithmetic</a:t>
            </a:r>
            <a:endParaRPr lang="en-US" dirty="0"/>
          </a:p>
          <a:p>
            <a:r>
              <a:rPr lang="en-GB" dirty="0"/>
              <a:t>1949: Short Code by John </a:t>
            </a:r>
            <a:r>
              <a:rPr lang="en-GB" dirty="0" err="1"/>
              <a:t>Mauchly</a:t>
            </a:r>
            <a:r>
              <a:rPr lang="en-GB" dirty="0"/>
              <a:t>: first computer language actually used on an electronic computing device.</a:t>
            </a:r>
            <a:endParaRPr lang="en-US" dirty="0"/>
          </a:p>
          <a:p>
            <a:r>
              <a:rPr lang="en-GB" dirty="0"/>
              <a:t>1951 - 1957: FLOW-MATIC &amp; The First Compiler</a:t>
            </a:r>
            <a:endParaRPr lang="en-US" dirty="0"/>
          </a:p>
          <a:p>
            <a:r>
              <a:rPr lang="en-GB" dirty="0"/>
              <a:t>1951 Grace Hopper develops the first computer compiler which is called A-0 </a:t>
            </a:r>
            <a:r>
              <a:rPr lang="en-GB" dirty="0" err="1"/>
              <a:t>A-0</a:t>
            </a:r>
            <a:r>
              <a:rPr lang="en-GB" dirty="0"/>
              <a:t> </a:t>
            </a:r>
            <a:r>
              <a:rPr lang="en-GB" dirty="0" err="1"/>
              <a:t>alsoo</a:t>
            </a:r>
            <a:r>
              <a:rPr lang="en-GB" dirty="0"/>
              <a:t> called Math-</a:t>
            </a:r>
            <a:r>
              <a:rPr lang="en-GB" dirty="0" err="1"/>
              <a:t>Matic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1952: </a:t>
            </a:r>
            <a:r>
              <a:rPr lang="en-GB" dirty="0" err="1"/>
              <a:t>Autocode</a:t>
            </a:r>
            <a:r>
              <a:rPr lang="en-GB" dirty="0"/>
              <a:t> by </a:t>
            </a:r>
            <a:r>
              <a:rPr lang="en-GB" dirty="0" err="1"/>
              <a:t>Alick</a:t>
            </a:r>
            <a:r>
              <a:rPr lang="en-GB" dirty="0"/>
              <a:t> E. Glennie</a:t>
            </a:r>
            <a:endParaRPr lang="en-US" dirty="0"/>
          </a:p>
          <a:p>
            <a:r>
              <a:rPr lang="en-GB" dirty="0"/>
              <a:t>The programming system called AUTOCODE, was a rudimentary compiler.</a:t>
            </a:r>
            <a:endParaRPr lang="en-US" dirty="0"/>
          </a:p>
          <a:p>
            <a:r>
              <a:rPr lang="en-GB" dirty="0"/>
              <a:t>1957: The Development of (</a:t>
            </a:r>
            <a:r>
              <a:rPr lang="en-GB" dirty="0" err="1"/>
              <a:t>FORmula</a:t>
            </a:r>
            <a:r>
              <a:rPr lang="en-GB" dirty="0"/>
              <a:t> </a:t>
            </a:r>
            <a:r>
              <a:rPr lang="en-GB" dirty="0" err="1"/>
              <a:t>TRANslating</a:t>
            </a:r>
            <a:r>
              <a:rPr lang="en-GB" dirty="0"/>
              <a:t> ) FORTRAN I by IBM for scientific computing.</a:t>
            </a:r>
            <a:endParaRPr lang="en-US" dirty="0"/>
          </a:p>
          <a:p>
            <a:r>
              <a:rPr lang="en-GB" dirty="0"/>
              <a:t>1958: LISP (</a:t>
            </a:r>
            <a:r>
              <a:rPr lang="en-GB" dirty="0" err="1"/>
              <a:t>LISt</a:t>
            </a:r>
            <a:r>
              <a:rPr lang="en-GB" dirty="0"/>
              <a:t> Processing) by John McCarthy of MIT</a:t>
            </a:r>
          </a:p>
          <a:p>
            <a:r>
              <a:rPr lang="en-GB" dirty="0"/>
              <a:t>1958: ALGOL 58</a:t>
            </a:r>
            <a:endParaRPr lang="en-US" dirty="0"/>
          </a:p>
          <a:p>
            <a:r>
              <a:rPr lang="en-GB" dirty="0"/>
              <a:t>1959: COBOL (common business-oriented language) by Conference on Data Systems and Languages (CODASYL).</a:t>
            </a:r>
            <a:endParaRPr lang="en-US" dirty="0"/>
          </a:p>
          <a:p>
            <a:r>
              <a:rPr lang="en-GB" dirty="0"/>
              <a:t>1960: APL (A Programming Language) by Kenneth Iverson</a:t>
            </a:r>
            <a:endParaRPr lang="en-US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1962: SNOBOL ((</a:t>
            </a:r>
            <a:r>
              <a:rPr lang="en-GB" dirty="0" err="1"/>
              <a:t>StriNg</a:t>
            </a:r>
            <a:r>
              <a:rPr lang="en-GB" dirty="0"/>
              <a:t>-Oriented </a:t>
            </a:r>
            <a:r>
              <a:rPr lang="en-GB" dirty="0" err="1"/>
              <a:t>symBOlic</a:t>
            </a:r>
            <a:r>
              <a:rPr lang="en-GB" dirty="0"/>
              <a:t> Language)  at Bell Laboratories</a:t>
            </a:r>
          </a:p>
          <a:p>
            <a:r>
              <a:rPr lang="en-GB" dirty="0"/>
              <a:t>1963: PL/I (Programming Language 1) by IBM</a:t>
            </a:r>
            <a:endParaRPr lang="en-US" dirty="0"/>
          </a:p>
          <a:p>
            <a:r>
              <a:rPr lang="en-GB" dirty="0"/>
              <a:t>1964: BASIC (Beginners All-purpose Symbolic Instruction Code) by two graduate students at Dartmouth, John Kennedy and Thomas Kurtz</a:t>
            </a:r>
          </a:p>
          <a:p>
            <a:r>
              <a:rPr lang="en-GB" dirty="0"/>
              <a:t>1966: Logo: a functional language designed to teach programming and problem-solving principles to children.</a:t>
            </a:r>
          </a:p>
          <a:p>
            <a:r>
              <a:rPr lang="en-GB" dirty="0"/>
              <a:t>1967: BCPL (Basic Combined Programming Language) by Marin Richards: an early block-structure procedural language, fairly low-level, and used for system and small application programming.</a:t>
            </a:r>
            <a:endParaRPr lang="en-US" dirty="0"/>
          </a:p>
          <a:p>
            <a:r>
              <a:rPr lang="en-GB" dirty="0"/>
              <a:t>1970: Forth by Charles Moore: an interpreted stack-based language with a very simple syntax and elegant abstract </a:t>
            </a:r>
            <a:r>
              <a:rPr lang="en-GB" dirty="0" err="1"/>
              <a:t>exection</a:t>
            </a:r>
            <a:r>
              <a:rPr lang="en-GB" dirty="0"/>
              <a:t>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1970: </a:t>
            </a:r>
            <a:r>
              <a:rPr lang="en-GB" dirty="0" err="1"/>
              <a:t>Smalltalkby</a:t>
            </a:r>
            <a:r>
              <a:rPr lang="en-GB" dirty="0"/>
              <a:t> Alan Kay: a dynamic object-oriented language</a:t>
            </a:r>
          </a:p>
          <a:p>
            <a:r>
              <a:rPr lang="en-GB" dirty="0"/>
              <a:t>1970: Icon: A </a:t>
            </a:r>
            <a:r>
              <a:rPr lang="en-GB" dirty="0" err="1"/>
              <a:t>decendent</a:t>
            </a:r>
            <a:r>
              <a:rPr lang="en-GB" dirty="0"/>
              <a:t> of SNOBOL, Icon is a procedural language with high-level semantics for string and data aggregate processing.</a:t>
            </a:r>
            <a:endParaRPr lang="en-US" dirty="0"/>
          </a:p>
          <a:p>
            <a:r>
              <a:rPr lang="en-GB" dirty="0"/>
              <a:t>1971: Pascal by </a:t>
            </a:r>
            <a:r>
              <a:rPr lang="en-GB" dirty="0" err="1"/>
              <a:t>Niklaus</a:t>
            </a:r>
            <a:r>
              <a:rPr lang="en-GB" dirty="0"/>
              <a:t> Wirth: a simple block-structured language originally designed for computer science education.</a:t>
            </a:r>
          </a:p>
          <a:p>
            <a:r>
              <a:rPr lang="en-GB" dirty="0"/>
              <a:t>1971: B by Dennis M. Ritchie and K. L. Thompson: based in BCPL, B is suited for non-numeric computations, typified by system programming</a:t>
            </a:r>
          </a:p>
          <a:p>
            <a:r>
              <a:rPr lang="en-GB" dirty="0"/>
              <a:t>1971: </a:t>
            </a:r>
            <a:r>
              <a:rPr lang="en-GB" dirty="0" err="1"/>
              <a:t>sh</a:t>
            </a:r>
            <a:r>
              <a:rPr lang="en-GB" dirty="0"/>
              <a:t> by Steve Bourne: aka Bourne Shell, is no different from other shell scripting languages. </a:t>
            </a:r>
          </a:p>
          <a:p>
            <a:r>
              <a:rPr lang="en-GB" dirty="0"/>
              <a:t>1972: </a:t>
            </a:r>
            <a:r>
              <a:rPr lang="en-GB" dirty="0" err="1"/>
              <a:t>Prolog</a:t>
            </a:r>
            <a:r>
              <a:rPr lang="en-GB" dirty="0"/>
              <a:t> (</a:t>
            </a:r>
            <a:r>
              <a:rPr lang="en-GB" dirty="0" err="1"/>
              <a:t>PROgramming</a:t>
            </a:r>
            <a:r>
              <a:rPr lang="en-GB" dirty="0"/>
              <a:t> in </a:t>
            </a:r>
            <a:r>
              <a:rPr lang="en-GB" dirty="0" err="1"/>
              <a:t>LOGic</a:t>
            </a:r>
            <a:r>
              <a:rPr lang="en-GB" dirty="0"/>
              <a:t>) by Alain </a:t>
            </a:r>
            <a:r>
              <a:rPr lang="en-GB" dirty="0" err="1"/>
              <a:t>Colmerauer</a:t>
            </a:r>
            <a:r>
              <a:rPr lang="en-GB" dirty="0"/>
              <a:t> and Phillip </a:t>
            </a:r>
            <a:r>
              <a:rPr lang="en-GB" dirty="0" err="1"/>
              <a:t>Roussel</a:t>
            </a:r>
            <a:r>
              <a:rPr lang="en-GB" dirty="0"/>
              <a:t>: using </a:t>
            </a:r>
            <a:r>
              <a:rPr lang="en-US" dirty="0"/>
              <a:t>t</a:t>
            </a:r>
            <a:r>
              <a:rPr lang="en-GB" dirty="0"/>
              <a:t>he logic paradigm is a very powerful one for certain problem domains, but unsuitable for some others.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1972: C by Dennis M. Richie: a fairly low-level block structured language with good support for system programming.</a:t>
            </a:r>
          </a:p>
          <a:p>
            <a:r>
              <a:rPr lang="en-GB" dirty="0"/>
              <a:t>1975: Tiny BASIC by Bob Albrecht and Dennis Allison and implementation by Dick Whipple and John Arnold. </a:t>
            </a:r>
          </a:p>
          <a:p>
            <a:r>
              <a:rPr lang="en-GB" dirty="0"/>
              <a:t>1975: Scheme: at MIT, Scheme, a dialect of LISP, was created with functional and procedural language aspects. </a:t>
            </a:r>
          </a:p>
          <a:p>
            <a:r>
              <a:rPr lang="en-GB" dirty="0"/>
              <a:t>1975: The Microsoft Empire Takes Shape</a:t>
            </a:r>
            <a:endParaRPr lang="en-US" dirty="0"/>
          </a:p>
          <a:p>
            <a:r>
              <a:rPr lang="en-GB" dirty="0"/>
              <a:t>1975: RATFOR (</a:t>
            </a:r>
            <a:r>
              <a:rPr lang="en-GB" dirty="0" err="1"/>
              <a:t>RATional</a:t>
            </a:r>
            <a:r>
              <a:rPr lang="en-GB" dirty="0"/>
              <a:t> FORTRAN)</a:t>
            </a:r>
            <a:endParaRPr lang="en-US" dirty="0"/>
          </a:p>
          <a:p>
            <a:r>
              <a:rPr lang="en-GB" dirty="0"/>
              <a:t>1977: MUMPS aka M: The ANSI standard for MUMPS (Massachusetts General Hospital Utility Multi-Programming System) is released.</a:t>
            </a:r>
            <a:endParaRPr lang="en-US" dirty="0"/>
          </a:p>
          <a:p>
            <a:r>
              <a:rPr lang="en-GB" dirty="0"/>
              <a:t>1978: </a:t>
            </a:r>
            <a:r>
              <a:rPr lang="en-GB" dirty="0" err="1"/>
              <a:t>Awk</a:t>
            </a:r>
            <a:r>
              <a:rPr lang="en-GB" dirty="0"/>
              <a:t>: an interpreted string-processing language developed at Bell Labs.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9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1979: </a:t>
            </a:r>
            <a:r>
              <a:rPr lang="en-GB" dirty="0" err="1"/>
              <a:t>Rexx</a:t>
            </a:r>
            <a:r>
              <a:rPr lang="en-GB" dirty="0"/>
              <a:t>: Originally invented as a sophisticated command language for IBM mainframe environments (MVS, CMS), </a:t>
            </a:r>
            <a:r>
              <a:rPr lang="en-GB" dirty="0" err="1"/>
              <a:t>Rexx</a:t>
            </a:r>
            <a:r>
              <a:rPr lang="en-GB" dirty="0"/>
              <a:t> has gained some popularity as a programming language with expressive power and convenience.</a:t>
            </a:r>
            <a:endParaRPr lang="en-US" dirty="0"/>
          </a:p>
          <a:p>
            <a:r>
              <a:rPr lang="en-GB" dirty="0"/>
              <a:t>1980: Modula 2 conceived by </a:t>
            </a:r>
            <a:r>
              <a:rPr lang="en-GB" dirty="0" err="1"/>
              <a:t>Niklaus</a:t>
            </a:r>
            <a:r>
              <a:rPr lang="en-GB" dirty="0"/>
              <a:t> Wirth: construction and maintenance of real application software systems, unlike its predecessor Pascal. </a:t>
            </a:r>
          </a:p>
          <a:p>
            <a:r>
              <a:rPr lang="en-GB" dirty="0"/>
              <a:t>1982: The Foundation of Adobe and PostScript</a:t>
            </a:r>
            <a:endParaRPr lang="en-US" dirty="0"/>
          </a:p>
          <a:p>
            <a:r>
              <a:rPr lang="en-GB" dirty="0"/>
              <a:t>1983: Ada: Named in </a:t>
            </a:r>
            <a:r>
              <a:rPr lang="en-GB" dirty="0" err="1"/>
              <a:t>honor</a:t>
            </a:r>
            <a:r>
              <a:rPr lang="en-GB" dirty="0"/>
              <a:t> of Lady Ada Lovelace, Ada is a block-structured language with many object-oriented programming features</a:t>
            </a:r>
          </a:p>
          <a:p>
            <a:r>
              <a:rPr lang="en-GB" dirty="0"/>
              <a:t>1983: C++: The name is coined by Rick </a:t>
            </a:r>
            <a:r>
              <a:rPr lang="en-GB" dirty="0" err="1"/>
              <a:t>Mascitti</a:t>
            </a:r>
            <a:r>
              <a:rPr lang="en-GB" dirty="0"/>
              <a:t>. C++ is a fairly complicated object-oriented language derived from C.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1983: C Compilers: Microsoft and Digital Research both release the first C compilers for microcomputers.</a:t>
            </a:r>
            <a:endParaRPr lang="en-US" dirty="0"/>
          </a:p>
          <a:p>
            <a:r>
              <a:rPr lang="en-GB" dirty="0"/>
              <a:t>1986: Actor: Charles Duff releases Actor, an object-oriented language for developing Microsoft Windows applications</a:t>
            </a:r>
            <a:endParaRPr lang="en-US" dirty="0"/>
          </a:p>
          <a:p>
            <a:r>
              <a:rPr lang="en-GB" dirty="0"/>
              <a:t>1986: Eiffel: An object-oriented language intended for general application programming</a:t>
            </a:r>
          </a:p>
          <a:p>
            <a:r>
              <a:rPr lang="en-GB" dirty="0"/>
              <a:t>1987: Perl (Practical Extraction and Reporting Language): Perl interpreter was originally created for system administration and data reduction.</a:t>
            </a:r>
          </a:p>
          <a:p>
            <a:r>
              <a:rPr lang="en-GB" dirty="0"/>
              <a:t>1988: Oberon by </a:t>
            </a:r>
            <a:r>
              <a:rPr lang="en-GB" dirty="0" err="1"/>
              <a:t>Niklaus</a:t>
            </a:r>
            <a:r>
              <a:rPr lang="en-GB" dirty="0"/>
              <a:t> Wirth: designed to be compact, efficient, and highly productive.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6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1200: The Abacus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93" y="1825625"/>
            <a:ext cx="5363661" cy="35757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1990: J: conducted as an interactive session.</a:t>
            </a:r>
          </a:p>
          <a:p>
            <a:r>
              <a:rPr lang="en-GB" dirty="0"/>
              <a:t>1991 - 2001: The Arrival of the Internet Languages</a:t>
            </a:r>
            <a:endParaRPr lang="en-US" dirty="0"/>
          </a:p>
          <a:p>
            <a:r>
              <a:rPr lang="en-GB" dirty="0"/>
              <a:t>1991: Java: at Sun Microsystems, Java is a simple, portable object-oriented language.</a:t>
            </a:r>
          </a:p>
          <a:p>
            <a:r>
              <a:rPr lang="en-GB" dirty="0"/>
              <a:t>1991: Python by Guido Rossum: Originally conceived to be an extensible scripting language for the </a:t>
            </a:r>
            <a:r>
              <a:rPr lang="en-GB" dirty="0" err="1"/>
              <a:t>Ameoba</a:t>
            </a:r>
            <a:r>
              <a:rPr lang="en-GB" dirty="0"/>
              <a:t> operating system, Python would be made into a portable language of its own very early in its development.</a:t>
            </a:r>
            <a:endParaRPr lang="en-US" dirty="0"/>
          </a:p>
          <a:p>
            <a:r>
              <a:rPr lang="en-GB" dirty="0"/>
              <a:t>1991: Visual Basic: an advanced structured dialect of Basic that is intended for application development. </a:t>
            </a:r>
          </a:p>
          <a:p>
            <a:r>
              <a:rPr lang="en-GB" dirty="0"/>
              <a:t>1992: Dylan: by Apple Dylan (</a:t>
            </a:r>
            <a:r>
              <a:rPr lang="en-GB" dirty="0" err="1"/>
              <a:t>DYnamic</a:t>
            </a:r>
            <a:r>
              <a:rPr lang="en-GB" dirty="0"/>
              <a:t> </a:t>
            </a:r>
            <a:r>
              <a:rPr lang="en-GB" dirty="0" err="1"/>
              <a:t>LANguage</a:t>
            </a:r>
            <a:r>
              <a:rPr lang="en-GB" dirty="0"/>
              <a:t>) is a dynamic object-oriented language with both procedural and functional features, intended for application development and system programming. 1993: Ruby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1994: JavaScript: by Netscape Communications for adding dynamic </a:t>
            </a:r>
            <a:r>
              <a:rPr lang="en-GB" dirty="0" err="1"/>
              <a:t>behavior</a:t>
            </a:r>
            <a:r>
              <a:rPr lang="en-GB" dirty="0"/>
              <a:t> to web pages, JavaScript was originally called '</a:t>
            </a:r>
            <a:r>
              <a:rPr lang="en-GB" dirty="0" err="1"/>
              <a:t>LiveScript</a:t>
            </a:r>
            <a:r>
              <a:rPr lang="en-GB" dirty="0"/>
              <a:t>'. </a:t>
            </a:r>
          </a:p>
          <a:p>
            <a:r>
              <a:rPr lang="en-GB" dirty="0"/>
              <a:t>1995: VBScript</a:t>
            </a:r>
            <a:endParaRPr lang="en-US" dirty="0"/>
          </a:p>
          <a:p>
            <a:r>
              <a:rPr lang="en-GB" dirty="0"/>
              <a:t>Although VBScript was first developed in 1995, the first release of VBScript (v2.0) was part of Microsoft's Internet Explorer 3.0 which came out in 1997.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1200: The Abacus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set of rules the operator would use for making calculations. </a:t>
            </a:r>
          </a:p>
          <a:p>
            <a:r>
              <a:rPr lang="en-GB" dirty="0"/>
              <a:t>The beads would hold the values of the calculations the operator had performed in his or her mind.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1642: The </a:t>
            </a:r>
            <a:r>
              <a:rPr lang="en-GB" dirty="0" err="1"/>
              <a:t>Pascaline</a:t>
            </a:r>
            <a:r>
              <a:rPr lang="en-GB" dirty="0"/>
              <a:t> Automatic Calculator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10719"/>
            <a:ext cx="2895600" cy="15811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1642: The </a:t>
            </a:r>
            <a:r>
              <a:rPr lang="en-GB" dirty="0" err="1"/>
              <a:t>Pascaline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advanced for its time </a:t>
            </a:r>
          </a:p>
          <a:p>
            <a:r>
              <a:rPr lang="en-GB" dirty="0"/>
              <a:t>too complicated to operate.</a:t>
            </a:r>
          </a:p>
          <a:p>
            <a:r>
              <a:rPr lang="en-GB" dirty="0"/>
              <a:t>used a series of dials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1673 - 1694: The Leibniz Calculator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3077369"/>
            <a:ext cx="2466975" cy="18478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1673 - 1694: The Leibniz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rapid multiplications or divisions</a:t>
            </a:r>
          </a:p>
          <a:p>
            <a:r>
              <a:rPr lang="en-GB" dirty="0"/>
              <a:t>used wheels placed at right angles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1820: The </a:t>
            </a:r>
            <a:r>
              <a:rPr lang="en-GB" dirty="0" err="1"/>
              <a:t>Arithmometer</a:t>
            </a:r>
            <a:r>
              <a:rPr lang="en-GB" dirty="0"/>
              <a:t> of Charles </a:t>
            </a:r>
            <a:r>
              <a:rPr lang="en-GB" dirty="0" err="1"/>
              <a:t>Xavior</a:t>
            </a:r>
            <a:r>
              <a:rPr lang="en-GB" dirty="0"/>
              <a:t> Thomas of Colmar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3063081"/>
            <a:ext cx="2428875" cy="18764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1820: The </a:t>
            </a:r>
            <a:r>
              <a:rPr lang="en-GB" dirty="0" err="1"/>
              <a:t>Arithmometer</a:t>
            </a:r>
            <a:r>
              <a:rPr lang="en-GB" dirty="0"/>
              <a:t> of Charles </a:t>
            </a:r>
            <a:r>
              <a:rPr lang="en-GB" dirty="0" err="1"/>
              <a:t>Xavior</a:t>
            </a:r>
            <a:r>
              <a:rPr lang="en-GB" dirty="0"/>
              <a:t> Thomas of Colmar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truly successful desktop calculator</a:t>
            </a:r>
          </a:p>
          <a:p>
            <a:r>
              <a:rPr lang="en-GB" dirty="0"/>
              <a:t>Based on Pascal and Leibniz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D350-42E3-49B5-816C-5B53582EF1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0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1195</Words>
  <Application>Microsoft Office PowerPoint</Application>
  <PresentationFormat>Widescreen</PresentationFormat>
  <Paragraphs>125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Sorts</vt:lpstr>
      <vt:lpstr>Office Theme</vt:lpstr>
      <vt:lpstr>COE2266   PROGRAMMING LANGUAGES AND SYNTAX-DIRECTED TOOLS</vt:lpstr>
      <vt:lpstr>Programming Ideas</vt:lpstr>
      <vt:lpstr>1200: The Abacus</vt:lpstr>
      <vt:lpstr>1642: The Pascaline Automatic Calculator</vt:lpstr>
      <vt:lpstr>1642: The Pascaline</vt:lpstr>
      <vt:lpstr>1673 - 1694: The Leibniz Calculator</vt:lpstr>
      <vt:lpstr>1673 - 1694: The Leibniz Calculator</vt:lpstr>
      <vt:lpstr>1820: The Arithmometer of Charles Xavior Thomas of Colmar</vt:lpstr>
      <vt:lpstr>1820: The Arithmometer of Charles Xavior Thomas of Colmar</vt:lpstr>
      <vt:lpstr>1823: The Difference Engine of Charles Babbage</vt:lpstr>
      <vt:lpstr>1823: The Difference Engine of Charles Babbage</vt:lpstr>
      <vt:lpstr>Algorithm</vt:lpstr>
      <vt:lpstr>programming language</vt:lpstr>
      <vt:lpstr>programming language</vt:lpstr>
      <vt:lpstr>programming language</vt:lpstr>
      <vt:lpstr>programming language</vt:lpstr>
      <vt:lpstr>programming language</vt:lpstr>
      <vt:lpstr>programming language</vt:lpstr>
      <vt:lpstr>programming language</vt:lpstr>
      <vt:lpstr>programming language</vt:lpstr>
      <vt:lpstr>programming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Ideas</dc:title>
  <dc:creator>User</dc:creator>
  <cp:lastModifiedBy>Emmanuel HARELIMANA</cp:lastModifiedBy>
  <cp:revision>17</cp:revision>
  <dcterms:created xsi:type="dcterms:W3CDTF">2020-12-02T05:22:07Z</dcterms:created>
  <dcterms:modified xsi:type="dcterms:W3CDTF">2022-09-19T06:25:29Z</dcterms:modified>
</cp:coreProperties>
</file>