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79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6" r:id="rId22"/>
    <p:sldId id="277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B9692-6D13-46B4-AE76-525CFD71BC8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05AE1-5AC6-47DB-987F-39A713ADE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31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05AE1-5AC6-47DB-987F-39A713ADE9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98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05AE1-5AC6-47DB-987F-39A713ADE9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63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F010-D073-4785-B86F-8BE5DDE6B010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3417-4240-4143-A0CF-BC46E5406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4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3A29-6533-4A0D-8020-A449D9141A0C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3417-4240-4143-A0CF-BC46E5406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1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C4AB-0B86-4CE7-B040-8B4A29C23618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3417-4240-4143-A0CF-BC46E5406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E73B-D234-45AC-BE05-35602660AB22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3417-4240-4143-A0CF-BC46E5406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7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016B-5903-4F69-AC40-D6A22BF8D46D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3417-4240-4143-A0CF-BC46E5406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5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0EFD-7AC4-4575-BDBD-A1144ECCFD9B}" type="datetime1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3417-4240-4143-A0CF-BC46E5406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3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1295-0D77-4F43-92F8-8B273072BB9D}" type="datetime1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3417-4240-4143-A0CF-BC46E5406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5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6CE0-D7B0-4D9C-A462-9F046293982E}" type="datetime1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3417-4240-4143-A0CF-BC46E5406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0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9AE3-9EA0-4F73-9E47-B7C9F7FE07BE}" type="datetime1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3417-4240-4143-A0CF-BC46E5406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8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23AC-6D35-45D5-9083-9EE4734C135D}" type="datetime1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3417-4240-4143-A0CF-BC46E5406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0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8BB5-C639-41D1-AC3C-92548377A8AD}" type="datetime1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3417-4240-4143-A0CF-BC46E5406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2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669B5-E86B-48A1-A583-25C93F708FC4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53417-4240-4143-A0CF-BC46E5406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8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FFCD-B841-5644-1EA1-ACBC93CD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7436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b="1" dirty="0"/>
              <a:t>Programming language paradigms</a:t>
            </a:r>
            <a:endParaRPr lang="en-US" sz="60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19AC00-87E9-872D-819C-7A9A8AE6A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3417-4240-4143-A0CF-BC46E5406F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31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</a:t>
            </a:r>
            <a:r>
              <a:rPr lang="en-GB" dirty="0"/>
              <a:t>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i="1" dirty="0"/>
              <a:t>Introduction</a:t>
            </a:r>
          </a:p>
          <a:p>
            <a:pPr lvl="3"/>
            <a:r>
              <a:rPr lang="en-US" sz="2600" b="1" dirty="0"/>
              <a:t>views all subprograms as functions in the mathematical sense</a:t>
            </a:r>
          </a:p>
          <a:p>
            <a:pPr lvl="3"/>
            <a:r>
              <a:rPr lang="en-US" sz="2600" b="1" dirty="0"/>
              <a:t>take in arguments and return a single solution. </a:t>
            </a:r>
          </a:p>
          <a:p>
            <a:pPr lvl="3"/>
            <a:r>
              <a:rPr lang="en-US" sz="2600" b="1" dirty="0"/>
              <a:t>solution returned is based entirely on the input</a:t>
            </a:r>
          </a:p>
          <a:p>
            <a:pPr lvl="3"/>
            <a:r>
              <a:rPr lang="en-US" sz="2600" b="1" dirty="0"/>
              <a:t>time at which a function is called has no relevance. </a:t>
            </a:r>
          </a:p>
          <a:p>
            <a:pPr lvl="3"/>
            <a:r>
              <a:rPr lang="en-US" sz="2600" b="1" dirty="0"/>
              <a:t>computational model is one of function application and reduction. </a:t>
            </a:r>
          </a:p>
          <a:p>
            <a:pPr marL="0" indent="0">
              <a:buNone/>
            </a:pPr>
            <a:r>
              <a:rPr lang="en-US" sz="3600" b="1" dirty="0"/>
              <a:t>Example: </a:t>
            </a:r>
            <a:r>
              <a:rPr lang="en-US" sz="3600" dirty="0"/>
              <a:t>LISP, Scheme</a:t>
            </a:r>
            <a:endParaRPr lang="en-US" sz="36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3417-4240-4143-A0CF-BC46E5406F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51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</a:t>
            </a:r>
            <a:r>
              <a:rPr lang="en-GB" dirty="0"/>
              <a:t>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Languages</a:t>
            </a:r>
          </a:p>
          <a:p>
            <a:pPr lvl="2"/>
            <a:r>
              <a:rPr lang="en-US" sz="2800" b="1" dirty="0"/>
              <a:t>based on the functional paradigm. </a:t>
            </a:r>
          </a:p>
          <a:p>
            <a:pPr lvl="2"/>
            <a:r>
              <a:rPr lang="en-US" sz="2800" b="1" dirty="0"/>
              <a:t>Permit functional solutions to problems by permitting a programmer to treat functions as first-class objects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3417-4240-4143-A0CF-BC46E5406F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70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</a:t>
            </a:r>
            <a:r>
              <a:rPr lang="en-GB" dirty="0"/>
              <a:t>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dirty="0"/>
              <a:t>Advantages</a:t>
            </a:r>
          </a:p>
          <a:p>
            <a:pPr lvl="2"/>
            <a:r>
              <a:rPr lang="en-US" sz="3600" b="1" dirty="0"/>
              <a:t>high level of abstraction, especially when functions are used, suppresses many of the details of programming and thus removes the possibility of committing many classes of errors;</a:t>
            </a:r>
          </a:p>
          <a:p>
            <a:pPr lvl="2"/>
            <a:r>
              <a:rPr lang="en-US" sz="3600" b="1" dirty="0"/>
              <a:t>lack of dependence on assignment operations, allowing programs to be evaluated in many different orders.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3417-4240-4143-A0CF-BC46E5406F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39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</a:t>
            </a:r>
            <a:r>
              <a:rPr lang="en-GB" dirty="0"/>
              <a:t>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/>
              <a:t>Advantages (cont.)</a:t>
            </a:r>
          </a:p>
          <a:p>
            <a:pPr lvl="2"/>
            <a:r>
              <a:rPr lang="en-US" sz="3200" b="1" dirty="0"/>
              <a:t>This evaluation order independence makes function-oriented languages good candidates for programming massively parallel computers;</a:t>
            </a:r>
          </a:p>
          <a:p>
            <a:pPr lvl="2"/>
            <a:r>
              <a:rPr lang="en-US" sz="3200" b="1" dirty="0"/>
              <a:t>The absence of assignment operations makes the function-oriented programs much more amenable to mathematical proof and analysis than are imperative programs, because functional programs possess referential transparency.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3417-4240-4143-A0CF-BC46E5406F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76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</a:t>
            </a:r>
            <a:r>
              <a:rPr lang="en-GB" dirty="0"/>
              <a:t>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6000" b="1" dirty="0"/>
              <a:t>Disadvantages</a:t>
            </a:r>
          </a:p>
          <a:p>
            <a:pPr lvl="2"/>
            <a:r>
              <a:rPr lang="en-US" sz="4400" b="1" dirty="0"/>
              <a:t>Perhaps less efficiency</a:t>
            </a:r>
          </a:p>
          <a:p>
            <a:pPr lvl="2"/>
            <a:r>
              <a:rPr lang="en-US" sz="4400" b="1" dirty="0"/>
              <a:t>Problems involving many variables or a lot of sequential activity are sometimes easier to handle imperatively or with object-oriented programming.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3417-4240-4143-A0CF-BC46E5406F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51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Object-Oriented </a:t>
            </a:r>
            <a:r>
              <a:rPr lang="en-GB" dirty="0"/>
              <a:t>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700" b="1" i="1" dirty="0"/>
              <a:t>Introduction</a:t>
            </a:r>
          </a:p>
          <a:p>
            <a:pPr lvl="1"/>
            <a:r>
              <a:rPr lang="en-US" sz="2700" b="1" dirty="0"/>
              <a:t>real-world objects are each viewed as separate entities having their own state which is modified only by built in procedures, called methods.</a:t>
            </a:r>
          </a:p>
          <a:p>
            <a:pPr lvl="1"/>
            <a:r>
              <a:rPr lang="en-US" sz="2700" b="1" dirty="0"/>
              <a:t>Because objects operate independently, they are encapsulated into modules which contain both local environments and methods. Communication with an object is done by message passing.</a:t>
            </a:r>
          </a:p>
          <a:p>
            <a:pPr lvl="1"/>
            <a:r>
              <a:rPr lang="en-US" sz="2700" b="1" dirty="0"/>
              <a:t>Objects are organized into classes, from which they inherit methods and equivalent variables. The object-oriented paradigm provides key benefits of reusable code and code extensibility. </a:t>
            </a:r>
          </a:p>
          <a:p>
            <a:pPr lvl="1"/>
            <a:r>
              <a:rPr lang="en-US" sz="2700" b="1" dirty="0"/>
              <a:t>Example</a:t>
            </a:r>
            <a:r>
              <a:rPr lang="en-US" sz="2700" b="1"/>
              <a:t>: Java, VB.NET, C++</a:t>
            </a:r>
            <a:endParaRPr lang="en-US" sz="27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3417-4240-4143-A0CF-BC46E5406F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29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Object-Oriented </a:t>
            </a:r>
            <a:r>
              <a:rPr lang="en-GB" dirty="0"/>
              <a:t>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Features &amp; Benefits</a:t>
            </a:r>
          </a:p>
          <a:p>
            <a:pPr lvl="2"/>
            <a:r>
              <a:rPr lang="en-US" sz="2800" b="1" dirty="0"/>
              <a:t>inheritance.</a:t>
            </a:r>
          </a:p>
          <a:p>
            <a:pPr lvl="2"/>
            <a:r>
              <a:rPr lang="en-US" sz="2800" b="1" dirty="0"/>
              <a:t>relatively easy code reuse and extension without the need to change existing source code.</a:t>
            </a:r>
          </a:p>
          <a:p>
            <a:pPr lvl="2"/>
            <a:r>
              <a:rPr lang="en-US" sz="2800" b="1" dirty="0"/>
              <a:t>modularity.</a:t>
            </a:r>
          </a:p>
          <a:p>
            <a:pPr lvl="2"/>
            <a:r>
              <a:rPr lang="en-US" sz="2800" b="1" dirty="0"/>
              <a:t>state of an object is manipulated and accessed only by that object's methods. </a:t>
            </a:r>
          </a:p>
          <a:p>
            <a:pPr lvl="2"/>
            <a:r>
              <a:rPr lang="en-US" sz="2800" b="1" dirty="0"/>
              <a:t>class' interface is separate from the class' implementation </a:t>
            </a:r>
          </a:p>
          <a:p>
            <a:pPr lvl="2"/>
            <a:r>
              <a:rPr lang="en-US" sz="2800" b="1" dirty="0"/>
              <a:t>encapsulation and information hiding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3417-4240-4143-A0CF-BC46E5406F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48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Logic Programming Paradigm: Example</a:t>
            </a:r>
          </a:p>
          <a:p>
            <a:pPr lvl="1"/>
            <a:r>
              <a:rPr lang="en-US" sz="2000" b="1" dirty="0"/>
              <a:t>domains</a:t>
            </a:r>
          </a:p>
          <a:p>
            <a:pPr lvl="1"/>
            <a:r>
              <a:rPr lang="en-US" sz="2000" b="1" dirty="0"/>
              <a:t>    being = symbol </a:t>
            </a:r>
          </a:p>
          <a:p>
            <a:pPr lvl="1"/>
            <a:r>
              <a:rPr lang="en-US" sz="2000" b="1" dirty="0"/>
              <a:t>predicates</a:t>
            </a:r>
          </a:p>
          <a:p>
            <a:pPr lvl="1"/>
            <a:r>
              <a:rPr lang="en-US" sz="2000" b="1" dirty="0"/>
              <a:t>    animal(being) % all animals are beings</a:t>
            </a:r>
          </a:p>
          <a:p>
            <a:pPr lvl="1"/>
            <a:r>
              <a:rPr lang="en-US" sz="2000" b="1" dirty="0"/>
              <a:t>    dog(being) % all dogs are beings</a:t>
            </a:r>
          </a:p>
          <a:p>
            <a:pPr lvl="1"/>
            <a:r>
              <a:rPr lang="en-US" sz="2000" b="1" dirty="0"/>
              <a:t>    die(being) % all beings die </a:t>
            </a:r>
          </a:p>
          <a:p>
            <a:pPr lvl="1"/>
            <a:r>
              <a:rPr lang="en-US" sz="2000" b="1" dirty="0"/>
              <a:t>clauses</a:t>
            </a:r>
          </a:p>
          <a:p>
            <a:pPr lvl="1"/>
            <a:r>
              <a:rPr lang="en-US" sz="2000" b="1" dirty="0"/>
              <a:t>    animal(X) :- dog(X) % all dogs are animals</a:t>
            </a:r>
          </a:p>
          <a:p>
            <a:pPr lvl="1"/>
            <a:r>
              <a:rPr lang="en-US" sz="2000" b="1" dirty="0"/>
              <a:t>    dog(</a:t>
            </a:r>
            <a:r>
              <a:rPr lang="en-US" sz="2000" b="1" dirty="0" err="1"/>
              <a:t>fido</a:t>
            </a:r>
            <a:r>
              <a:rPr lang="en-US" sz="2000" b="1" dirty="0"/>
              <a:t>). % </a:t>
            </a:r>
            <a:r>
              <a:rPr lang="en-US" sz="2000" b="1" dirty="0" err="1"/>
              <a:t>fido</a:t>
            </a:r>
            <a:r>
              <a:rPr lang="en-US" sz="2000" b="1" dirty="0"/>
              <a:t> is a dog</a:t>
            </a:r>
          </a:p>
          <a:p>
            <a:pPr lvl="1"/>
            <a:r>
              <a:rPr lang="en-US" sz="2000" b="1" dirty="0"/>
              <a:t>    die(X) :- animal(X) % all animals die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3417-4240-4143-A0CF-BC46E5406F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83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dirty="0"/>
              <a:t>Functional Programing Paradigm: Example</a:t>
            </a:r>
          </a:p>
          <a:p>
            <a:pPr lvl="2"/>
            <a:r>
              <a:rPr lang="en-US" sz="3200" b="1" dirty="0"/>
              <a:t>Function for computing the average of two numbers:</a:t>
            </a:r>
          </a:p>
          <a:p>
            <a:pPr lvl="2"/>
            <a:r>
              <a:rPr lang="en-US" sz="3200" b="1" dirty="0"/>
              <a:t>(</a:t>
            </a:r>
            <a:r>
              <a:rPr lang="en-US" sz="3200" b="1" dirty="0" err="1"/>
              <a:t>defun</a:t>
            </a:r>
            <a:r>
              <a:rPr lang="en-US" sz="3200" b="1" dirty="0"/>
              <a:t> </a:t>
            </a:r>
            <a:r>
              <a:rPr lang="en-US" sz="3200" b="1" dirty="0" err="1"/>
              <a:t>avg</a:t>
            </a:r>
            <a:r>
              <a:rPr lang="en-US" sz="3200" b="1" dirty="0"/>
              <a:t>(X Y) (/ (+ X Y) 2.0))</a:t>
            </a:r>
          </a:p>
          <a:p>
            <a:pPr lvl="2"/>
            <a:r>
              <a:rPr lang="en-US" sz="3200" b="1" dirty="0"/>
              <a:t>Function is called by:</a:t>
            </a:r>
          </a:p>
          <a:p>
            <a:pPr lvl="2"/>
            <a:r>
              <a:rPr lang="en-US" sz="3200" b="1" dirty="0"/>
              <a:t>&gt; (</a:t>
            </a:r>
            <a:r>
              <a:rPr lang="en-US" sz="3200" b="1" dirty="0" err="1"/>
              <a:t>avg</a:t>
            </a:r>
            <a:r>
              <a:rPr lang="en-US" sz="3200" b="1" dirty="0"/>
              <a:t> 10.0 20.0)</a:t>
            </a:r>
          </a:p>
          <a:p>
            <a:pPr lvl="2"/>
            <a:r>
              <a:rPr lang="en-US" sz="3200" b="1" dirty="0"/>
              <a:t>Function returns:</a:t>
            </a:r>
          </a:p>
          <a:p>
            <a:pPr lvl="2"/>
            <a:r>
              <a:rPr lang="en-US" sz="3200" b="1" dirty="0"/>
              <a:t>15.0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3417-4240-4143-A0CF-BC46E5406F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/>
              <a:t>OOP Programming Paradigm Sample</a:t>
            </a:r>
          </a:p>
          <a:p>
            <a:pPr marL="457200" lvl="1" indent="0">
              <a:buNone/>
            </a:pPr>
            <a:r>
              <a:rPr lang="en-US" sz="3600" b="1" dirty="0"/>
              <a:t>Class:</a:t>
            </a:r>
          </a:p>
          <a:p>
            <a:pPr lvl="2"/>
            <a:r>
              <a:rPr lang="en-US" b="1" dirty="0"/>
              <a:t>    class data</a:t>
            </a:r>
          </a:p>
          <a:p>
            <a:pPr lvl="2"/>
            <a:r>
              <a:rPr lang="en-US" b="1" dirty="0"/>
              <a:t>    {</a:t>
            </a:r>
          </a:p>
          <a:p>
            <a:pPr lvl="2"/>
            <a:r>
              <a:rPr lang="en-US" b="1" dirty="0"/>
              <a:t>    public:</a:t>
            </a:r>
          </a:p>
          <a:p>
            <a:pPr lvl="2"/>
            <a:r>
              <a:rPr lang="en-US" b="1" dirty="0"/>
              <a:t>    Date(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mn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dy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yr</a:t>
            </a:r>
            <a:r>
              <a:rPr lang="en-US" b="1" dirty="0"/>
              <a:t>); //Constructor</a:t>
            </a:r>
          </a:p>
          <a:p>
            <a:pPr lvl="2"/>
            <a:r>
              <a:rPr lang="en-US" b="1" dirty="0"/>
              <a:t>    void display(); //Function to print data</a:t>
            </a:r>
          </a:p>
          <a:p>
            <a:pPr lvl="2"/>
            <a:r>
              <a:rPr lang="en-US" b="1" dirty="0"/>
              <a:t>    ~Date(); //Destructor</a:t>
            </a:r>
          </a:p>
          <a:p>
            <a:pPr lvl="2"/>
            <a:r>
              <a:rPr lang="en-US" b="1" dirty="0"/>
              <a:t>    Private:</a:t>
            </a:r>
          </a:p>
          <a:p>
            <a:pPr lvl="2"/>
            <a:r>
              <a:rPr lang="en-US" b="1" dirty="0"/>
              <a:t>    </a:t>
            </a:r>
            <a:r>
              <a:rPr lang="en-US" b="1" dirty="0" err="1"/>
              <a:t>int</a:t>
            </a:r>
            <a:r>
              <a:rPr lang="en-US" b="1" dirty="0"/>
              <a:t> month, day, year; //Private data members</a:t>
            </a:r>
          </a:p>
          <a:p>
            <a:pPr lvl="2"/>
            <a:r>
              <a:rPr lang="en-US" b="1" dirty="0"/>
              <a:t>    };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3417-4240-4143-A0CF-BC46E5406F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8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language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various systems of ideas that have been used to guide the design of programming languages.</a:t>
            </a:r>
          </a:p>
          <a:p>
            <a:r>
              <a:rPr lang="en-GB" sz="3600" dirty="0"/>
              <a:t> realised to a greater or lesser extent in various computer languages</a:t>
            </a:r>
          </a:p>
          <a:p>
            <a:r>
              <a:rPr lang="en-GB" sz="3600" dirty="0"/>
              <a:t>Examples:</a:t>
            </a:r>
          </a:p>
          <a:p>
            <a:pPr lvl="2"/>
            <a:r>
              <a:rPr lang="en-US" sz="2800" dirty="0"/>
              <a:t>Imperative, Logical, Functional, Object-Oriented.</a:t>
            </a:r>
            <a:endParaRPr lang="en-GB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3417-4240-4143-A0CF-BC46E5406F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70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b="1" dirty="0"/>
              <a:t>OOP Programming Paradigm Sample</a:t>
            </a:r>
          </a:p>
          <a:p>
            <a:pPr marL="457200" lvl="1" indent="0">
              <a:buNone/>
            </a:pPr>
            <a:r>
              <a:rPr lang="en-US" sz="4400" b="1" dirty="0"/>
              <a:t>Inheritance:</a:t>
            </a:r>
          </a:p>
          <a:p>
            <a:pPr lvl="4"/>
            <a:r>
              <a:rPr lang="en-US" sz="2000" b="1" dirty="0"/>
              <a:t>    class Employee</a:t>
            </a:r>
          </a:p>
          <a:p>
            <a:pPr lvl="4"/>
            <a:r>
              <a:rPr lang="en-US" sz="2000" b="1" dirty="0"/>
              <a:t>    {</a:t>
            </a:r>
          </a:p>
          <a:p>
            <a:pPr lvl="4"/>
            <a:r>
              <a:rPr lang="en-US" sz="2000" b="1" dirty="0"/>
              <a:t>    public:</a:t>
            </a:r>
          </a:p>
          <a:p>
            <a:pPr lvl="4"/>
            <a:r>
              <a:rPr lang="en-US" sz="2000" b="1" dirty="0"/>
              <a:t>    Employee();</a:t>
            </a:r>
          </a:p>
          <a:p>
            <a:pPr lvl="4"/>
            <a:r>
              <a:rPr lang="en-US" sz="2000" b="1" dirty="0"/>
              <a:t>    </a:t>
            </a:r>
            <a:r>
              <a:rPr lang="en-US" sz="2000" b="1" dirty="0" err="1"/>
              <a:t>const</a:t>
            </a:r>
            <a:r>
              <a:rPr lang="en-US" sz="2000" b="1" dirty="0"/>
              <a:t> char *</a:t>
            </a:r>
            <a:r>
              <a:rPr lang="en-US" sz="2000" b="1" dirty="0" err="1"/>
              <a:t>getName</a:t>
            </a:r>
            <a:r>
              <a:rPr lang="en-US" sz="2000" b="1" dirty="0"/>
              <a:t>() </a:t>
            </a:r>
            <a:r>
              <a:rPr lang="en-US" sz="2000" b="1" dirty="0" err="1"/>
              <a:t>const</a:t>
            </a:r>
            <a:r>
              <a:rPr lang="en-US" sz="2000" b="1" dirty="0"/>
              <a:t>;</a:t>
            </a:r>
          </a:p>
          <a:p>
            <a:pPr lvl="4"/>
            <a:r>
              <a:rPr lang="en-US" sz="2000" b="1" dirty="0"/>
              <a:t>    private:</a:t>
            </a:r>
          </a:p>
          <a:p>
            <a:pPr lvl="4"/>
            <a:r>
              <a:rPr lang="en-US" sz="2000" b="1" dirty="0"/>
              <a:t>    char name[30];</a:t>
            </a:r>
          </a:p>
          <a:p>
            <a:pPr lvl="4"/>
            <a:r>
              <a:rPr lang="en-US" sz="2000" b="1" dirty="0"/>
              <a:t>    };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3417-4240-4143-A0CF-BC46E5406F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09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dirty="0"/>
              <a:t>OOP Programming Paradigm Sample</a:t>
            </a:r>
          </a:p>
          <a:p>
            <a:pPr marL="457200" lvl="1" indent="0">
              <a:buNone/>
            </a:pPr>
            <a:r>
              <a:rPr lang="en-US" b="1" dirty="0"/>
              <a:t>Inheritance:</a:t>
            </a:r>
            <a:endParaRPr lang="en-US" sz="4000" b="1" dirty="0"/>
          </a:p>
          <a:p>
            <a:pPr lvl="3"/>
            <a:r>
              <a:rPr lang="en-US" b="1" dirty="0"/>
              <a:t>class </a:t>
            </a:r>
            <a:r>
              <a:rPr lang="en-US" b="1" dirty="0" err="1"/>
              <a:t>WageEmployee</a:t>
            </a:r>
            <a:r>
              <a:rPr lang="en-US" b="1" dirty="0"/>
              <a:t> : public Employee</a:t>
            </a:r>
          </a:p>
          <a:p>
            <a:pPr lvl="3"/>
            <a:r>
              <a:rPr lang="en-US" b="1" dirty="0"/>
              <a:t>    {</a:t>
            </a:r>
          </a:p>
          <a:p>
            <a:pPr lvl="3"/>
            <a:r>
              <a:rPr lang="en-US" b="1" dirty="0"/>
              <a:t>    public:</a:t>
            </a:r>
          </a:p>
          <a:p>
            <a:pPr lvl="3"/>
            <a:r>
              <a:rPr lang="en-US" b="1" dirty="0"/>
              <a:t>    </a:t>
            </a:r>
            <a:r>
              <a:rPr lang="en-US" b="1" dirty="0" err="1"/>
              <a:t>WageEmployee</a:t>
            </a:r>
            <a:r>
              <a:rPr lang="en-US" b="1" dirty="0"/>
              <a:t>(</a:t>
            </a:r>
            <a:r>
              <a:rPr lang="en-US" b="1" dirty="0" err="1"/>
              <a:t>const</a:t>
            </a:r>
            <a:r>
              <a:rPr lang="en-US" b="1" dirty="0"/>
              <a:t> char *nm);</a:t>
            </a:r>
          </a:p>
          <a:p>
            <a:pPr lvl="3"/>
            <a:r>
              <a:rPr lang="en-US" b="1" dirty="0"/>
              <a:t>    void </a:t>
            </a:r>
            <a:r>
              <a:rPr lang="en-US" b="1" dirty="0" err="1"/>
              <a:t>setWage</a:t>
            </a:r>
            <a:r>
              <a:rPr lang="en-US" b="1" dirty="0"/>
              <a:t>(double </a:t>
            </a:r>
            <a:r>
              <a:rPr lang="en-US" b="1" dirty="0" err="1"/>
              <a:t>wg</a:t>
            </a:r>
            <a:r>
              <a:rPr lang="en-US" b="1" dirty="0"/>
              <a:t>);</a:t>
            </a:r>
          </a:p>
          <a:p>
            <a:pPr lvl="3"/>
            <a:r>
              <a:rPr lang="en-US" b="1" dirty="0"/>
              <a:t>    void </a:t>
            </a:r>
            <a:r>
              <a:rPr lang="en-US" b="1" dirty="0" err="1"/>
              <a:t>setHours</a:t>
            </a:r>
            <a:r>
              <a:rPr lang="en-US" b="1" dirty="0"/>
              <a:t>(double </a:t>
            </a:r>
            <a:r>
              <a:rPr lang="en-US" b="1" dirty="0" err="1"/>
              <a:t>hrs</a:t>
            </a:r>
            <a:r>
              <a:rPr lang="en-US" b="1" dirty="0"/>
              <a:t>);</a:t>
            </a:r>
          </a:p>
          <a:p>
            <a:pPr lvl="3"/>
            <a:r>
              <a:rPr lang="en-US" b="1" dirty="0"/>
              <a:t>    private:</a:t>
            </a:r>
          </a:p>
          <a:p>
            <a:pPr lvl="3"/>
            <a:r>
              <a:rPr lang="en-US" b="1" dirty="0"/>
              <a:t>    </a:t>
            </a:r>
            <a:r>
              <a:rPr lang="en-US" b="1" dirty="0" err="1"/>
              <a:t>double:wage</a:t>
            </a:r>
            <a:r>
              <a:rPr lang="en-US" b="1" dirty="0"/>
              <a:t>;</a:t>
            </a:r>
          </a:p>
          <a:p>
            <a:pPr lvl="3"/>
            <a:r>
              <a:rPr lang="en-US" b="1" dirty="0"/>
              <a:t>    </a:t>
            </a:r>
            <a:r>
              <a:rPr lang="en-US" b="1" dirty="0" err="1"/>
              <a:t>double:hours</a:t>
            </a:r>
            <a:r>
              <a:rPr lang="en-US" b="1" dirty="0"/>
              <a:t>;</a:t>
            </a:r>
          </a:p>
          <a:p>
            <a:pPr lvl="3"/>
            <a:r>
              <a:rPr lang="en-US" b="1" dirty="0"/>
              <a:t>    };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3417-4240-4143-A0CF-BC46E5406F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01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dirty="0"/>
              <a:t>OOP Programming Paradigm Sample</a:t>
            </a:r>
          </a:p>
          <a:p>
            <a:pPr marL="457200" lvl="1" indent="0">
              <a:buNone/>
            </a:pPr>
            <a:r>
              <a:rPr lang="en-US" b="1" dirty="0"/>
              <a:t>Inheritance:</a:t>
            </a:r>
            <a:endParaRPr lang="en-US" sz="4000" b="1" dirty="0"/>
          </a:p>
          <a:p>
            <a:pPr lvl="3"/>
            <a:r>
              <a:rPr lang="en-US" b="1" dirty="0"/>
              <a:t>    </a:t>
            </a:r>
            <a:r>
              <a:rPr lang="en-US" b="1" dirty="0" err="1"/>
              <a:t>WageEmployee</a:t>
            </a:r>
            <a:r>
              <a:rPr lang="en-US" b="1" dirty="0"/>
              <a:t> </a:t>
            </a:r>
            <a:r>
              <a:rPr lang="en-US" b="1" dirty="0" err="1"/>
              <a:t>aWorker</a:t>
            </a:r>
            <a:r>
              <a:rPr lang="en-US" b="1" dirty="0"/>
              <a:t>("Bill Gates");</a:t>
            </a:r>
          </a:p>
          <a:p>
            <a:pPr lvl="3"/>
            <a:r>
              <a:rPr lang="en-US" b="1" dirty="0"/>
              <a:t>    </a:t>
            </a:r>
            <a:r>
              <a:rPr lang="en-US" b="1" dirty="0" err="1"/>
              <a:t>const</a:t>
            </a:r>
            <a:r>
              <a:rPr lang="en-US" b="1" dirty="0"/>
              <a:t> char *</a:t>
            </a:r>
            <a:r>
              <a:rPr lang="en-US" b="1" dirty="0" err="1"/>
              <a:t>str</a:t>
            </a:r>
            <a:r>
              <a:rPr lang="en-US" b="1" dirty="0"/>
              <a:t>;</a:t>
            </a:r>
          </a:p>
          <a:p>
            <a:pPr lvl="3"/>
            <a:endParaRPr lang="en-US" b="1" dirty="0"/>
          </a:p>
          <a:p>
            <a:pPr lvl="3"/>
            <a:r>
              <a:rPr lang="en-US" b="1" dirty="0"/>
              <a:t>    </a:t>
            </a:r>
            <a:r>
              <a:rPr lang="en-US" b="1" dirty="0" err="1"/>
              <a:t>aWorker.setHours</a:t>
            </a:r>
            <a:r>
              <a:rPr lang="en-US" b="1" dirty="0"/>
              <a:t>(40.0); //call </a:t>
            </a:r>
            <a:r>
              <a:rPr lang="en-US" b="1" dirty="0" err="1"/>
              <a:t>WageEmployee</a:t>
            </a:r>
            <a:r>
              <a:rPr lang="en-US" b="1" dirty="0"/>
              <a:t>::</a:t>
            </a:r>
            <a:r>
              <a:rPr lang="en-US" b="1" dirty="0" err="1"/>
              <a:t>setHours</a:t>
            </a:r>
            <a:endParaRPr lang="en-US" b="1" dirty="0"/>
          </a:p>
          <a:p>
            <a:pPr lvl="3"/>
            <a:r>
              <a:rPr lang="en-US" b="1" dirty="0"/>
              <a:t>    </a:t>
            </a:r>
            <a:r>
              <a:rPr lang="en-US" b="1" dirty="0" err="1"/>
              <a:t>str</a:t>
            </a:r>
            <a:r>
              <a:rPr lang="en-US" b="1" dirty="0"/>
              <a:t> = </a:t>
            </a:r>
            <a:r>
              <a:rPr lang="en-US" b="1" dirty="0" err="1"/>
              <a:t>aWorker.getName</a:t>
            </a:r>
            <a:r>
              <a:rPr lang="en-US" b="1" dirty="0"/>
              <a:t>(); //call Employee::</a:t>
            </a:r>
            <a:r>
              <a:rPr lang="en-US" b="1" dirty="0" err="1"/>
              <a:t>getname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3417-4240-4143-A0CF-BC46E5406F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44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Logic Programming Paradigm Example</a:t>
            </a:r>
          </a:p>
          <a:p>
            <a:pPr lvl="1"/>
            <a:r>
              <a:rPr lang="en-US" b="1" dirty="0"/>
              <a:t>domains</a:t>
            </a:r>
          </a:p>
          <a:p>
            <a:pPr lvl="1"/>
            <a:r>
              <a:rPr lang="en-US" b="1" dirty="0"/>
              <a:t>    being = symbol </a:t>
            </a:r>
          </a:p>
          <a:p>
            <a:pPr lvl="1"/>
            <a:r>
              <a:rPr lang="en-US" b="1" dirty="0"/>
              <a:t>predicates</a:t>
            </a:r>
          </a:p>
          <a:p>
            <a:pPr lvl="1"/>
            <a:r>
              <a:rPr lang="en-US" b="1" dirty="0"/>
              <a:t>    animal(being) % all animals are beings</a:t>
            </a:r>
          </a:p>
          <a:p>
            <a:pPr lvl="1"/>
            <a:r>
              <a:rPr lang="en-US" b="1" dirty="0"/>
              <a:t>    dog(being) % all dogs are beings</a:t>
            </a:r>
          </a:p>
          <a:p>
            <a:pPr lvl="1"/>
            <a:r>
              <a:rPr lang="en-US" b="1" dirty="0"/>
              <a:t>    die(being) % all beings die </a:t>
            </a:r>
          </a:p>
          <a:p>
            <a:pPr lvl="1"/>
            <a:r>
              <a:rPr lang="en-US" b="1" dirty="0"/>
              <a:t>clauses</a:t>
            </a:r>
          </a:p>
          <a:p>
            <a:pPr lvl="1"/>
            <a:r>
              <a:rPr lang="en-US" b="1" dirty="0"/>
              <a:t>    animal(X) :- dog(X) % all dogs are animals</a:t>
            </a:r>
          </a:p>
          <a:p>
            <a:pPr lvl="1"/>
            <a:r>
              <a:rPr lang="en-US" b="1" dirty="0"/>
              <a:t>    dog(</a:t>
            </a:r>
            <a:r>
              <a:rPr lang="en-US" b="1" dirty="0" err="1"/>
              <a:t>fido</a:t>
            </a:r>
            <a:r>
              <a:rPr lang="en-US" b="1" dirty="0"/>
              <a:t>). % </a:t>
            </a:r>
            <a:r>
              <a:rPr lang="en-US" b="1" dirty="0" err="1"/>
              <a:t>fido</a:t>
            </a:r>
            <a:r>
              <a:rPr lang="en-US" b="1" dirty="0"/>
              <a:t> is a dog</a:t>
            </a:r>
          </a:p>
          <a:p>
            <a:pPr lvl="1"/>
            <a:r>
              <a:rPr lang="en-US" b="1" dirty="0"/>
              <a:t>    die(X) :- animal(X) % all animals die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3417-4240-4143-A0CF-BC46E5406F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9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Imperative </a:t>
            </a:r>
            <a:r>
              <a:rPr lang="en-GB" dirty="0"/>
              <a:t>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Introduction</a:t>
            </a:r>
            <a:br>
              <a:rPr lang="en-US" b="1" dirty="0"/>
            </a:br>
            <a:r>
              <a:rPr lang="en-US" b="1" dirty="0"/>
              <a:t>assumes that the computer can maintain through environments of variables any changes in a computation process. </a:t>
            </a:r>
          </a:p>
          <a:p>
            <a:r>
              <a:rPr lang="en-US" b="1" dirty="0"/>
              <a:t>Computations are performed through a guided sequence of steps, in which these variables are referred to or changed. </a:t>
            </a:r>
          </a:p>
          <a:p>
            <a:r>
              <a:rPr lang="en-US" b="1" dirty="0"/>
              <a:t>The order of the steps is crucial, because a given step will have different consequences depending on the current values of variables when the step is executed. </a:t>
            </a:r>
          </a:p>
          <a:p>
            <a:r>
              <a:rPr lang="en-US" b="1" dirty="0"/>
              <a:t>Examples: </a:t>
            </a:r>
            <a:r>
              <a:rPr lang="en-US" dirty="0"/>
              <a:t>Fortran, Algol, Pascal, Basic, C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3417-4240-4143-A0CF-BC46E5406F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8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Imperative </a:t>
            </a:r>
            <a:r>
              <a:rPr lang="en-GB" dirty="0"/>
              <a:t>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Imperative Languages</a:t>
            </a:r>
            <a:br>
              <a:rPr lang="en-US" b="1" dirty="0"/>
            </a:br>
            <a:r>
              <a:rPr lang="en-US" b="1" dirty="0"/>
              <a:t>Popular programming languages are imperative more often than they are any other paradigm studies in this course. </a:t>
            </a:r>
          </a:p>
          <a:p>
            <a:r>
              <a:rPr lang="en-US" b="1" dirty="0"/>
              <a:t>imperative paradigm most closely resembles the actual machine itself, so the programmer is much closer to the machine;</a:t>
            </a:r>
          </a:p>
          <a:p>
            <a:r>
              <a:rPr lang="en-US" b="1" dirty="0"/>
              <a:t>imperative paradigm was the only one efficient enough for widespread use until recently.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3417-4240-4143-A0CF-BC46E5406F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4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Imperative </a:t>
            </a:r>
            <a:r>
              <a:rPr lang="en-GB" dirty="0"/>
              <a:t>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Advantages</a:t>
            </a:r>
          </a:p>
          <a:p>
            <a:pPr lvl="2"/>
            <a:r>
              <a:rPr lang="en-US" sz="3200" b="1" dirty="0"/>
              <a:t>    efficient;</a:t>
            </a:r>
          </a:p>
          <a:p>
            <a:pPr lvl="2"/>
            <a:r>
              <a:rPr lang="en-US" sz="3200" b="1" dirty="0"/>
              <a:t>    close to the machine;</a:t>
            </a:r>
          </a:p>
          <a:p>
            <a:pPr lvl="2"/>
            <a:r>
              <a:rPr lang="en-US" sz="3200" b="1" dirty="0"/>
              <a:t>    popular;</a:t>
            </a:r>
          </a:p>
          <a:p>
            <a:pPr lvl="2"/>
            <a:r>
              <a:rPr lang="en-US" sz="3200" b="1" dirty="0"/>
              <a:t>    familiar.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3417-4240-4143-A0CF-BC46E5406F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6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Imperative </a:t>
            </a:r>
            <a:r>
              <a:rPr lang="en-GB" dirty="0"/>
              <a:t>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Disadvantages</a:t>
            </a:r>
          </a:p>
          <a:p>
            <a:pPr lvl="3"/>
            <a:r>
              <a:rPr lang="en-US" sz="2800" b="1" dirty="0"/>
              <a:t>The semantics of a program can be complex to understand or prove, because of referential transparency does not hold(due to side effects)</a:t>
            </a:r>
          </a:p>
          <a:p>
            <a:pPr lvl="3"/>
            <a:r>
              <a:rPr lang="en-US" sz="2800" b="1" dirty="0"/>
              <a:t>Side effects also make debugging harder;</a:t>
            </a:r>
          </a:p>
          <a:p>
            <a:pPr lvl="3"/>
            <a:r>
              <a:rPr lang="en-US" sz="2800" b="1" dirty="0" err="1"/>
              <a:t>Abstration</a:t>
            </a:r>
            <a:r>
              <a:rPr lang="en-US" sz="2800" b="1" dirty="0"/>
              <a:t> is more </a:t>
            </a:r>
            <a:r>
              <a:rPr lang="en-US" sz="2800" b="1" dirty="0" err="1"/>
              <a:t>limitted</a:t>
            </a:r>
            <a:r>
              <a:rPr lang="en-US" sz="2800" b="1" dirty="0"/>
              <a:t> than with some paradigms;</a:t>
            </a:r>
          </a:p>
          <a:p>
            <a:pPr lvl="3"/>
            <a:r>
              <a:rPr lang="en-US" sz="2800" b="1" dirty="0"/>
              <a:t>Order is crucial, which doesn't always suit itself to problems.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3417-4240-4143-A0CF-BC46E5406F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9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Logical </a:t>
            </a:r>
            <a:r>
              <a:rPr lang="en-GB" dirty="0"/>
              <a:t>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Introduction</a:t>
            </a:r>
            <a:br>
              <a:rPr lang="en-US" b="1" dirty="0"/>
            </a:br>
            <a:r>
              <a:rPr lang="en-US" b="1" dirty="0"/>
              <a:t>takes a declarative approach to problem-solving. </a:t>
            </a:r>
          </a:p>
          <a:p>
            <a:r>
              <a:rPr lang="en-US" b="1" dirty="0"/>
              <a:t>Various logical assertions about a situation are made, establishing all known facts. </a:t>
            </a:r>
          </a:p>
          <a:p>
            <a:r>
              <a:rPr lang="en-US" b="1" dirty="0"/>
              <a:t>Then queries are made. </a:t>
            </a:r>
          </a:p>
          <a:p>
            <a:r>
              <a:rPr lang="en-US" b="1" dirty="0"/>
              <a:t>The role of the computer becomes maintaining data and logical deduction. </a:t>
            </a:r>
          </a:p>
          <a:p>
            <a:r>
              <a:rPr lang="en-US" b="1" dirty="0"/>
              <a:t>Example: </a:t>
            </a:r>
            <a:r>
              <a:rPr lang="en-US" dirty="0"/>
              <a:t>Prolog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3417-4240-4143-A0CF-BC46E5406F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6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Logical </a:t>
            </a:r>
            <a:r>
              <a:rPr lang="en-GB" dirty="0"/>
              <a:t>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b="1" i="1" dirty="0"/>
              <a:t>Logical Paradigm Programming</a:t>
            </a:r>
          </a:p>
          <a:p>
            <a:pPr lvl="2"/>
            <a:r>
              <a:rPr lang="en-US" sz="2800" b="1" dirty="0"/>
              <a:t>A logical program is divided into three sections:</a:t>
            </a:r>
            <a:br>
              <a:rPr lang="en-US" sz="2800" b="1" dirty="0"/>
            </a:br>
            <a:r>
              <a:rPr lang="en-US" sz="2800" b="1" dirty="0"/>
              <a:t>a series of definitions/declarations that define the problem domain </a:t>
            </a:r>
          </a:p>
          <a:p>
            <a:pPr lvl="2"/>
            <a:r>
              <a:rPr lang="en-US" sz="2800" b="1" dirty="0"/>
              <a:t>statements of relevant facts </a:t>
            </a:r>
          </a:p>
          <a:p>
            <a:pPr lvl="2"/>
            <a:r>
              <a:rPr lang="en-US" sz="2800" b="1" dirty="0"/>
              <a:t>statement of goals in the form of a query </a:t>
            </a:r>
          </a:p>
          <a:p>
            <a:pPr lvl="2"/>
            <a:r>
              <a:rPr lang="en-US" sz="2800" b="1" dirty="0"/>
              <a:t>Any deducible solution to a query is returned. The definitions and declarations are constructed entirely from relations. i.e. X is a member of Y or X is in the internal between a and b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3417-4240-4143-A0CF-BC46E5406F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Logical </a:t>
            </a:r>
            <a:r>
              <a:rPr lang="en-GB" dirty="0"/>
              <a:t>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i="1" dirty="0"/>
              <a:t>Advantages</a:t>
            </a:r>
          </a:p>
          <a:p>
            <a:pPr lvl="2"/>
            <a:r>
              <a:rPr lang="en-US" sz="2800" b="1" dirty="0"/>
              <a:t>The advantages of logic oriented programming are </a:t>
            </a:r>
            <a:r>
              <a:rPr lang="en-US" sz="2800" b="1" dirty="0" err="1"/>
              <a:t>bifold</a:t>
            </a:r>
            <a:r>
              <a:rPr lang="en-US" sz="2800" b="1" dirty="0"/>
              <a:t>:</a:t>
            </a:r>
            <a:br>
              <a:rPr lang="en-US" sz="2800" b="1" dirty="0"/>
            </a:br>
            <a:r>
              <a:rPr lang="en-US" sz="2800" b="1" dirty="0"/>
              <a:t>The system solves the problem, so the programming steps themselves are kept to a minimum; </a:t>
            </a:r>
          </a:p>
          <a:p>
            <a:pPr lvl="2"/>
            <a:r>
              <a:rPr lang="en-US" sz="2800" b="1" dirty="0"/>
              <a:t>Proving the validity of a given program is simple.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3417-4240-4143-A0CF-BC46E5406F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77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1199</Words>
  <Application>Microsoft Office PowerPoint</Application>
  <PresentationFormat>Widescreen</PresentationFormat>
  <Paragraphs>182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Programming language paradigms</vt:lpstr>
      <vt:lpstr>Programming language paradigms</vt:lpstr>
      <vt:lpstr>Imperative paradigm</vt:lpstr>
      <vt:lpstr>Imperative paradigm</vt:lpstr>
      <vt:lpstr>Imperative paradigm</vt:lpstr>
      <vt:lpstr>Imperative paradigm</vt:lpstr>
      <vt:lpstr>Logical paradigm</vt:lpstr>
      <vt:lpstr>Logical paradigm</vt:lpstr>
      <vt:lpstr>Logical paradigm</vt:lpstr>
      <vt:lpstr>Functional paradigm</vt:lpstr>
      <vt:lpstr>Functional paradigm</vt:lpstr>
      <vt:lpstr>Functional paradigm</vt:lpstr>
      <vt:lpstr>Functional paradigm</vt:lpstr>
      <vt:lpstr>Functional paradigm</vt:lpstr>
      <vt:lpstr>Object-Oriented paradigm</vt:lpstr>
      <vt:lpstr>Object-Oriented paradigm</vt:lpstr>
      <vt:lpstr>Examples</vt:lpstr>
      <vt:lpstr>Examples</vt:lpstr>
      <vt:lpstr>Examples</vt:lpstr>
      <vt:lpstr>Examples</vt:lpstr>
      <vt:lpstr>Examples</vt:lpstr>
      <vt:lpstr>Examples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 paradigms</dc:title>
  <dc:creator>User</dc:creator>
  <cp:lastModifiedBy>Emmanuel HARELIMANA</cp:lastModifiedBy>
  <cp:revision>29</cp:revision>
  <dcterms:created xsi:type="dcterms:W3CDTF">2020-12-02T09:13:11Z</dcterms:created>
  <dcterms:modified xsi:type="dcterms:W3CDTF">2022-09-19T07:34:34Z</dcterms:modified>
</cp:coreProperties>
</file>