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56" r:id="rId3"/>
    <p:sldId id="284" r:id="rId4"/>
    <p:sldId id="286" r:id="rId5"/>
    <p:sldId id="287" r:id="rId6"/>
    <p:sldId id="288" r:id="rId7"/>
    <p:sldId id="290" r:id="rId8"/>
    <p:sldId id="291" r:id="rId9"/>
    <p:sldId id="298" r:id="rId10"/>
    <p:sldId id="292" r:id="rId11"/>
    <p:sldId id="300" r:id="rId12"/>
    <p:sldId id="294" r:id="rId13"/>
    <p:sldId id="295" r:id="rId14"/>
    <p:sldId id="299" r:id="rId15"/>
    <p:sldId id="304" r:id="rId16"/>
    <p:sldId id="305" r:id="rId17"/>
    <p:sldId id="306" r:id="rId18"/>
    <p:sldId id="307" r:id="rId19"/>
    <p:sldId id="308" r:id="rId20"/>
    <p:sldId id="293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2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0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E0CD9-A83C-4D52-9D38-929E8E936B5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790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E0CD9-A83C-4D52-9D38-929E8E936B5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58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Unit2: Finite Automata and Lexical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Finite-state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altLang="zh-TW" sz="6000" b="1" dirty="0">
                <a:ea typeface="新細明體" pitchFamily="18" charset="-120"/>
              </a:rPr>
              <a:t>Moore Machine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sz="4000" dirty="0">
                <a:ea typeface="新細明體" pitchFamily="18" charset="-120"/>
              </a:rPr>
              <a:t>Outputs are independent of the inputs</a:t>
            </a:r>
          </a:p>
          <a:p>
            <a:pPr lvl="1"/>
            <a:r>
              <a:rPr lang="en-US" altLang="zh-TW" sz="4000" dirty="0">
                <a:ea typeface="新細明體" pitchFamily="18" charset="-120"/>
              </a:rPr>
              <a:t>Outputs are produced from within the state of the state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altLang="zh-TW" sz="6000" b="1" dirty="0">
                <a:ea typeface="新細明體" pitchFamily="18" charset="-120"/>
              </a:rPr>
              <a:t>Mealy Machine</a:t>
            </a:r>
            <a:r>
              <a:rPr lang="en-US" altLang="zh-TW" sz="6000" dirty="0">
                <a:ea typeface="新細明體" pitchFamily="18" charset="-12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sz="4000" dirty="0">
                <a:ea typeface="新細明體" pitchFamily="18" charset="-120"/>
              </a:rPr>
              <a:t>Outputs can be determined by the present state alone, or by the present state and the present inputs</a:t>
            </a:r>
          </a:p>
          <a:p>
            <a:pPr lvl="1"/>
            <a:r>
              <a:rPr lang="en-US" altLang="zh-TW" sz="4000" dirty="0">
                <a:ea typeface="新細明體" pitchFamily="18" charset="-120"/>
              </a:rPr>
              <a:t>Outputs are produced as the machine makes a transition from one state to another</a:t>
            </a:r>
          </a:p>
          <a:p>
            <a:pPr lvl="1"/>
            <a:r>
              <a:rPr lang="en-AU" altLang="en-US" sz="4000" dirty="0"/>
              <a:t>Any Moore machine can be turned into a Mealy machine (and vice versa)</a:t>
            </a:r>
            <a:endParaRPr lang="en-US" altLang="zh-TW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it-IT" sz="6000" dirty="0"/>
              <a:t>DFA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For each pair of state and input symbol there is one and only one transition to a next state. </a:t>
            </a:r>
          </a:p>
          <a:p>
            <a:r>
              <a:rPr lang="en-US" sz="5400" dirty="0"/>
              <a:t>recognize the set of regular languages and no other languages.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it-IT" sz="6000" dirty="0"/>
              <a:t>DFA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400" dirty="0"/>
              <a:t>When the last input symbol has been received it will either accept or reject the string</a:t>
            </a:r>
          </a:p>
          <a:p>
            <a:r>
              <a:rPr lang="en-US" sz="4400" dirty="0"/>
              <a:t>Fixed number of states and we can only be in one state at a time. </a:t>
            </a:r>
          </a:p>
          <a:p>
            <a:r>
              <a:rPr lang="en-US" sz="4400" dirty="0"/>
              <a:t>Machine will be in a state, upon receipt of a certain symbol will go to a known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sz="6000" b="1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600" dirty="0"/>
              <a:t>5 Tuple: (Q,</a:t>
            </a:r>
            <a:r>
              <a:rPr lang="el-GR" altLang="en-US" sz="3600" dirty="0">
                <a:cs typeface="Arial" panose="020B0604020202020204" pitchFamily="34" charset="0"/>
              </a:rPr>
              <a:t>Σ</a:t>
            </a:r>
            <a:r>
              <a:rPr lang="en-US" altLang="en-US" sz="3600" dirty="0">
                <a:cs typeface="Arial" panose="020B0604020202020204" pitchFamily="34" charset="0"/>
              </a:rPr>
              <a:t>,</a:t>
            </a:r>
            <a:r>
              <a:rPr lang="el-GR" altLang="en-US" sz="3600" dirty="0">
                <a:cs typeface="Arial" panose="020B0604020202020204" pitchFamily="34" charset="0"/>
              </a:rPr>
              <a:t>δ</a:t>
            </a:r>
            <a:r>
              <a:rPr lang="en-US" altLang="en-US" sz="3600" dirty="0">
                <a:cs typeface="Arial" panose="020B0604020202020204" pitchFamily="34" charset="0"/>
              </a:rPr>
              <a:t>,q</a:t>
            </a:r>
            <a:r>
              <a:rPr lang="en-US" altLang="en-US" sz="3600" baseline="-25000" dirty="0">
                <a:cs typeface="Arial" panose="020B0604020202020204" pitchFamily="34" charset="0"/>
              </a:rPr>
              <a:t>0</a:t>
            </a:r>
            <a:r>
              <a:rPr lang="en-US" altLang="en-US" sz="3600" dirty="0">
                <a:cs typeface="Arial" panose="020B0604020202020204" pitchFamily="34" charset="0"/>
              </a:rPr>
              <a:t>,F)</a:t>
            </a:r>
          </a:p>
          <a:p>
            <a:pPr marL="0" indent="0">
              <a:buNone/>
            </a:pPr>
            <a:r>
              <a:rPr lang="en-US" sz="3600" dirty="0"/>
              <a:t>Q: finite set of states</a:t>
            </a:r>
            <a:br>
              <a:rPr lang="en-US" sz="3600" dirty="0"/>
            </a:br>
            <a:r>
              <a:rPr lang="en-US" sz="3600" dirty="0"/>
              <a:t>∑: finite set of input symbol</a:t>
            </a:r>
            <a:br>
              <a:rPr lang="en-US" sz="3600" dirty="0"/>
            </a:br>
            <a:r>
              <a:rPr lang="en-US" sz="3600" dirty="0"/>
              <a:t>q0: initial state </a:t>
            </a:r>
            <a:br>
              <a:rPr lang="en-US" sz="3600" dirty="0"/>
            </a:br>
            <a:r>
              <a:rPr lang="en-US" sz="3600" dirty="0"/>
              <a:t>F: final state (</a:t>
            </a:r>
            <a:r>
              <a:rPr lang="en-US" altLang="en-US" sz="3600" dirty="0">
                <a:cs typeface="Arial" panose="020B0604020202020204" pitchFamily="34" charset="0"/>
              </a:rPr>
              <a:t>a set of accept states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δ: Transition function</a:t>
            </a:r>
          </a:p>
          <a:p>
            <a:pPr marL="0" indent="0">
              <a:buNone/>
            </a:pPr>
            <a:r>
              <a:rPr lang="en-US" sz="3600" dirty="0"/>
              <a:t>Transition function can be define as</a:t>
            </a:r>
          </a:p>
          <a:p>
            <a:pPr marL="0" indent="0">
              <a:buNone/>
            </a:pPr>
            <a:r>
              <a:rPr lang="el-GR" sz="3600" dirty="0"/>
              <a:t>δ: </a:t>
            </a:r>
            <a:r>
              <a:rPr lang="en-US" sz="3600" dirty="0"/>
              <a:t>Q x ∑ →Q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>
            <a:normAutofit/>
          </a:bodyPr>
          <a:lstStyle/>
          <a:p>
            <a:r>
              <a:rPr lang="en-US" sz="6000" b="1" dirty="0"/>
              <a:t>Example of </a:t>
            </a:r>
            <a:r>
              <a:rPr lang="it-IT" sz="6000" b="1" dirty="0"/>
              <a:t>DFA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400" dirty="0"/>
              <a:t>Design a FA with ∑ = {0, 1} accepts those string which starts with 1 and ends with 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>
            <a:normAutofit/>
          </a:bodyPr>
          <a:lstStyle/>
          <a:p>
            <a:r>
              <a:rPr lang="en-US" sz="6000" b="1" dirty="0"/>
              <a:t>Example of </a:t>
            </a:r>
            <a:r>
              <a:rPr lang="it-IT" sz="6000" b="1" dirty="0"/>
              <a:t>DFA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400" dirty="0"/>
              <a:t>The FA will have a start state q0 from which only the edge with input 1 will go to the next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it-IT" b="1" dirty="0"/>
              <a:t>DFA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854"/>
            <a:ext cx="9496425" cy="5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it-IT" b="1" dirty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state q1, if we read 1, we will be in state q1, but if we read 0 at state q1, we will reach to state q2 which is the final state. In state q2, if we read either 0 or 1, we will go to q2 state or q1 state respectively. Note that if the input ends with 0, it will be in the final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it-IT" b="1" dirty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∑ = {0, 1}</a:t>
            </a:r>
          </a:p>
          <a:p>
            <a:r>
              <a:rPr lang="en-US" dirty="0"/>
              <a:t>Q = {q0 , q1 </a:t>
            </a:r>
            <a:r>
              <a:rPr lang="en-US"/>
              <a:t>, q2, q3} </a:t>
            </a:r>
            <a:endParaRPr lang="en-US" dirty="0"/>
          </a:p>
          <a:p>
            <a:r>
              <a:rPr lang="en-US" dirty="0"/>
              <a:t>q0 = q0</a:t>
            </a:r>
          </a:p>
          <a:p>
            <a:r>
              <a:rPr lang="en-US" dirty="0"/>
              <a:t>F = {q2} </a:t>
            </a:r>
          </a:p>
          <a:p>
            <a:r>
              <a:rPr lang="el-GR" dirty="0"/>
              <a:t>δ</a:t>
            </a:r>
            <a:r>
              <a:rPr lang="en-US" dirty="0"/>
              <a:t> =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45584"/>
              </p:ext>
            </p:extLst>
          </p:nvPr>
        </p:nvGraphicFramePr>
        <p:xfrm>
          <a:off x="1704454" y="400129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31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Finite-state machine (FSM)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00" dirty="0"/>
              <a:t>Aka finite state automaton (automata), or state machine</a:t>
            </a:r>
          </a:p>
          <a:p>
            <a:r>
              <a:rPr lang="en-US" sz="3300" dirty="0"/>
              <a:t>Model of behavior composed of a finite number of states, transitions between those states, and actions.</a:t>
            </a:r>
          </a:p>
          <a:p>
            <a:r>
              <a:rPr lang="en-US" sz="3300" dirty="0"/>
              <a:t>Similar to a "flow graph" where we can inspect the way in which the logic runs when certain conditions are met. </a:t>
            </a:r>
          </a:p>
          <a:p>
            <a:r>
              <a:rPr lang="en-US" sz="3300" dirty="0"/>
              <a:t>Abstract model of a machine with a primitive (sometimes read-only) internal memory.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it-IT" sz="6000" dirty="0"/>
              <a:t>NFA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For each pair of state and input symbol there may be several possible next states. </a:t>
            </a:r>
          </a:p>
          <a:p>
            <a:r>
              <a:rPr lang="en-US" sz="4400" dirty="0"/>
              <a:t>Fixed number of states but we can be in multiple states at one time. </a:t>
            </a:r>
          </a:p>
          <a:p>
            <a:r>
              <a:rPr lang="en-US" sz="4400" dirty="0"/>
              <a:t>Can accept multiple destination states for the same input.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dirty="0"/>
              <a:t>ε</a:t>
            </a:r>
            <a:r>
              <a:rPr lang="it-IT" sz="6000" dirty="0"/>
              <a:t>NFA</a:t>
            </a:r>
            <a:endParaRPr lang="en-US" altLang="en-US" sz="6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4800" dirty="0"/>
              <a:t>Extension to NFA – a “feature” called epsilon transitions, denoted by ε, the empty string</a:t>
            </a:r>
          </a:p>
          <a:p>
            <a:pPr>
              <a:lnSpc>
                <a:spcPct val="80000"/>
              </a:lnSpc>
            </a:pPr>
            <a:r>
              <a:rPr lang="en-US" altLang="en-US" sz="4800" dirty="0"/>
              <a:t>The ε transition lets us spontaneously take a transition, without receiving an input symbol</a:t>
            </a:r>
          </a:p>
        </p:txBody>
      </p:sp>
    </p:spTree>
    <p:extLst>
      <p:ext uri="{BB962C8B-B14F-4D97-AF65-F5344CB8AC3E}">
        <p14:creationId xmlns:p14="http://schemas.microsoft.com/office/powerpoint/2010/main" val="172704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dirty="0"/>
              <a:t>ε</a:t>
            </a:r>
            <a:r>
              <a:rPr lang="it-IT" sz="6000" dirty="0"/>
              <a:t>NFA</a:t>
            </a:r>
            <a:endParaRPr lang="en-US" altLang="en-US" sz="6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Another mechanism that allows our NFA to be in multiple states at once.  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Whenever we take an ε edge, we must fork off a new “thread” for the NFA starting in the destination state. </a:t>
            </a:r>
          </a:p>
          <a:p>
            <a:pPr>
              <a:lnSpc>
                <a:spcPct val="80000"/>
              </a:lnSpc>
            </a:pPr>
            <a:r>
              <a:rPr lang="en-US" altLang="en-US" sz="4000" dirty="0"/>
              <a:t>While sometimes convenient, has no more power than a normal NFA 	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Just as a NFA has no more power than a DFA</a:t>
            </a:r>
          </a:p>
        </p:txBody>
      </p:sp>
    </p:spTree>
    <p:extLst>
      <p:ext uri="{BB962C8B-B14F-4D97-AF65-F5344CB8AC3E}">
        <p14:creationId xmlns:p14="http://schemas.microsoft.com/office/powerpoint/2010/main" val="138830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Finite-state machine (FSM)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Initial state</a:t>
            </a:r>
            <a:r>
              <a:rPr lang="en-US" sz="3600" dirty="0"/>
              <a:t>: state when a </a:t>
            </a:r>
            <a:r>
              <a:rPr lang="en-US" sz="3600" b="1" dirty="0"/>
              <a:t>machine</a:t>
            </a:r>
            <a:r>
              <a:rPr lang="en-US" sz="3600" dirty="0"/>
              <a:t> starts to execute.</a:t>
            </a:r>
          </a:p>
          <a:p>
            <a:r>
              <a:rPr lang="en-US" sz="3600" b="1" dirty="0"/>
              <a:t>Current state: </a:t>
            </a:r>
            <a:r>
              <a:rPr lang="en-US" sz="3600" dirty="0"/>
              <a:t>is determined by past states.</a:t>
            </a:r>
          </a:p>
          <a:p>
            <a:r>
              <a:rPr lang="en-US" sz="3600" dirty="0"/>
              <a:t>T</a:t>
            </a:r>
            <a:r>
              <a:rPr lang="en-US" sz="3600" b="1" dirty="0"/>
              <a:t>ransition</a:t>
            </a:r>
            <a:r>
              <a:rPr lang="en-US" sz="3600" dirty="0"/>
              <a:t>: state change.</a:t>
            </a:r>
          </a:p>
          <a:p>
            <a:r>
              <a:rPr lang="en-US" sz="3600" b="1" dirty="0"/>
              <a:t>Action</a:t>
            </a:r>
            <a:r>
              <a:rPr lang="en-US" sz="3600" dirty="0"/>
              <a:t>: description of an activity that is to be performed at a given moment.</a:t>
            </a:r>
          </a:p>
          <a:p>
            <a:r>
              <a:rPr lang="en-US" sz="3600" b="1" dirty="0"/>
              <a:t>Final state: </a:t>
            </a:r>
            <a:r>
              <a:rPr lang="en-US" sz="3600" dirty="0"/>
              <a:t>no more input processing will be performed.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sz="6000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Subway entrance turnstile.</a:t>
            </a:r>
          </a:p>
          <a:p>
            <a:r>
              <a:rPr lang="en-US" b="1" dirty="0"/>
              <a:t>Traffic light.</a:t>
            </a:r>
          </a:p>
          <a:p>
            <a:r>
              <a:rPr lang="en-US" b="1" dirty="0"/>
              <a:t>A safe.</a:t>
            </a:r>
          </a:p>
          <a:p>
            <a:r>
              <a:rPr lang="en-US" b="1" dirty="0"/>
              <a:t>Vending machine.</a:t>
            </a:r>
          </a:p>
          <a:p>
            <a:r>
              <a:rPr lang="en-US" b="1" dirty="0"/>
              <a:t>Heating system.</a:t>
            </a:r>
          </a:p>
          <a:p>
            <a:r>
              <a:rPr lang="en-US" b="1" dirty="0"/>
              <a:t>Automated subway system.</a:t>
            </a:r>
          </a:p>
          <a:p>
            <a:r>
              <a:rPr lang="en-US" b="1" dirty="0"/>
              <a:t>Self-driving car system.</a:t>
            </a:r>
          </a:p>
          <a:p>
            <a:r>
              <a:rPr lang="en-US" b="1" dirty="0"/>
              <a:t>Elevator.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sz="6000" b="1" dirty="0"/>
              <a:t>Subway entrance turnstile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States:</a:t>
            </a:r>
            <a:r>
              <a:rPr lang="en-US" sz="4000" dirty="0"/>
              <a:t> </a:t>
            </a:r>
          </a:p>
          <a:p>
            <a:pPr lvl="2"/>
            <a:r>
              <a:rPr lang="en-US" sz="3200" dirty="0"/>
              <a:t>locked</a:t>
            </a:r>
          </a:p>
          <a:p>
            <a:pPr lvl="2"/>
            <a:r>
              <a:rPr lang="en-US" sz="3200" dirty="0"/>
              <a:t>unlocked</a:t>
            </a:r>
          </a:p>
          <a:p>
            <a:r>
              <a:rPr lang="en-US" sz="4000" b="1" dirty="0"/>
              <a:t>Transitions:</a:t>
            </a:r>
            <a:r>
              <a:rPr lang="en-US" sz="4000" dirty="0"/>
              <a:t> </a:t>
            </a:r>
          </a:p>
          <a:p>
            <a:pPr lvl="2"/>
            <a:r>
              <a:rPr lang="en-US" sz="3200" dirty="0"/>
              <a:t>Inserting a coin in the slot will unlock the turnstile</a:t>
            </a:r>
          </a:p>
          <a:p>
            <a:pPr lvl="2"/>
            <a:r>
              <a:rPr lang="en-US" sz="3200" dirty="0"/>
              <a:t>Pushing the arm of the turnstile will  let the costumer pass and lock the turnstile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sz="6000" b="1" dirty="0"/>
              <a:t>Subway entrance turnstile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3140" y="2524124"/>
            <a:ext cx="7256060" cy="297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4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sz="6000" b="1" dirty="0"/>
              <a:t>Programming examples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400" dirty="0"/>
              <a:t>Finite state machine is used to recognize patterns.</a:t>
            </a:r>
          </a:p>
          <a:p>
            <a:r>
              <a:rPr lang="en-US" sz="4400" dirty="0"/>
              <a:t>Finite automata machine takes the string of symbol as input and changes its state accordingly. </a:t>
            </a:r>
          </a:p>
          <a:p>
            <a:r>
              <a:rPr lang="en-US" sz="4400" dirty="0"/>
              <a:t>In the input, when a desired symbol is found then the transition occurs.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txBody>
          <a:bodyPr/>
          <a:lstStyle/>
          <a:p>
            <a:r>
              <a:rPr lang="en-US" sz="6000" b="1" dirty="0"/>
              <a:t>Programming examples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transition, the automata can either move to the next state or stay in the same state.</a:t>
            </a:r>
          </a:p>
          <a:p>
            <a:r>
              <a:rPr lang="en-US" sz="3600" dirty="0"/>
              <a:t>FA has two states: </a:t>
            </a:r>
          </a:p>
          <a:p>
            <a:pPr lvl="2"/>
            <a:r>
              <a:rPr lang="en-US" sz="2800" dirty="0"/>
              <a:t>Accept state </a:t>
            </a:r>
          </a:p>
          <a:p>
            <a:pPr lvl="2"/>
            <a:r>
              <a:rPr lang="en-US" sz="2800" dirty="0"/>
              <a:t>Reject state. </a:t>
            </a:r>
          </a:p>
          <a:p>
            <a:r>
              <a:rPr lang="en-US" sz="3600" dirty="0"/>
              <a:t>When the input string is successfully processed and the automata reached its final state then it will accept.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27892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Types of 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7" y="1738225"/>
            <a:ext cx="10047738" cy="48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888</Words>
  <Application>Microsoft Office PowerPoint</Application>
  <PresentationFormat>Widescreen</PresentationFormat>
  <Paragraphs>141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Unit2: Finite Automata and Lexical Analysis</vt:lpstr>
      <vt:lpstr>Finite-state machine (FSM)</vt:lpstr>
      <vt:lpstr>Finite-state machine (FSM)</vt:lpstr>
      <vt:lpstr>Real world examples</vt:lpstr>
      <vt:lpstr>Subway entrance turnstile</vt:lpstr>
      <vt:lpstr>Subway entrance turnstile</vt:lpstr>
      <vt:lpstr>Programming examples</vt:lpstr>
      <vt:lpstr>Programming examples</vt:lpstr>
      <vt:lpstr>Types of FA</vt:lpstr>
      <vt:lpstr>Moore Machine</vt:lpstr>
      <vt:lpstr>Mealy Machine:</vt:lpstr>
      <vt:lpstr>DFA</vt:lpstr>
      <vt:lpstr>DFA</vt:lpstr>
      <vt:lpstr>Finite automata</vt:lpstr>
      <vt:lpstr>Example of DFA</vt:lpstr>
      <vt:lpstr>Example of DFA</vt:lpstr>
      <vt:lpstr>Example of DFA</vt:lpstr>
      <vt:lpstr>Example of DFA</vt:lpstr>
      <vt:lpstr>Example of DFA</vt:lpstr>
      <vt:lpstr>NFA</vt:lpstr>
      <vt:lpstr>εNFA</vt:lpstr>
      <vt:lpstr>εNFA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FRESH LEGEND</cp:lastModifiedBy>
  <cp:revision>64</cp:revision>
  <dcterms:created xsi:type="dcterms:W3CDTF">2020-12-02T07:42:58Z</dcterms:created>
  <dcterms:modified xsi:type="dcterms:W3CDTF">2021-10-14T14:47:02Z</dcterms:modified>
</cp:coreProperties>
</file>