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2" r:id="rId2"/>
    <p:sldId id="283" r:id="rId3"/>
    <p:sldId id="284" r:id="rId4"/>
    <p:sldId id="285" r:id="rId5"/>
    <p:sldId id="256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6" r:id="rId16"/>
    <p:sldId id="297" r:id="rId17"/>
    <p:sldId id="298" r:id="rId18"/>
    <p:sldId id="299" r:id="rId19"/>
    <p:sldId id="303" r:id="rId20"/>
    <p:sldId id="305" r:id="rId21"/>
    <p:sldId id="306" r:id="rId22"/>
    <p:sldId id="300" r:id="rId23"/>
    <p:sldId id="301" r:id="rId24"/>
    <p:sldId id="307" r:id="rId25"/>
    <p:sldId id="30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17C0-F370-43EB-A68A-4E8FAC4C752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88C0-D503-4A20-A385-587D8463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05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60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7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47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64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2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3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62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2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30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95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1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82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0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B08-FCEA-4AB7-93D2-6E52CE680D44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16B-9BA3-46B4-A5AF-4C81972F3AAD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75F-1430-4A59-987B-6210551A88AA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4F-BF5D-4FED-81A2-F8A97927C838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685-9A2A-4EDC-BE98-CAD5574717D4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6680-2C1D-42B7-B1D0-AC867869974B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AA2-3EFC-4CC1-A255-7A6D5920E43C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90F-5453-44D1-8F73-F684CF621EB6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E32-5DF0-407B-95C1-0723D17BCC12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E77D-B1A2-4A14-A212-8367EADB0D78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C501-CA41-4633-8F2A-50B8507689CE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327F-F8C1-4445-B71C-5DF02F69D78A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Unit3: Syntactic Specification of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description of programming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Syntax diagrams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25" y="1762124"/>
            <a:ext cx="8179487" cy="43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3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Syntax diagrams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73" y="1700212"/>
            <a:ext cx="8619627" cy="46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Syntax diagrams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6" y="1647824"/>
            <a:ext cx="9187929" cy="47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Syntax diagrams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7"/>
            <a:ext cx="8653462" cy="442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9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Syntax diagrams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30" y="1508931"/>
            <a:ext cx="7779224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dirty="0"/>
              <a:t>BNF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3600" dirty="0"/>
              <a:t>Provides a clear and concise syntax description.</a:t>
            </a:r>
            <a:endParaRPr lang="en-US" sz="3600" dirty="0"/>
          </a:p>
          <a:p>
            <a:pPr lvl="0"/>
            <a:r>
              <a:rPr lang="en-GB" sz="3600" dirty="0"/>
              <a:t>The parser can be based directly on the BNF</a:t>
            </a:r>
            <a:endParaRPr lang="en-US" sz="3600" dirty="0"/>
          </a:p>
          <a:p>
            <a:pPr lvl="0"/>
            <a:r>
              <a:rPr lang="en-GB" sz="3600" dirty="0"/>
              <a:t>Parsers based on BNF are easy to maintain</a:t>
            </a:r>
            <a:endParaRPr lang="en-US" sz="3600" dirty="0"/>
          </a:p>
          <a:p>
            <a:pPr lvl="0"/>
            <a:r>
              <a:rPr lang="en-US" sz="3600" dirty="0"/>
              <a:t>BNF is a metalanguage used to describe the grammar of a programming language</a:t>
            </a:r>
          </a:p>
          <a:p>
            <a:pPr lvl="0"/>
            <a:r>
              <a:rPr lang="en-US" sz="3600" dirty="0"/>
              <a:t>BNF is formal and precise</a:t>
            </a:r>
          </a:p>
          <a:p>
            <a:pPr lvl="0"/>
            <a:r>
              <a:rPr lang="en-US" sz="3600" dirty="0"/>
              <a:t>BNF is essential in compiler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dirty="0"/>
              <a:t>BNF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BNF is a </a:t>
            </a:r>
            <a:r>
              <a:rPr lang="en-US" sz="3600" dirty="0"/>
              <a:t>metalanguage used to describe other languages.</a:t>
            </a:r>
          </a:p>
          <a:p>
            <a:r>
              <a:rPr lang="en-US" sz="3600" dirty="0"/>
              <a:t>In BNF, abstractions are used to represent classes of syntactic structures--they act like syntactic variables.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Formal description of PL’s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description of a programming language is called formal when it is expressed entirely in a mathematically well-defined notation: in a programming language description language. </a:t>
            </a:r>
          </a:p>
          <a:p>
            <a:r>
              <a:rPr lang="en-US" sz="3600" dirty="0"/>
              <a:t>Formal descriptions are highly desirable, in particular since they can be checked for both precision and completeness.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2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/>
              <a:t>Context-Free Grammar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Consists of a series of grammar rules. </a:t>
            </a:r>
          </a:p>
          <a:p>
            <a:r>
              <a:rPr lang="en-US" sz="3600" dirty="0"/>
              <a:t>Each rule has a single phrase structure name on the left, then a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 </a:t>
            </a:r>
            <a:r>
              <a:rPr lang="en-US" sz="3600" dirty="0" err="1"/>
              <a:t>metasymbol</a:t>
            </a:r>
            <a:r>
              <a:rPr lang="en-US" sz="3600" dirty="0"/>
              <a:t>, followed by a sequence of symbols or other phrase structure names on the right.</a:t>
            </a:r>
          </a:p>
          <a:p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1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Atomic components of statements in the language. </a:t>
            </a:r>
          </a:p>
          <a:p>
            <a:r>
              <a:rPr lang="en-US" sz="3600" dirty="0"/>
              <a:t>Appear in source programs: identifiers, operators, punctuation, keywords. </a:t>
            </a:r>
          </a:p>
          <a:p>
            <a:r>
              <a:rPr lang="en-US" sz="3600" dirty="0"/>
              <a:t>Words or token symbols that cannot be broken down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dirty="0"/>
              <a:t>BNF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800" dirty="0"/>
              <a:t>Formal, mathematical way to specify context-free grammars</a:t>
            </a:r>
          </a:p>
          <a:p>
            <a:pPr lvl="1"/>
            <a:r>
              <a:rPr lang="en-US" sz="4800" dirty="0"/>
              <a:t>Precise and unambiguous</a:t>
            </a:r>
          </a:p>
          <a:p>
            <a:pPr lvl="1"/>
            <a:r>
              <a:rPr lang="en-US" sz="4800" dirty="0"/>
              <a:t>Before BNF, people specified programming languages ambiguously, (with </a:t>
            </a:r>
            <a:r>
              <a:rPr lang="en-US" sz="4800" dirty="0" err="1"/>
              <a:t>english</a:t>
            </a:r>
            <a:r>
              <a:rPr lang="en-US" sz="4800" dirty="0"/>
              <a:t>)</a:t>
            </a:r>
            <a:endParaRPr lang="en-US" alt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Another name for grammar rules.</a:t>
            </a:r>
            <a:endParaRPr lang="en-US" dirty="0"/>
          </a:p>
          <a:p>
            <a:r>
              <a:rPr lang="en-US" sz="4000" dirty="0"/>
              <a:t>Typically there are as many productions in a context-free grammar as there are non-terminals.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Start (or goal) symbol</a:t>
            </a:r>
            <a:r>
              <a:rPr lang="en-US" dirty="0"/>
              <a:t>: a nonterminal representing the entire top-level phrase being defined.</a:t>
            </a:r>
            <a:endParaRPr lang="en-US" sz="1800" dirty="0"/>
          </a:p>
          <a:p>
            <a:r>
              <a:rPr lang="en-US" b="1" dirty="0"/>
              <a:t>Context-free language (CFL): </a:t>
            </a:r>
            <a:r>
              <a:rPr lang="en-US" dirty="0"/>
              <a:t>if all of its strings are generated by a context-free grammar.</a:t>
            </a:r>
            <a:endParaRPr lang="en-US" sz="1800" dirty="0"/>
          </a:p>
          <a:p>
            <a:r>
              <a:rPr lang="en-US" b="1" dirty="0"/>
              <a:t>Symbol table</a:t>
            </a:r>
            <a:endParaRPr lang="en-US" sz="1800" dirty="0"/>
          </a:p>
          <a:p>
            <a:pPr lvl="1"/>
            <a:r>
              <a:rPr lang="en-US" dirty="0"/>
              <a:t>An environment that stores information about identifiers</a:t>
            </a:r>
            <a:endParaRPr lang="en-US" sz="1400" dirty="0"/>
          </a:p>
          <a:p>
            <a:pPr lvl="1"/>
            <a:r>
              <a:rPr lang="en-US" dirty="0"/>
              <a:t>A data structure that captures scope information</a:t>
            </a:r>
            <a:endParaRPr lang="en-US" sz="1400" dirty="0"/>
          </a:p>
          <a:p>
            <a:pPr lvl="1"/>
            <a:r>
              <a:rPr lang="en-US" dirty="0"/>
              <a:t>Each entry in symbol table contains</a:t>
            </a:r>
            <a:endParaRPr lang="en-US" sz="1400" dirty="0"/>
          </a:p>
          <a:p>
            <a:pPr lvl="2"/>
            <a:r>
              <a:rPr lang="en-US" dirty="0"/>
              <a:t>The name of an identifier</a:t>
            </a:r>
            <a:endParaRPr lang="en-US" sz="1200" dirty="0"/>
          </a:p>
          <a:p>
            <a:pPr lvl="2"/>
            <a:r>
              <a:rPr lang="en-US" dirty="0"/>
              <a:t>Its kind (variable/method/field…)</a:t>
            </a:r>
            <a:endParaRPr lang="en-US" sz="1200" dirty="0"/>
          </a:p>
          <a:p>
            <a:pPr lvl="2"/>
            <a:r>
              <a:rPr lang="en-US" dirty="0"/>
              <a:t>Type</a:t>
            </a:r>
            <a:endParaRPr lang="en-US" sz="1200" dirty="0"/>
          </a:p>
          <a:p>
            <a:pPr lvl="2"/>
            <a:r>
              <a:rPr lang="en-US" dirty="0"/>
              <a:t>Additional properties, e.g., </a:t>
            </a:r>
            <a:r>
              <a:rPr lang="en-US" b="1" dirty="0"/>
              <a:t>final</a:t>
            </a:r>
            <a:r>
              <a:rPr lang="en-US" dirty="0"/>
              <a:t>, </a:t>
            </a:r>
            <a:r>
              <a:rPr lang="en-US" b="1" dirty="0"/>
              <a:t>public </a:t>
            </a:r>
            <a:r>
              <a:rPr lang="en-US" dirty="0"/>
              <a:t>(not needed for IC)</a:t>
            </a:r>
            <a:endParaRPr lang="en-US" sz="1200" dirty="0"/>
          </a:p>
          <a:p>
            <a:pPr lvl="1"/>
            <a:r>
              <a:rPr lang="en-US" dirty="0"/>
              <a:t>One symbol table for each scope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2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>
                <a:cs typeface="Times New Roman" panose="02020603050405020304" pitchFamily="18" charset="0"/>
              </a:rPr>
              <a:t>Example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&lt;sentence&gt;  –&gt;  &lt;noun-phrase&gt; &lt;verb-phrase&gt;		(1)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&lt;noun-phrase&gt;  –&gt;  &lt;proper-noun&gt;				(2)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&lt;noun-phrase&gt;  –&gt;  &lt;determiner&gt; &lt;common-noun&gt;	(3)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&lt;proper-noun&gt;  –&gt;  John							(4)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&lt;proper-noun&gt;  –&gt;  Jill								(5)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&lt;common-noun&gt;  –&gt;  car						(6)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&lt;common-noun&gt;  –&gt;  hamburger					(7)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4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000" b="1" dirty="0">
                <a:cs typeface="Times New Roman" panose="02020603050405020304" pitchFamily="18" charset="0"/>
              </a:rPr>
              <a:t>Example CFG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	&lt;determiner&gt;  –&gt;  a									(8)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	&lt;determiner&gt;  –&gt;  the								(9)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	&lt;verb-phrase&gt;  –&gt;  &lt;verb&gt; &lt;adverb&gt;				(10)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	&lt;verb-phrase&gt;  –&gt;  &lt;verb&gt;						(11)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	&lt;verb&gt;  –&gt;  drives											(12)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	&lt;verb&gt;  –&gt;  eats												(13)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	&lt;adverb&gt;  –&gt;  slowly									(14)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	&lt;adverb&gt;  –&gt;  frequently						(15)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70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6000" b="1" dirty="0">
                <a:cs typeface="Times New Roman" panose="02020603050405020304" pitchFamily="18" charset="0"/>
              </a:rPr>
              <a:t>Example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&lt;sentence&gt;	=&gt; &lt;noun-phrase&gt; &lt;verb-phrase&gt;	by (1)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			=&gt; &lt;proper-noun&gt; &lt;verb-phrase&gt;		by (2)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			=&gt; Jill &lt;verb-phrase&gt;					by (5)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			=&gt; Jill &lt;verb&gt; &lt;adverb&gt;				by (10)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			=&gt; Jill drives &lt;adverb&gt;				by (12)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</a:tabLst>
            </a:pPr>
            <a:r>
              <a:rPr lang="en-US" altLang="en-US" sz="3200" dirty="0">
                <a:cs typeface="Times New Roman" panose="02020603050405020304" pitchFamily="18" charset="0"/>
              </a:rPr>
              <a:t>			=&gt; Jill drives frequently				by (15)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48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6000" dirty="0">
                <a:cs typeface="Times New Roman" panose="02020603050405020304" pitchFamily="18" charset="0"/>
              </a:rPr>
              <a:t>Informally, a CFG consists 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6245"/>
          </a:xfrm>
        </p:spPr>
        <p:txBody>
          <a:bodyPr>
            <a:noAutofit/>
          </a:bodyPr>
          <a:lstStyle/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4000" dirty="0">
                <a:cs typeface="Times New Roman" panose="02020603050405020304" pitchFamily="18" charset="0"/>
              </a:rPr>
              <a:t>A set of replacement </a:t>
            </a:r>
            <a:r>
              <a:rPr lang="en-US" altLang="en-US" sz="4000" i="1" dirty="0">
                <a:cs typeface="Times New Roman" panose="02020603050405020304" pitchFamily="18" charset="0"/>
              </a:rPr>
              <a:t>rules</a:t>
            </a:r>
            <a:r>
              <a:rPr lang="en-US" altLang="en-US" sz="4000" dirty="0">
                <a:cs typeface="Times New Roman" panose="02020603050405020304" pitchFamily="18" charset="0"/>
              </a:rPr>
              <a:t>, each having a Left-Hand Side (LHS) and a Right-Hand Side (RHS).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4000" dirty="0">
                <a:cs typeface="Times New Roman" panose="02020603050405020304" pitchFamily="18" charset="0"/>
              </a:rPr>
              <a:t>Two types of symbols; </a:t>
            </a:r>
            <a:r>
              <a:rPr lang="en-US" altLang="en-US" sz="4000" i="1" dirty="0">
                <a:cs typeface="Times New Roman" panose="02020603050405020304" pitchFamily="18" charset="0"/>
              </a:rPr>
              <a:t>variables</a:t>
            </a:r>
            <a:r>
              <a:rPr lang="en-US" altLang="en-US" sz="4000" dirty="0">
                <a:cs typeface="Times New Roman" panose="02020603050405020304" pitchFamily="18" charset="0"/>
              </a:rPr>
              <a:t> and </a:t>
            </a:r>
            <a:r>
              <a:rPr lang="en-US" altLang="en-US" sz="4000" i="1" dirty="0">
                <a:cs typeface="Times New Roman" panose="02020603050405020304" pitchFamily="18" charset="0"/>
              </a:rPr>
              <a:t>terminals</a:t>
            </a:r>
            <a:r>
              <a:rPr lang="en-US" altLang="en-US" sz="4000" dirty="0">
                <a:cs typeface="Times New Roman" panose="02020603050405020304" pitchFamily="18" charset="0"/>
              </a:rPr>
              <a:t>.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4000" dirty="0">
                <a:cs typeface="Times New Roman" panose="02020603050405020304" pitchFamily="18" charset="0"/>
              </a:rPr>
              <a:t>LHS of each rule is a </a:t>
            </a:r>
            <a:r>
              <a:rPr lang="en-US" altLang="en-US" sz="4000" i="1" dirty="0">
                <a:cs typeface="Times New Roman" panose="02020603050405020304" pitchFamily="18" charset="0"/>
              </a:rPr>
              <a:t>single</a:t>
            </a:r>
            <a:r>
              <a:rPr lang="en-US" altLang="en-US" sz="4000" dirty="0">
                <a:cs typeface="Times New Roman" panose="02020603050405020304" pitchFamily="18" charset="0"/>
              </a:rPr>
              <a:t> variable (no terminals).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4000" dirty="0">
                <a:cs typeface="Times New Roman" panose="02020603050405020304" pitchFamily="18" charset="0"/>
              </a:rPr>
              <a:t>RHS of each rule is a string of </a:t>
            </a:r>
            <a:r>
              <a:rPr lang="en-US" altLang="en-US" sz="4000" i="1" dirty="0">
                <a:cs typeface="Times New Roman" panose="02020603050405020304" pitchFamily="18" charset="0"/>
              </a:rPr>
              <a:t>zero or more</a:t>
            </a:r>
            <a:r>
              <a:rPr lang="en-US" altLang="en-US" sz="4000" dirty="0">
                <a:cs typeface="Times New Roman" panose="02020603050405020304" pitchFamily="18" charset="0"/>
              </a:rPr>
              <a:t> variables and terminals.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4000" dirty="0">
                <a:cs typeface="Times New Roman" panose="02020603050405020304" pitchFamily="18" charset="0"/>
              </a:rPr>
              <a:t>A </a:t>
            </a:r>
            <a:r>
              <a:rPr lang="en-US" altLang="en-US" sz="4000" i="1" dirty="0">
                <a:cs typeface="Times New Roman" panose="02020603050405020304" pitchFamily="18" charset="0"/>
              </a:rPr>
              <a:t>string</a:t>
            </a:r>
            <a:r>
              <a:rPr lang="en-US" altLang="en-US" sz="4000" dirty="0">
                <a:cs typeface="Times New Roman" panose="02020603050405020304" pitchFamily="18" charset="0"/>
              </a:rPr>
              <a:t> consists of only terminals.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8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dirty="0"/>
              <a:t>BNF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800" dirty="0"/>
              <a:t>BNF is not technically a “normal form”; this would imply that there would be only one correct way of writing a grammar</a:t>
            </a:r>
          </a:p>
          <a:p>
            <a:pPr lvl="1"/>
            <a:r>
              <a:rPr lang="en-US" sz="4800" dirty="0"/>
              <a:t>We use arithmetic expressions as an example. </a:t>
            </a:r>
            <a:endParaRPr lang="en-US" alt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dirty="0"/>
              <a:t>BNF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altLang="en-US" sz="4800" dirty="0"/>
              <a:t>&lt;expression&gt; ::= &lt;term&gt; | &lt;term&gt; "+" &lt;expression&gt;</a:t>
            </a:r>
          </a:p>
          <a:p>
            <a:pPr marL="457200" lvl="1" indent="0">
              <a:buNone/>
            </a:pPr>
            <a:r>
              <a:rPr lang="en-US" altLang="en-US" sz="4800" dirty="0"/>
              <a:t>&lt;term&gt; ::= &lt;factor&gt; | &lt;factor&gt; "*" &lt;term&gt;</a:t>
            </a:r>
          </a:p>
          <a:p>
            <a:pPr marL="457200" lvl="1" indent="0">
              <a:buNone/>
            </a:pPr>
            <a:r>
              <a:rPr lang="en-US" altLang="en-US" sz="4800" dirty="0"/>
              <a:t>&lt;factor&gt; ::= &lt;constant&gt; | &lt;variable&gt; | "(" &lt;expression&gt; ")"</a:t>
            </a:r>
          </a:p>
          <a:p>
            <a:pPr marL="457200" lvl="1" indent="0">
              <a:buNone/>
            </a:pPr>
            <a:r>
              <a:rPr lang="en-US" altLang="en-US" sz="4800" dirty="0"/>
              <a:t>&lt;variable&gt; ::= "x" | "y" | "z"</a:t>
            </a:r>
          </a:p>
          <a:p>
            <a:pPr marL="457200" lvl="1" indent="0">
              <a:buNone/>
            </a:pPr>
            <a:r>
              <a:rPr lang="en-US" altLang="en-US" sz="4800" dirty="0"/>
              <a:t>&lt;constant&gt; ::= &lt;digit&gt; | &lt;digit&gt; &lt;constant&gt;</a:t>
            </a:r>
          </a:p>
          <a:p>
            <a:pPr marL="457200" lvl="1" indent="0">
              <a:buNone/>
            </a:pPr>
            <a:r>
              <a:rPr lang="en-US" altLang="en-US" sz="4800" dirty="0"/>
              <a:t>&lt;digit&gt; ::= "0" | "1" | "2" | "3" | "4" | "5" | "6" | "7" | "8" | "9"</a:t>
            </a:r>
          </a:p>
          <a:p>
            <a:pPr marL="457200" lvl="1" indent="0">
              <a:buNone/>
            </a:pPr>
            <a:endParaRPr lang="en-US" alt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8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dirty="0"/>
              <a:t>EBNF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800" dirty="0"/>
              <a:t>The syntax of a language is its grammatical rules.</a:t>
            </a:r>
          </a:p>
          <a:p>
            <a:pPr lvl="1"/>
            <a:r>
              <a:rPr lang="en-US" altLang="en-US" sz="4800" dirty="0"/>
              <a:t>These are usually defined through EBNF(Extended Backus-Naur Form)and/or syntax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dirty="0"/>
              <a:t>EBNF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This grammar can also be expressed in EBNF (Extended BNF) which improves readability and writability of BNF.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dirty="0"/>
              <a:t>EBNF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expression = term , {"+" term};</a:t>
            </a:r>
          </a:p>
          <a:p>
            <a:pPr marL="0" indent="0">
              <a:buNone/>
            </a:pPr>
            <a:r>
              <a:rPr lang="en-US" sz="3600" dirty="0"/>
              <a:t>term = factor , {"*" factor};</a:t>
            </a:r>
          </a:p>
          <a:p>
            <a:pPr marL="0" indent="0">
              <a:buNone/>
            </a:pPr>
            <a:r>
              <a:rPr lang="en-US" sz="3600" dirty="0"/>
              <a:t>factor = constant | variable | "(" , expression , ")";</a:t>
            </a:r>
          </a:p>
          <a:p>
            <a:pPr marL="0" indent="0">
              <a:buNone/>
            </a:pPr>
            <a:r>
              <a:rPr lang="en-US" sz="3600" dirty="0"/>
              <a:t>variable = "x" | "y" | "z";</a:t>
            </a:r>
          </a:p>
          <a:p>
            <a:pPr marL="0" indent="0">
              <a:buNone/>
            </a:pPr>
            <a:r>
              <a:rPr lang="en-US" sz="3600" dirty="0"/>
              <a:t>constant = digit , {digit};</a:t>
            </a:r>
          </a:p>
          <a:p>
            <a:pPr marL="0" indent="0">
              <a:buNone/>
            </a:pPr>
            <a:r>
              <a:rPr lang="en-US" sz="3600" dirty="0"/>
              <a:t>digit = "0" | "1" | "2" | "3" | "4" | "5" | "6" | "7" | "8" | "9";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Syntax diagrams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Aka railroad diagrams represent a graphical alternative to BNF or to EBNF</a:t>
            </a:r>
          </a:p>
          <a:p>
            <a:r>
              <a:rPr lang="en-US" sz="3600" dirty="0"/>
              <a:t>Railroad diagrams are visual, and may be more readily understood by people, sometimes incorporated into graphic design.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5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Syntax diagrams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6" y="1928812"/>
            <a:ext cx="9791854" cy="44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1164</Words>
  <Application>Microsoft Office PowerPoint</Application>
  <PresentationFormat>Widescreen</PresentationFormat>
  <Paragraphs>148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Unit3: Syntactic Specification of Languages</vt:lpstr>
      <vt:lpstr>BNF</vt:lpstr>
      <vt:lpstr>BNF</vt:lpstr>
      <vt:lpstr>BNF</vt:lpstr>
      <vt:lpstr>EBNF</vt:lpstr>
      <vt:lpstr>EBNF</vt:lpstr>
      <vt:lpstr>EBNF</vt:lpstr>
      <vt:lpstr>Syntax diagrams</vt:lpstr>
      <vt:lpstr>Syntax diagrams</vt:lpstr>
      <vt:lpstr>Syntax diagrams</vt:lpstr>
      <vt:lpstr>Syntax diagrams</vt:lpstr>
      <vt:lpstr>Syntax diagrams</vt:lpstr>
      <vt:lpstr>Syntax diagrams</vt:lpstr>
      <vt:lpstr>Syntax diagrams</vt:lpstr>
      <vt:lpstr>BNF</vt:lpstr>
      <vt:lpstr>BNF</vt:lpstr>
      <vt:lpstr>Formal description of PL’s</vt:lpstr>
      <vt:lpstr>Context-Free Grammar</vt:lpstr>
      <vt:lpstr>Terminals</vt:lpstr>
      <vt:lpstr>Productions</vt:lpstr>
      <vt:lpstr>Terminology(Cont.)</vt:lpstr>
      <vt:lpstr>Example CFG</vt:lpstr>
      <vt:lpstr>Example CFG (Cont.)</vt:lpstr>
      <vt:lpstr>Example Derivation</vt:lpstr>
      <vt:lpstr>Informally, a CFG consists 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Flavors of computer languages</dc:title>
  <dc:creator>User</dc:creator>
  <cp:lastModifiedBy>FRESH LEGEND</cp:lastModifiedBy>
  <cp:revision>50</cp:revision>
  <dcterms:created xsi:type="dcterms:W3CDTF">2020-12-02T07:42:58Z</dcterms:created>
  <dcterms:modified xsi:type="dcterms:W3CDTF">2021-10-21T12:40:51Z</dcterms:modified>
</cp:coreProperties>
</file>